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tif" ContentType="image/tiff"/>
  <Default Extension="tiff" ContentType="image/tiff"/>
  <Default Extension="wmf" ContentType="image/x-wmf"/>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6.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2.xml" ContentType="application/vnd.openxmlformats-officedocument.presentationml.tags+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1.xml" ContentType="application/vnd.openxmlformats-officedocument.drawingml.chartshapes+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78" r:id="rId2"/>
    <p:sldMasterId id="2147483690" r:id="rId3"/>
    <p:sldMasterId id="2147483693" r:id="rId4"/>
    <p:sldMasterId id="2147483696" r:id="rId5"/>
    <p:sldMasterId id="2147483699" r:id="rId6"/>
  </p:sldMasterIdLst>
  <p:notesMasterIdLst>
    <p:notesMasterId r:id="rId109"/>
  </p:notesMasterIdLst>
  <p:sldIdLst>
    <p:sldId id="256" r:id="rId7"/>
    <p:sldId id="262" r:id="rId8"/>
    <p:sldId id="307" r:id="rId9"/>
    <p:sldId id="258" r:id="rId10"/>
    <p:sldId id="259" r:id="rId11"/>
    <p:sldId id="314" r:id="rId12"/>
    <p:sldId id="257" r:id="rId13"/>
    <p:sldId id="351" r:id="rId14"/>
    <p:sldId id="329" r:id="rId15"/>
    <p:sldId id="303" r:id="rId16"/>
    <p:sldId id="319" r:id="rId17"/>
    <p:sldId id="368" r:id="rId18"/>
    <p:sldId id="393" r:id="rId19"/>
    <p:sldId id="390" r:id="rId20"/>
    <p:sldId id="261" r:id="rId21"/>
    <p:sldId id="327" r:id="rId22"/>
    <p:sldId id="377" r:id="rId23"/>
    <p:sldId id="379" r:id="rId24"/>
    <p:sldId id="382" r:id="rId25"/>
    <p:sldId id="366" r:id="rId26"/>
    <p:sldId id="363" r:id="rId27"/>
    <p:sldId id="408" r:id="rId28"/>
    <p:sldId id="412" r:id="rId29"/>
    <p:sldId id="381" r:id="rId30"/>
    <p:sldId id="260" r:id="rId31"/>
    <p:sldId id="383" r:id="rId32"/>
    <p:sldId id="413" r:id="rId33"/>
    <p:sldId id="384" r:id="rId34"/>
    <p:sldId id="385" r:id="rId35"/>
    <p:sldId id="396" r:id="rId36"/>
    <p:sldId id="386" r:id="rId37"/>
    <p:sldId id="410" r:id="rId38"/>
    <p:sldId id="411" r:id="rId39"/>
    <p:sldId id="387" r:id="rId40"/>
    <p:sldId id="322" r:id="rId41"/>
    <p:sldId id="400" r:id="rId42"/>
    <p:sldId id="401" r:id="rId43"/>
    <p:sldId id="402" r:id="rId44"/>
    <p:sldId id="403" r:id="rId45"/>
    <p:sldId id="404" r:id="rId46"/>
    <p:sldId id="405" r:id="rId47"/>
    <p:sldId id="406" r:id="rId48"/>
    <p:sldId id="407" r:id="rId49"/>
    <p:sldId id="266" r:id="rId50"/>
    <p:sldId id="394" r:id="rId51"/>
    <p:sldId id="397" r:id="rId52"/>
    <p:sldId id="364" r:id="rId53"/>
    <p:sldId id="365" r:id="rId54"/>
    <p:sldId id="367" r:id="rId55"/>
    <p:sldId id="264" r:id="rId56"/>
    <p:sldId id="265" r:id="rId57"/>
    <p:sldId id="371" r:id="rId58"/>
    <p:sldId id="370" r:id="rId59"/>
    <p:sldId id="372" r:id="rId60"/>
    <p:sldId id="373" r:id="rId61"/>
    <p:sldId id="374" r:id="rId62"/>
    <p:sldId id="375" r:id="rId63"/>
    <p:sldId id="362" r:id="rId64"/>
    <p:sldId id="376" r:id="rId65"/>
    <p:sldId id="352" r:id="rId66"/>
    <p:sldId id="353" r:id="rId67"/>
    <p:sldId id="354" r:id="rId68"/>
    <p:sldId id="360" r:id="rId69"/>
    <p:sldId id="355" r:id="rId70"/>
    <p:sldId id="356" r:id="rId71"/>
    <p:sldId id="357" r:id="rId72"/>
    <p:sldId id="358" r:id="rId73"/>
    <p:sldId id="334" r:id="rId74"/>
    <p:sldId id="318" r:id="rId75"/>
    <p:sldId id="302" r:id="rId76"/>
    <p:sldId id="330" r:id="rId77"/>
    <p:sldId id="326" r:id="rId78"/>
    <p:sldId id="324" r:id="rId79"/>
    <p:sldId id="331" r:id="rId80"/>
    <p:sldId id="288" r:id="rId81"/>
    <p:sldId id="289" r:id="rId82"/>
    <p:sldId id="296" r:id="rId83"/>
    <p:sldId id="342" r:id="rId84"/>
    <p:sldId id="343" r:id="rId85"/>
    <p:sldId id="344" r:id="rId86"/>
    <p:sldId id="320" r:id="rId87"/>
    <p:sldId id="347" r:id="rId88"/>
    <p:sldId id="323" r:id="rId89"/>
    <p:sldId id="333" r:id="rId90"/>
    <p:sldId id="338" r:id="rId91"/>
    <p:sldId id="335" r:id="rId92"/>
    <p:sldId id="348" r:id="rId93"/>
    <p:sldId id="345" r:id="rId94"/>
    <p:sldId id="321" r:id="rId95"/>
    <p:sldId id="313" r:id="rId96"/>
    <p:sldId id="350" r:id="rId97"/>
    <p:sldId id="310" r:id="rId98"/>
    <p:sldId id="349" r:id="rId99"/>
    <p:sldId id="341" r:id="rId100"/>
    <p:sldId id="295" r:id="rId101"/>
    <p:sldId id="305" r:id="rId102"/>
    <p:sldId id="325" r:id="rId103"/>
    <p:sldId id="304" r:id="rId104"/>
    <p:sldId id="290" r:id="rId105"/>
    <p:sldId id="291" r:id="rId106"/>
    <p:sldId id="287" r:id="rId107"/>
    <p:sldId id="332" r:id="rId10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E6AA"/>
    <a:srgbClr val="E0F4DA"/>
    <a:srgbClr val="275E10"/>
    <a:srgbClr val="90B383"/>
    <a:srgbClr val="DEDB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4CD41A-ECE9-171E-C9FE-1DAE1E65EAC3}" v="4" dt="2026-05-08T10:55:05.993"/>
    <p1510:client id="{618400F4-6579-A02C-66CD-E16DEED39A96}" v="6" dt="2026-05-08T14:18:11.163"/>
    <p1510:client id="{7158A853-33B9-2396-7F6A-EB371A6AEB46}" v="22" dt="2026-05-09T05:59:00.790"/>
    <p1510:client id="{EFDFD84F-6667-E2C3-41C6-341AD82A6D36}" v="3" dt="2026-05-10T09:39:40.7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296" autoAdjust="0"/>
    <p:restoredTop sz="86710" autoAdjust="0"/>
  </p:normalViewPr>
  <p:slideViewPr>
    <p:cSldViewPr snapToGrid="0">
      <p:cViewPr varScale="1">
        <p:scale>
          <a:sx n="104" d="100"/>
          <a:sy n="104" d="100"/>
        </p:scale>
        <p:origin x="320" y="19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theme" Target="theme/theme1.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tableStyles" Target="tableStyles.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14" Type="http://schemas.microsoft.com/office/2016/11/relationships/changesInfo" Target="changesInfos/changesInfo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notesMaster" Target="notesMasters/notesMaster1.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presProps" Target="presProps.xml"/><Relationship Id="rId115" Type="http://schemas.microsoft.com/office/2015/10/relationships/revisionInfo" Target="revisionInfo.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hang, M (bkk)" userId="S::m.zhang@umcg.nl::d4473f4c-7ae2-41a1-a141-2896d230575e" providerId="AD" clId="Web-{7158A853-33B9-2396-7F6A-EB371A6AEB46}"/>
    <pc:docChg chg="modSld">
      <pc:chgData name="Zhang, M (bkk)" userId="S::m.zhang@umcg.nl::d4473f4c-7ae2-41a1-a141-2896d230575e" providerId="AD" clId="Web-{7158A853-33B9-2396-7F6A-EB371A6AEB46}" dt="2026-05-09T05:59:00.790" v="21" actId="20577"/>
      <pc:docMkLst>
        <pc:docMk/>
      </pc:docMkLst>
      <pc:sldChg chg="modSp">
        <pc:chgData name="Zhang, M (bkk)" userId="S::m.zhang@umcg.nl::d4473f4c-7ae2-41a1-a141-2896d230575e" providerId="AD" clId="Web-{7158A853-33B9-2396-7F6A-EB371A6AEB46}" dt="2026-05-09T05:59:00.790" v="21" actId="20577"/>
        <pc:sldMkLst>
          <pc:docMk/>
          <pc:sldMk cId="3208949530" sldId="388"/>
        </pc:sldMkLst>
        <pc:spChg chg="mod">
          <ac:chgData name="Zhang, M (bkk)" userId="S::m.zhang@umcg.nl::d4473f4c-7ae2-41a1-a141-2896d230575e" providerId="AD" clId="Web-{7158A853-33B9-2396-7F6A-EB371A6AEB46}" dt="2026-05-09T05:59:00.790" v="21" actId="20577"/>
          <ac:spMkLst>
            <pc:docMk/>
            <pc:sldMk cId="3208949530" sldId="388"/>
            <ac:spMk id="2" creationId="{9EFE740A-ABB5-0170-4C25-C788018CA29E}"/>
          </ac:spMkLst>
        </pc:spChg>
      </pc:sldChg>
      <pc:sldChg chg="modSp">
        <pc:chgData name="Zhang, M (bkk)" userId="S::m.zhang@umcg.nl::d4473f4c-7ae2-41a1-a141-2896d230575e" providerId="AD" clId="Web-{7158A853-33B9-2396-7F6A-EB371A6AEB46}" dt="2026-05-09T05:57:36.989" v="20" actId="20577"/>
        <pc:sldMkLst>
          <pc:docMk/>
          <pc:sldMk cId="2581543018" sldId="399"/>
        </pc:sldMkLst>
        <pc:spChg chg="mod">
          <ac:chgData name="Zhang, M (bkk)" userId="S::m.zhang@umcg.nl::d4473f4c-7ae2-41a1-a141-2896d230575e" providerId="AD" clId="Web-{7158A853-33B9-2396-7F6A-EB371A6AEB46}" dt="2026-05-09T05:57:36.989" v="20" actId="20577"/>
          <ac:spMkLst>
            <pc:docMk/>
            <pc:sldMk cId="2581543018" sldId="399"/>
            <ac:spMk id="3" creationId="{C78F8E24-1301-F945-61B7-1B19EFD98DC9}"/>
          </ac:spMkLst>
        </pc:spChg>
      </pc:sldChg>
    </pc:docChg>
  </pc:docChgLst>
  <pc:docChgLst>
    <pc:chgData name="Zhang, M (bkk)" userId="S::m.zhang@umcg.nl::d4473f4c-7ae2-41a1-a141-2896d230575e" providerId="AD" clId="Web-{5D4CD41A-ECE9-171E-C9FE-1DAE1E65EAC3}"/>
    <pc:docChg chg="modSld">
      <pc:chgData name="Zhang, M (bkk)" userId="S::m.zhang@umcg.nl::d4473f4c-7ae2-41a1-a141-2896d230575e" providerId="AD" clId="Web-{5D4CD41A-ECE9-171E-C9FE-1DAE1E65EAC3}" dt="2026-05-08T10:55:05.993" v="3" actId="20577"/>
      <pc:docMkLst>
        <pc:docMk/>
      </pc:docMkLst>
      <pc:sldChg chg="modSp">
        <pc:chgData name="Zhang, M (bkk)" userId="S::m.zhang@umcg.nl::d4473f4c-7ae2-41a1-a141-2896d230575e" providerId="AD" clId="Web-{5D4CD41A-ECE9-171E-C9FE-1DAE1E65EAC3}" dt="2026-05-08T10:55:05.993" v="3" actId="20577"/>
        <pc:sldMkLst>
          <pc:docMk/>
          <pc:sldMk cId="4266890734" sldId="387"/>
        </pc:sldMkLst>
        <pc:spChg chg="mod">
          <ac:chgData name="Zhang, M (bkk)" userId="S::m.zhang@umcg.nl::d4473f4c-7ae2-41a1-a141-2896d230575e" providerId="AD" clId="Web-{5D4CD41A-ECE9-171E-C9FE-1DAE1E65EAC3}" dt="2026-05-08T10:55:05.993" v="3" actId="20577"/>
          <ac:spMkLst>
            <pc:docMk/>
            <pc:sldMk cId="4266890734" sldId="387"/>
            <ac:spMk id="3" creationId="{BFD8B85F-52C5-17B2-85BD-B2E8B298EE75}"/>
          </ac:spMkLst>
        </pc:spChg>
      </pc:sldChg>
    </pc:docChg>
  </pc:docChgLst>
  <pc:docChgLst>
    <pc:chgData name="Zhang, M (bkk)" userId="d4473f4c-7ae2-41a1-a141-2896d230575e" providerId="ADAL" clId="{EE47ADEE-C0F6-4D0D-8A59-AEE3DD1686BD}"/>
    <pc:docChg chg="undo custSel addSld delSld modSld sldOrd">
      <pc:chgData name="Zhang, M (bkk)" userId="d4473f4c-7ae2-41a1-a141-2896d230575e" providerId="ADAL" clId="{EE47ADEE-C0F6-4D0D-8A59-AEE3DD1686BD}" dt="2026-05-07T15:06:35.065" v="2202" actId="20577"/>
      <pc:docMkLst>
        <pc:docMk/>
      </pc:docMkLst>
      <pc:sldChg chg="addSp delSp modSp mod modAnim modNotesTx">
        <pc:chgData name="Zhang, M (bkk)" userId="d4473f4c-7ae2-41a1-a141-2896d230575e" providerId="ADAL" clId="{EE47ADEE-C0F6-4D0D-8A59-AEE3DD1686BD}" dt="2026-05-07T07:56:41.027" v="1512"/>
        <pc:sldMkLst>
          <pc:docMk/>
          <pc:sldMk cId="3070118569" sldId="257"/>
        </pc:sldMkLst>
        <pc:spChg chg="add mod">
          <ac:chgData name="Zhang, M (bkk)" userId="d4473f4c-7ae2-41a1-a141-2896d230575e" providerId="ADAL" clId="{EE47ADEE-C0F6-4D0D-8A59-AEE3DD1686BD}" dt="2026-05-07T07:56:37.918" v="1511" actId="207"/>
          <ac:spMkLst>
            <pc:docMk/>
            <pc:sldMk cId="3070118569" sldId="257"/>
            <ac:spMk id="10" creationId="{EA2260E2-AA45-9091-79CD-A20FFC456025}"/>
          </ac:spMkLst>
        </pc:spChg>
      </pc:sldChg>
      <pc:sldChg chg="addSp delSp modSp mod modNotesTx">
        <pc:chgData name="Zhang, M (bkk)" userId="d4473f4c-7ae2-41a1-a141-2896d230575e" providerId="ADAL" clId="{EE47ADEE-C0F6-4D0D-8A59-AEE3DD1686BD}" dt="2026-05-06T12:39:18.839" v="1421" actId="20577"/>
        <pc:sldMkLst>
          <pc:docMk/>
          <pc:sldMk cId="3930444010" sldId="259"/>
        </pc:sldMkLst>
        <pc:spChg chg="add mod">
          <ac:chgData name="Zhang, M (bkk)" userId="d4473f4c-7ae2-41a1-a141-2896d230575e" providerId="ADAL" clId="{EE47ADEE-C0F6-4D0D-8A59-AEE3DD1686BD}" dt="2026-05-06T12:10:53.508" v="1393" actId="164"/>
          <ac:spMkLst>
            <pc:docMk/>
            <pc:sldMk cId="3930444010" sldId="259"/>
            <ac:spMk id="9" creationId="{831C1593-7BD5-81B1-3E93-DF7C0339D9F3}"/>
          </ac:spMkLst>
        </pc:spChg>
        <pc:spChg chg="mod">
          <ac:chgData name="Zhang, M (bkk)" userId="d4473f4c-7ae2-41a1-a141-2896d230575e" providerId="ADAL" clId="{EE47ADEE-C0F6-4D0D-8A59-AEE3DD1686BD}" dt="2026-05-06T12:11:00.773" v="1395" actId="1076"/>
          <ac:spMkLst>
            <pc:docMk/>
            <pc:sldMk cId="3930444010" sldId="259"/>
            <ac:spMk id="10" creationId="{541A3280-03A1-3804-FE52-33AE4586737B}"/>
          </ac:spMkLst>
        </pc:spChg>
        <pc:spChg chg="mod">
          <ac:chgData name="Zhang, M (bkk)" userId="d4473f4c-7ae2-41a1-a141-2896d230575e" providerId="ADAL" clId="{EE47ADEE-C0F6-4D0D-8A59-AEE3DD1686BD}" dt="2026-05-06T12:13:14.499" v="1399"/>
          <ac:spMkLst>
            <pc:docMk/>
            <pc:sldMk cId="3930444010" sldId="259"/>
            <ac:spMk id="11" creationId="{F60DA40A-AA1E-A893-0A57-CC7911AAE3B0}"/>
          </ac:spMkLst>
        </pc:spChg>
        <pc:grpChg chg="add mod">
          <ac:chgData name="Zhang, M (bkk)" userId="d4473f4c-7ae2-41a1-a141-2896d230575e" providerId="ADAL" clId="{EE47ADEE-C0F6-4D0D-8A59-AEE3DD1686BD}" dt="2026-05-06T12:11:10.231" v="1398" actId="1076"/>
          <ac:grpSpMkLst>
            <pc:docMk/>
            <pc:sldMk cId="3930444010" sldId="259"/>
            <ac:grpSpMk id="12" creationId="{44250493-9A97-1E34-58D0-348186B551D6}"/>
          </ac:grpSpMkLst>
        </pc:grpChg>
        <pc:picChg chg="add mod modCrop">
          <ac:chgData name="Zhang, M (bkk)" userId="d4473f4c-7ae2-41a1-a141-2896d230575e" providerId="ADAL" clId="{EE47ADEE-C0F6-4D0D-8A59-AEE3DD1686BD}" dt="2026-05-06T12:10:53.508" v="1393" actId="164"/>
          <ac:picMkLst>
            <pc:docMk/>
            <pc:sldMk cId="3930444010" sldId="259"/>
            <ac:picMk id="8" creationId="{60347ACE-7FA5-0B5D-87C9-68727C7C4226}"/>
          </ac:picMkLst>
        </pc:picChg>
      </pc:sldChg>
      <pc:sldChg chg="addSp delSp modSp mod ord">
        <pc:chgData name="Zhang, M (bkk)" userId="d4473f4c-7ae2-41a1-a141-2896d230575e" providerId="ADAL" clId="{EE47ADEE-C0F6-4D0D-8A59-AEE3DD1686BD}" dt="2026-05-07T12:33:08.861" v="1795"/>
        <pc:sldMkLst>
          <pc:docMk/>
          <pc:sldMk cId="1512702533" sldId="260"/>
        </pc:sldMkLst>
        <pc:spChg chg="add mod">
          <ac:chgData name="Zhang, M (bkk)" userId="d4473f4c-7ae2-41a1-a141-2896d230575e" providerId="ADAL" clId="{EE47ADEE-C0F6-4D0D-8A59-AEE3DD1686BD}" dt="2026-05-07T12:33:08.861" v="1795"/>
          <ac:spMkLst>
            <pc:docMk/>
            <pc:sldMk cId="1512702533" sldId="260"/>
            <ac:spMk id="2" creationId="{6D781C76-78B8-BA0C-0832-615FE55283C8}"/>
          </ac:spMkLst>
        </pc:spChg>
        <pc:spChg chg="mod">
          <ac:chgData name="Zhang, M (bkk)" userId="d4473f4c-7ae2-41a1-a141-2896d230575e" providerId="ADAL" clId="{EE47ADEE-C0F6-4D0D-8A59-AEE3DD1686BD}" dt="2026-05-07T12:31:11.742" v="1793" actId="20577"/>
          <ac:spMkLst>
            <pc:docMk/>
            <pc:sldMk cId="1512702533" sldId="260"/>
            <ac:spMk id="4" creationId="{4AF7218D-02C1-2F88-895C-D6305591BDE6}"/>
          </ac:spMkLst>
        </pc:spChg>
      </pc:sldChg>
      <pc:sldChg chg="addSp modSp mod">
        <pc:chgData name="Zhang, M (bkk)" userId="d4473f4c-7ae2-41a1-a141-2896d230575e" providerId="ADAL" clId="{EE47ADEE-C0F6-4D0D-8A59-AEE3DD1686BD}" dt="2026-05-07T13:45:20.350" v="2090" actId="14100"/>
        <pc:sldMkLst>
          <pc:docMk/>
          <pc:sldMk cId="2083488891" sldId="261"/>
        </pc:sldMkLst>
        <pc:spChg chg="add mod">
          <ac:chgData name="Zhang, M (bkk)" userId="d4473f4c-7ae2-41a1-a141-2896d230575e" providerId="ADAL" clId="{EE47ADEE-C0F6-4D0D-8A59-AEE3DD1686BD}" dt="2026-05-07T08:08:45.453" v="1594" actId="20577"/>
          <ac:spMkLst>
            <pc:docMk/>
            <pc:sldMk cId="2083488891" sldId="261"/>
            <ac:spMk id="5" creationId="{06AA966C-7D29-2580-016E-2EF2EB9CC7E5}"/>
          </ac:spMkLst>
        </pc:spChg>
        <pc:grpChg chg="mod">
          <ac:chgData name="Zhang, M (bkk)" userId="d4473f4c-7ae2-41a1-a141-2896d230575e" providerId="ADAL" clId="{EE47ADEE-C0F6-4D0D-8A59-AEE3DD1686BD}" dt="2026-05-07T13:45:00.400" v="2084" actId="1076"/>
          <ac:grpSpMkLst>
            <pc:docMk/>
            <pc:sldMk cId="2083488891" sldId="261"/>
            <ac:grpSpMk id="12" creationId="{7DB318AD-4817-AEE8-F8A7-D135EE055925}"/>
          </ac:grpSpMkLst>
        </pc:grpChg>
        <pc:picChg chg="add mod">
          <ac:chgData name="Zhang, M (bkk)" userId="d4473f4c-7ae2-41a1-a141-2896d230575e" providerId="ADAL" clId="{EE47ADEE-C0F6-4D0D-8A59-AEE3DD1686BD}" dt="2026-05-07T13:45:20.350" v="2090" actId="14100"/>
          <ac:picMkLst>
            <pc:docMk/>
            <pc:sldMk cId="2083488891" sldId="261"/>
            <ac:picMk id="7" creationId="{FC14BB49-7222-D345-0D79-5A82F8F1BDF1}"/>
          </ac:picMkLst>
        </pc:picChg>
      </pc:sldChg>
      <pc:sldChg chg="modAnim">
        <pc:chgData name="Zhang, M (bkk)" userId="d4473f4c-7ae2-41a1-a141-2896d230575e" providerId="ADAL" clId="{EE47ADEE-C0F6-4D0D-8A59-AEE3DD1686BD}" dt="2026-05-07T07:55:34.409" v="1473"/>
        <pc:sldMkLst>
          <pc:docMk/>
          <pc:sldMk cId="392111858" sldId="303"/>
        </pc:sldMkLst>
      </pc:sldChg>
      <pc:sldChg chg="addSp modSp mod modAnim">
        <pc:chgData name="Zhang, M (bkk)" userId="d4473f4c-7ae2-41a1-a141-2896d230575e" providerId="ADAL" clId="{EE47ADEE-C0F6-4D0D-8A59-AEE3DD1686BD}" dt="2026-05-07T07:48:14.844" v="1463"/>
        <pc:sldMkLst>
          <pc:docMk/>
          <pc:sldMk cId="1001306187" sldId="314"/>
        </pc:sldMkLst>
        <pc:spChg chg="mod">
          <ac:chgData name="Zhang, M (bkk)" userId="d4473f4c-7ae2-41a1-a141-2896d230575e" providerId="ADAL" clId="{EE47ADEE-C0F6-4D0D-8A59-AEE3DD1686BD}" dt="2026-05-07T07:30:01.678" v="1452" actId="1076"/>
          <ac:spMkLst>
            <pc:docMk/>
            <pc:sldMk cId="1001306187" sldId="314"/>
            <ac:spMk id="3" creationId="{EF24D997-F3DA-BF28-95C0-B9D9EE70FA07}"/>
          </ac:spMkLst>
        </pc:spChg>
        <pc:spChg chg="add mod">
          <ac:chgData name="Zhang, M (bkk)" userId="d4473f4c-7ae2-41a1-a141-2896d230575e" providerId="ADAL" clId="{EE47ADEE-C0F6-4D0D-8A59-AEE3DD1686BD}" dt="2026-05-07T07:30:01.172" v="1451" actId="1076"/>
          <ac:spMkLst>
            <pc:docMk/>
            <pc:sldMk cId="1001306187" sldId="314"/>
            <ac:spMk id="7" creationId="{BEF97ECD-0C49-AA76-E02D-BC546B5EF444}"/>
          </ac:spMkLst>
        </pc:spChg>
        <pc:spChg chg="add mod">
          <ac:chgData name="Zhang, M (bkk)" userId="d4473f4c-7ae2-41a1-a141-2896d230575e" providerId="ADAL" clId="{EE47ADEE-C0F6-4D0D-8A59-AEE3DD1686BD}" dt="2026-05-07T07:48:01.500" v="1461" actId="164"/>
          <ac:spMkLst>
            <pc:docMk/>
            <pc:sldMk cId="1001306187" sldId="314"/>
            <ac:spMk id="9" creationId="{79FAEFC7-3F39-7953-B8DD-23C4C69EF6DD}"/>
          </ac:spMkLst>
        </pc:spChg>
        <pc:spChg chg="add mod">
          <ac:chgData name="Zhang, M (bkk)" userId="d4473f4c-7ae2-41a1-a141-2896d230575e" providerId="ADAL" clId="{EE47ADEE-C0F6-4D0D-8A59-AEE3DD1686BD}" dt="2026-05-07T07:48:01.500" v="1461" actId="164"/>
          <ac:spMkLst>
            <pc:docMk/>
            <pc:sldMk cId="1001306187" sldId="314"/>
            <ac:spMk id="11" creationId="{5FE73F2C-9DA6-4496-006B-70E28B08BE89}"/>
          </ac:spMkLst>
        </pc:spChg>
        <pc:grpChg chg="add mod">
          <ac:chgData name="Zhang, M (bkk)" userId="d4473f4c-7ae2-41a1-a141-2896d230575e" providerId="ADAL" clId="{EE47ADEE-C0F6-4D0D-8A59-AEE3DD1686BD}" dt="2026-05-07T07:48:01.500" v="1461" actId="164"/>
          <ac:grpSpMkLst>
            <pc:docMk/>
            <pc:sldMk cId="1001306187" sldId="314"/>
            <ac:grpSpMk id="12" creationId="{3A3BA39C-F624-23BC-8A8A-F40C3AE82F37}"/>
          </ac:grpSpMkLst>
        </pc:grpChg>
        <pc:picChg chg="add mod">
          <ac:chgData name="Zhang, M (bkk)" userId="d4473f4c-7ae2-41a1-a141-2896d230575e" providerId="ADAL" clId="{EE47ADEE-C0F6-4D0D-8A59-AEE3DD1686BD}" dt="2026-05-07T07:48:01.500" v="1461" actId="164"/>
          <ac:picMkLst>
            <pc:docMk/>
            <pc:sldMk cId="1001306187" sldId="314"/>
            <ac:picMk id="5" creationId="{A2DFF2DF-D614-34E6-ADB3-C786EBD58642}"/>
          </ac:picMkLst>
        </pc:picChg>
        <pc:picChg chg="mod">
          <ac:chgData name="Zhang, M (bkk)" userId="d4473f4c-7ae2-41a1-a141-2896d230575e" providerId="ADAL" clId="{EE47ADEE-C0F6-4D0D-8A59-AEE3DD1686BD}" dt="2026-05-07T07:27:01.124" v="1424" actId="1076"/>
          <ac:picMkLst>
            <pc:docMk/>
            <pc:sldMk cId="1001306187" sldId="314"/>
            <ac:picMk id="25" creationId="{D0E0BC52-B923-2A70-CFF0-A674378805C1}"/>
          </ac:picMkLst>
        </pc:picChg>
      </pc:sldChg>
      <pc:sldChg chg="addSp delSp modSp mod modAnim">
        <pc:chgData name="Zhang, M (bkk)" userId="d4473f4c-7ae2-41a1-a141-2896d230575e" providerId="ADAL" clId="{EE47ADEE-C0F6-4D0D-8A59-AEE3DD1686BD}" dt="2026-05-07T12:50:55.274" v="1972" actId="20577"/>
        <pc:sldMkLst>
          <pc:docMk/>
          <pc:sldMk cId="1765219058" sldId="315"/>
        </pc:sldMkLst>
        <pc:spChg chg="mod">
          <ac:chgData name="Zhang, M (bkk)" userId="d4473f4c-7ae2-41a1-a141-2896d230575e" providerId="ADAL" clId="{EE47ADEE-C0F6-4D0D-8A59-AEE3DD1686BD}" dt="2026-05-07T12:28:57.482" v="1755" actId="208"/>
          <ac:spMkLst>
            <pc:docMk/>
            <pc:sldMk cId="1765219058" sldId="315"/>
            <ac:spMk id="2" creationId="{3050BC04-B8D0-2E0C-6958-DE923D1B7CCB}"/>
          </ac:spMkLst>
        </pc:spChg>
        <pc:spChg chg="mod">
          <ac:chgData name="Zhang, M (bkk)" userId="d4473f4c-7ae2-41a1-a141-2896d230575e" providerId="ADAL" clId="{EE47ADEE-C0F6-4D0D-8A59-AEE3DD1686BD}" dt="2026-05-07T12:28:57.482" v="1755" actId="208"/>
          <ac:spMkLst>
            <pc:docMk/>
            <pc:sldMk cId="1765219058" sldId="315"/>
            <ac:spMk id="3" creationId="{B6EC164C-EE3E-CD7B-F9F3-380C244348B5}"/>
          </ac:spMkLst>
        </pc:spChg>
        <pc:spChg chg="mod">
          <ac:chgData name="Zhang, M (bkk)" userId="d4473f4c-7ae2-41a1-a141-2896d230575e" providerId="ADAL" clId="{EE47ADEE-C0F6-4D0D-8A59-AEE3DD1686BD}" dt="2026-05-07T08:25:21.109" v="1620" actId="20577"/>
          <ac:spMkLst>
            <pc:docMk/>
            <pc:sldMk cId="1765219058" sldId="315"/>
            <ac:spMk id="4" creationId="{21BA39F9-06CD-16DD-3A87-591B94E53B8E}"/>
          </ac:spMkLst>
        </pc:spChg>
        <pc:spChg chg="add mod">
          <ac:chgData name="Zhang, M (bkk)" userId="d4473f4c-7ae2-41a1-a141-2896d230575e" providerId="ADAL" clId="{EE47ADEE-C0F6-4D0D-8A59-AEE3DD1686BD}" dt="2026-05-07T12:50:55.274" v="1972" actId="20577"/>
          <ac:spMkLst>
            <pc:docMk/>
            <pc:sldMk cId="1765219058" sldId="315"/>
            <ac:spMk id="5" creationId="{79C9B87C-6520-63A4-9FCB-98C74B3190DA}"/>
          </ac:spMkLst>
        </pc:spChg>
        <pc:picChg chg="mod">
          <ac:chgData name="Zhang, M (bkk)" userId="d4473f4c-7ae2-41a1-a141-2896d230575e" providerId="ADAL" clId="{EE47ADEE-C0F6-4D0D-8A59-AEE3DD1686BD}" dt="2026-05-07T08:25:02.339" v="1600" actId="1076"/>
          <ac:picMkLst>
            <pc:docMk/>
            <pc:sldMk cId="1765219058" sldId="315"/>
            <ac:picMk id="12" creationId="{A5A4C264-BD92-69C5-D226-AA5E27D9B5A4}"/>
          </ac:picMkLst>
        </pc:picChg>
      </pc:sldChg>
      <pc:sldChg chg="modSp mod">
        <pc:chgData name="Zhang, M (bkk)" userId="d4473f4c-7ae2-41a1-a141-2896d230575e" providerId="ADAL" clId="{EE47ADEE-C0F6-4D0D-8A59-AEE3DD1686BD}" dt="2026-04-13T14:44:07.223" v="1084" actId="20577"/>
        <pc:sldMkLst>
          <pc:docMk/>
          <pc:sldMk cId="1214302802" sldId="319"/>
        </pc:sldMkLst>
        <pc:spChg chg="mod">
          <ac:chgData name="Zhang, M (bkk)" userId="d4473f4c-7ae2-41a1-a141-2896d230575e" providerId="ADAL" clId="{EE47ADEE-C0F6-4D0D-8A59-AEE3DD1686BD}" dt="2026-04-13T14:44:07.223" v="1084" actId="20577"/>
          <ac:spMkLst>
            <pc:docMk/>
            <pc:sldMk cId="1214302802" sldId="319"/>
            <ac:spMk id="3" creationId="{786E3285-EFE9-6A45-7528-C4F375416102}"/>
          </ac:spMkLst>
        </pc:spChg>
      </pc:sldChg>
      <pc:sldChg chg="delSp modSp mod">
        <pc:chgData name="Zhang, M (bkk)" userId="d4473f4c-7ae2-41a1-a141-2896d230575e" providerId="ADAL" clId="{EE47ADEE-C0F6-4D0D-8A59-AEE3DD1686BD}" dt="2026-05-07T08:33:06.979" v="1624" actId="20577"/>
        <pc:sldMkLst>
          <pc:docMk/>
          <pc:sldMk cId="2221710270" sldId="327"/>
        </pc:sldMkLst>
        <pc:spChg chg="mod">
          <ac:chgData name="Zhang, M (bkk)" userId="d4473f4c-7ae2-41a1-a141-2896d230575e" providerId="ADAL" clId="{EE47ADEE-C0F6-4D0D-8A59-AEE3DD1686BD}" dt="2026-05-07T08:33:06.979" v="1624" actId="20577"/>
          <ac:spMkLst>
            <pc:docMk/>
            <pc:sldMk cId="2221710270" sldId="327"/>
            <ac:spMk id="5" creationId="{03ABBDA7-53FF-AE13-99CF-C78FD235568B}"/>
          </ac:spMkLst>
        </pc:spChg>
        <pc:picChg chg="mod">
          <ac:chgData name="Zhang, M (bkk)" userId="d4473f4c-7ae2-41a1-a141-2896d230575e" providerId="ADAL" clId="{EE47ADEE-C0F6-4D0D-8A59-AEE3DD1686BD}" dt="2026-05-07T08:17:36.927" v="1598" actId="1076"/>
          <ac:picMkLst>
            <pc:docMk/>
            <pc:sldMk cId="2221710270" sldId="327"/>
            <ac:picMk id="9" creationId="{F0514CE8-1CEA-3D4B-01C2-5559828E4355}"/>
          </ac:picMkLst>
        </pc:picChg>
      </pc:sldChg>
      <pc:sldChg chg="ord">
        <pc:chgData name="Zhang, M (bkk)" userId="d4473f4c-7ae2-41a1-a141-2896d230575e" providerId="ADAL" clId="{EE47ADEE-C0F6-4D0D-8A59-AEE3DD1686BD}" dt="2026-04-29T08:55:57.323" v="1094" actId="20578"/>
        <pc:sldMkLst>
          <pc:docMk/>
          <pc:sldMk cId="3859726880" sldId="350"/>
        </pc:sldMkLst>
      </pc:sldChg>
      <pc:sldChg chg="modSp mod ord">
        <pc:chgData name="Zhang, M (bkk)" userId="d4473f4c-7ae2-41a1-a141-2896d230575e" providerId="ADAL" clId="{EE47ADEE-C0F6-4D0D-8A59-AEE3DD1686BD}" dt="2026-05-07T12:50:35.420" v="1945"/>
        <pc:sldMkLst>
          <pc:docMk/>
          <pc:sldMk cId="2031604497" sldId="363"/>
        </pc:sldMkLst>
        <pc:spChg chg="mod">
          <ac:chgData name="Zhang, M (bkk)" userId="d4473f4c-7ae2-41a1-a141-2896d230575e" providerId="ADAL" clId="{EE47ADEE-C0F6-4D0D-8A59-AEE3DD1686BD}" dt="2026-05-01T08:47:06.242" v="1231" actId="20577"/>
          <ac:spMkLst>
            <pc:docMk/>
            <pc:sldMk cId="2031604497" sldId="363"/>
            <ac:spMk id="18" creationId="{0516C6E2-F564-4EC6-7E13-A023492A0EBD}"/>
          </ac:spMkLst>
        </pc:spChg>
      </pc:sldChg>
      <pc:sldChg chg="addSp delSp modSp mod ord modAnim">
        <pc:chgData name="Zhang, M (bkk)" userId="d4473f4c-7ae2-41a1-a141-2896d230575e" providerId="ADAL" clId="{EE47ADEE-C0F6-4D0D-8A59-AEE3DD1686BD}" dt="2026-05-07T13:10:33.652" v="1980"/>
        <pc:sldMkLst>
          <pc:docMk/>
          <pc:sldMk cId="2643593553" sldId="366"/>
        </pc:sldMkLst>
        <pc:picChg chg="add mod">
          <ac:chgData name="Zhang, M (bkk)" userId="d4473f4c-7ae2-41a1-a141-2896d230575e" providerId="ADAL" clId="{EE47ADEE-C0F6-4D0D-8A59-AEE3DD1686BD}" dt="2026-05-07T13:10:11.946" v="1979" actId="1076"/>
          <ac:picMkLst>
            <pc:docMk/>
            <pc:sldMk cId="2643593553" sldId="366"/>
            <ac:picMk id="6" creationId="{06C684E1-3103-5654-C005-0FCE4AD40F54}"/>
          </ac:picMkLst>
        </pc:picChg>
      </pc:sldChg>
      <pc:sldChg chg="ord">
        <pc:chgData name="Zhang, M (bkk)" userId="d4473f4c-7ae2-41a1-a141-2896d230575e" providerId="ADAL" clId="{EE47ADEE-C0F6-4D0D-8A59-AEE3DD1686BD}" dt="2026-05-07T07:50:49.397" v="1466"/>
        <pc:sldMkLst>
          <pc:docMk/>
          <pc:sldMk cId="4011774597" sldId="368"/>
        </pc:sldMkLst>
      </pc:sldChg>
      <pc:sldChg chg="ord">
        <pc:chgData name="Zhang, M (bkk)" userId="d4473f4c-7ae2-41a1-a141-2896d230575e" providerId="ADAL" clId="{EE47ADEE-C0F6-4D0D-8A59-AEE3DD1686BD}" dt="2026-05-07T12:49:37.447" v="1941"/>
        <pc:sldMkLst>
          <pc:docMk/>
          <pc:sldMk cId="2222989688" sldId="377"/>
        </pc:sldMkLst>
      </pc:sldChg>
      <pc:sldChg chg="ord">
        <pc:chgData name="Zhang, M (bkk)" userId="d4473f4c-7ae2-41a1-a141-2896d230575e" providerId="ADAL" clId="{EE47ADEE-C0F6-4D0D-8A59-AEE3DD1686BD}" dt="2026-05-07T12:49:37.447" v="1941"/>
        <pc:sldMkLst>
          <pc:docMk/>
          <pc:sldMk cId="2572002997" sldId="379"/>
        </pc:sldMkLst>
      </pc:sldChg>
      <pc:sldChg chg="ord">
        <pc:chgData name="Zhang, M (bkk)" userId="d4473f4c-7ae2-41a1-a141-2896d230575e" providerId="ADAL" clId="{EE47ADEE-C0F6-4D0D-8A59-AEE3DD1686BD}" dt="2026-05-07T13:47:42.391" v="2097"/>
        <pc:sldMkLst>
          <pc:docMk/>
          <pc:sldMk cId="1348736031" sldId="380"/>
        </pc:sldMkLst>
      </pc:sldChg>
      <pc:sldChg chg="addSp delSp modSp mod ord">
        <pc:chgData name="Zhang, M (bkk)" userId="d4473f4c-7ae2-41a1-a141-2896d230575e" providerId="ADAL" clId="{EE47ADEE-C0F6-4D0D-8A59-AEE3DD1686BD}" dt="2026-05-07T12:26:36.163" v="1711" actId="1076"/>
        <pc:sldMkLst>
          <pc:docMk/>
          <pc:sldMk cId="2690837779" sldId="381"/>
        </pc:sldMkLst>
        <pc:spChg chg="add mod">
          <ac:chgData name="Zhang, M (bkk)" userId="d4473f4c-7ae2-41a1-a141-2896d230575e" providerId="ADAL" clId="{EE47ADEE-C0F6-4D0D-8A59-AEE3DD1686BD}" dt="2026-05-07T12:26:31.468" v="1710" actId="164"/>
          <ac:spMkLst>
            <pc:docMk/>
            <pc:sldMk cId="2690837779" sldId="381"/>
            <ac:spMk id="7" creationId="{68EFC571-0AA0-2FAF-3959-84C2566878E1}"/>
          </ac:spMkLst>
        </pc:spChg>
        <pc:grpChg chg="add mod">
          <ac:chgData name="Zhang, M (bkk)" userId="d4473f4c-7ae2-41a1-a141-2896d230575e" providerId="ADAL" clId="{EE47ADEE-C0F6-4D0D-8A59-AEE3DD1686BD}" dt="2026-05-07T12:26:36.163" v="1711" actId="1076"/>
          <ac:grpSpMkLst>
            <pc:docMk/>
            <pc:sldMk cId="2690837779" sldId="381"/>
            <ac:grpSpMk id="9" creationId="{FFCF8061-23A5-EC59-0A63-1DEFC29E33E6}"/>
          </ac:grpSpMkLst>
        </pc:grpChg>
        <pc:picChg chg="add mod modCrop">
          <ac:chgData name="Zhang, M (bkk)" userId="d4473f4c-7ae2-41a1-a141-2896d230575e" providerId="ADAL" clId="{EE47ADEE-C0F6-4D0D-8A59-AEE3DD1686BD}" dt="2026-05-07T08:40:48.967" v="1629" actId="14100"/>
          <ac:picMkLst>
            <pc:docMk/>
            <pc:sldMk cId="2690837779" sldId="381"/>
            <ac:picMk id="5" creationId="{545C46FB-4627-16F8-8277-AD9A15132D45}"/>
          </ac:picMkLst>
        </pc:picChg>
        <pc:picChg chg="add mod modCrop">
          <ac:chgData name="Zhang, M (bkk)" userId="d4473f4c-7ae2-41a1-a141-2896d230575e" providerId="ADAL" clId="{EE47ADEE-C0F6-4D0D-8A59-AEE3DD1686BD}" dt="2026-05-07T12:26:31.468" v="1710" actId="164"/>
          <ac:picMkLst>
            <pc:docMk/>
            <pc:sldMk cId="2690837779" sldId="381"/>
            <ac:picMk id="6" creationId="{B05C820B-5EC3-F0EC-2BDD-420E5F1B2BD2}"/>
          </ac:picMkLst>
        </pc:picChg>
      </pc:sldChg>
      <pc:sldChg chg="ord">
        <pc:chgData name="Zhang, M (bkk)" userId="d4473f4c-7ae2-41a1-a141-2896d230575e" providerId="ADAL" clId="{EE47ADEE-C0F6-4D0D-8A59-AEE3DD1686BD}" dt="2026-05-07T12:49:47.253" v="1943"/>
        <pc:sldMkLst>
          <pc:docMk/>
          <pc:sldMk cId="1451558429" sldId="382"/>
        </pc:sldMkLst>
      </pc:sldChg>
      <pc:sldChg chg="addSp delSp modSp mod ord modAnim">
        <pc:chgData name="Zhang, M (bkk)" userId="d4473f4c-7ae2-41a1-a141-2896d230575e" providerId="ADAL" clId="{EE47ADEE-C0F6-4D0D-8A59-AEE3DD1686BD}" dt="2026-05-07T12:41:01.892" v="1878" actId="21"/>
        <pc:sldMkLst>
          <pc:docMk/>
          <pc:sldMk cId="2563827627" sldId="383"/>
        </pc:sldMkLst>
        <pc:spChg chg="add mod">
          <ac:chgData name="Zhang, M (bkk)" userId="d4473f4c-7ae2-41a1-a141-2896d230575e" providerId="ADAL" clId="{EE47ADEE-C0F6-4D0D-8A59-AEE3DD1686BD}" dt="2026-05-07T12:40:36.161" v="1876" actId="20577"/>
          <ac:spMkLst>
            <pc:docMk/>
            <pc:sldMk cId="2563827627" sldId="383"/>
            <ac:spMk id="2" creationId="{C2B8EDA2-C3CB-2C19-40EE-90A5CB1A2E82}"/>
          </ac:spMkLst>
        </pc:spChg>
        <pc:picChg chg="mod">
          <ac:chgData name="Zhang, M (bkk)" userId="d4473f4c-7ae2-41a1-a141-2896d230575e" providerId="ADAL" clId="{EE47ADEE-C0F6-4D0D-8A59-AEE3DD1686BD}" dt="2026-05-07T12:40:05.854" v="1824" actId="1076"/>
          <ac:picMkLst>
            <pc:docMk/>
            <pc:sldMk cId="2563827627" sldId="383"/>
            <ac:picMk id="7" creationId="{74D4FDD2-5C2A-C695-3DD8-E1E1F7D7F6B5}"/>
          </ac:picMkLst>
        </pc:picChg>
      </pc:sldChg>
      <pc:sldChg chg="addSp delSp modSp mod ord">
        <pc:chgData name="Zhang, M (bkk)" userId="d4473f4c-7ae2-41a1-a141-2896d230575e" providerId="ADAL" clId="{EE47ADEE-C0F6-4D0D-8A59-AEE3DD1686BD}" dt="2026-05-07T14:38:57.574" v="2140" actId="478"/>
        <pc:sldMkLst>
          <pc:docMk/>
          <pc:sldMk cId="204270578" sldId="384"/>
        </pc:sldMkLst>
        <pc:spChg chg="add mod">
          <ac:chgData name="Zhang, M (bkk)" userId="d4473f4c-7ae2-41a1-a141-2896d230575e" providerId="ADAL" clId="{EE47ADEE-C0F6-4D0D-8A59-AEE3DD1686BD}" dt="2026-05-07T14:38:53.250" v="2139" actId="20577"/>
          <ac:spMkLst>
            <pc:docMk/>
            <pc:sldMk cId="204270578" sldId="384"/>
            <ac:spMk id="3" creationId="{E39CE102-5137-777F-ECA8-8D78B2CDC548}"/>
          </ac:spMkLst>
        </pc:spChg>
      </pc:sldChg>
      <pc:sldChg chg="modSp mod ord">
        <pc:chgData name="Zhang, M (bkk)" userId="d4473f4c-7ae2-41a1-a141-2896d230575e" providerId="ADAL" clId="{EE47ADEE-C0F6-4D0D-8A59-AEE3DD1686BD}" dt="2026-05-07T14:39:03.563" v="2148" actId="20577"/>
        <pc:sldMkLst>
          <pc:docMk/>
          <pc:sldMk cId="426124112" sldId="385"/>
        </pc:sldMkLst>
        <pc:spChg chg="mod">
          <ac:chgData name="Zhang, M (bkk)" userId="d4473f4c-7ae2-41a1-a141-2896d230575e" providerId="ADAL" clId="{EE47ADEE-C0F6-4D0D-8A59-AEE3DD1686BD}" dt="2026-05-07T14:39:03.563" v="2148" actId="20577"/>
          <ac:spMkLst>
            <pc:docMk/>
            <pc:sldMk cId="426124112" sldId="385"/>
            <ac:spMk id="2" creationId="{91175914-CF56-8428-3BE2-4E50C71008D8}"/>
          </ac:spMkLst>
        </pc:spChg>
      </pc:sldChg>
      <pc:sldChg chg="addSp delSp modSp mod ord">
        <pc:chgData name="Zhang, M (bkk)" userId="d4473f4c-7ae2-41a1-a141-2896d230575e" providerId="ADAL" clId="{EE47ADEE-C0F6-4D0D-8A59-AEE3DD1686BD}" dt="2026-05-07T14:39:23.519" v="2154" actId="1076"/>
        <pc:sldMkLst>
          <pc:docMk/>
          <pc:sldMk cId="3872952893" sldId="386"/>
        </pc:sldMkLst>
        <pc:spChg chg="mod">
          <ac:chgData name="Zhang, M (bkk)" userId="d4473f4c-7ae2-41a1-a141-2896d230575e" providerId="ADAL" clId="{EE47ADEE-C0F6-4D0D-8A59-AEE3DD1686BD}" dt="2026-05-07T13:14:03.654" v="2045"/>
          <ac:spMkLst>
            <pc:docMk/>
            <pc:sldMk cId="3872952893" sldId="386"/>
            <ac:spMk id="5" creationId="{BDA09A50-04CB-A86D-45FE-D1397036017D}"/>
          </ac:spMkLst>
        </pc:spChg>
        <pc:spChg chg="add mod">
          <ac:chgData name="Zhang, M (bkk)" userId="d4473f4c-7ae2-41a1-a141-2896d230575e" providerId="ADAL" clId="{EE47ADEE-C0F6-4D0D-8A59-AEE3DD1686BD}" dt="2026-05-07T14:39:20.381" v="2153" actId="20577"/>
          <ac:spMkLst>
            <pc:docMk/>
            <pc:sldMk cId="3872952893" sldId="386"/>
            <ac:spMk id="8" creationId="{8210323E-FAF6-CA30-C943-1B158299E366}"/>
          </ac:spMkLst>
        </pc:spChg>
        <pc:grpChg chg="add mod">
          <ac:chgData name="Zhang, M (bkk)" userId="d4473f4c-7ae2-41a1-a141-2896d230575e" providerId="ADAL" clId="{EE47ADEE-C0F6-4D0D-8A59-AEE3DD1686BD}" dt="2026-05-07T13:14:03.654" v="2045"/>
          <ac:grpSpMkLst>
            <pc:docMk/>
            <pc:sldMk cId="3872952893" sldId="386"/>
            <ac:grpSpMk id="2" creationId="{BD5A32AE-2F99-9E60-94CA-8648D3FCEB27}"/>
          </ac:grpSpMkLst>
        </pc:grpChg>
        <pc:picChg chg="mod">
          <ac:chgData name="Zhang, M (bkk)" userId="d4473f4c-7ae2-41a1-a141-2896d230575e" providerId="ADAL" clId="{EE47ADEE-C0F6-4D0D-8A59-AEE3DD1686BD}" dt="2026-05-07T13:14:03.654" v="2045"/>
          <ac:picMkLst>
            <pc:docMk/>
            <pc:sldMk cId="3872952893" sldId="386"/>
            <ac:picMk id="3" creationId="{732D7C6F-D942-B946-06EC-7A7D0EBA7BD8}"/>
          </ac:picMkLst>
        </pc:picChg>
        <pc:picChg chg="add mod">
          <ac:chgData name="Zhang, M (bkk)" userId="d4473f4c-7ae2-41a1-a141-2896d230575e" providerId="ADAL" clId="{EE47ADEE-C0F6-4D0D-8A59-AEE3DD1686BD}" dt="2026-05-07T14:39:23.519" v="2154" actId="1076"/>
          <ac:picMkLst>
            <pc:docMk/>
            <pc:sldMk cId="3872952893" sldId="386"/>
            <ac:picMk id="16" creationId="{9A351220-9613-D82D-1039-B6077ED8A0EC}"/>
          </ac:picMkLst>
        </pc:picChg>
      </pc:sldChg>
      <pc:sldChg chg="addSp delSp modSp new mod ord">
        <pc:chgData name="Zhang, M (bkk)" userId="d4473f4c-7ae2-41a1-a141-2896d230575e" providerId="ADAL" clId="{EE47ADEE-C0F6-4D0D-8A59-AEE3DD1686BD}" dt="2026-05-07T14:39:39.536" v="2170" actId="20577"/>
        <pc:sldMkLst>
          <pc:docMk/>
          <pc:sldMk cId="3208949530" sldId="388"/>
        </pc:sldMkLst>
        <pc:spChg chg="mod">
          <ac:chgData name="Zhang, M (bkk)" userId="d4473f4c-7ae2-41a1-a141-2896d230575e" providerId="ADAL" clId="{EE47ADEE-C0F6-4D0D-8A59-AEE3DD1686BD}" dt="2026-05-07T14:39:39.536" v="2170" actId="20577"/>
          <ac:spMkLst>
            <pc:docMk/>
            <pc:sldMk cId="3208949530" sldId="388"/>
            <ac:spMk id="2" creationId="{9EFE740A-ABB5-0170-4C25-C788018CA29E}"/>
          </ac:spMkLst>
        </pc:spChg>
        <pc:picChg chg="add mod">
          <ac:chgData name="Zhang, M (bkk)" userId="d4473f4c-7ae2-41a1-a141-2896d230575e" providerId="ADAL" clId="{EE47ADEE-C0F6-4D0D-8A59-AEE3DD1686BD}" dt="2026-05-01T08:47:44.413" v="1235" actId="1076"/>
          <ac:picMkLst>
            <pc:docMk/>
            <pc:sldMk cId="3208949530" sldId="388"/>
            <ac:picMk id="8" creationId="{B683A615-050A-98B3-EE1E-2AE66C1E3ADF}"/>
          </ac:picMkLst>
        </pc:picChg>
      </pc:sldChg>
      <pc:sldChg chg="addSp delSp modSp add mod modNotesTx">
        <pc:chgData name="Zhang, M (bkk)" userId="d4473f4c-7ae2-41a1-a141-2896d230575e" providerId="ADAL" clId="{EE47ADEE-C0F6-4D0D-8A59-AEE3DD1686BD}" dt="2026-05-07T12:20:25.984" v="1680"/>
        <pc:sldMkLst>
          <pc:docMk/>
          <pc:sldMk cId="1383266735" sldId="390"/>
        </pc:sldMkLst>
        <pc:spChg chg="mod">
          <ac:chgData name="Zhang, M (bkk)" userId="d4473f4c-7ae2-41a1-a141-2896d230575e" providerId="ADAL" clId="{EE47ADEE-C0F6-4D0D-8A59-AEE3DD1686BD}" dt="2026-05-07T12:20:25.984" v="1680"/>
          <ac:spMkLst>
            <pc:docMk/>
            <pc:sldMk cId="1383266735" sldId="390"/>
            <ac:spMk id="2" creationId="{E3C6CD60-6B3A-F4F8-FAA1-77A8DE71DE29}"/>
          </ac:spMkLst>
        </pc:spChg>
        <pc:spChg chg="add mod">
          <ac:chgData name="Zhang, M (bkk)" userId="d4473f4c-7ae2-41a1-a141-2896d230575e" providerId="ADAL" clId="{EE47ADEE-C0F6-4D0D-8A59-AEE3DD1686BD}" dt="2026-05-04T11:57:14.760" v="1369" actId="208"/>
          <ac:spMkLst>
            <pc:docMk/>
            <pc:sldMk cId="1383266735" sldId="390"/>
            <ac:spMk id="10" creationId="{7BE90C53-9D93-BADE-4E2A-8802E2812337}"/>
          </ac:spMkLst>
        </pc:spChg>
        <pc:spChg chg="add mod">
          <ac:chgData name="Zhang, M (bkk)" userId="d4473f4c-7ae2-41a1-a141-2896d230575e" providerId="ADAL" clId="{EE47ADEE-C0F6-4D0D-8A59-AEE3DD1686BD}" dt="2026-05-04T11:57:42.538" v="1376" actId="14100"/>
          <ac:spMkLst>
            <pc:docMk/>
            <pc:sldMk cId="1383266735" sldId="390"/>
            <ac:spMk id="13" creationId="{628F3B19-CE99-6430-397F-1496988509D6}"/>
          </ac:spMkLst>
        </pc:spChg>
        <pc:spChg chg="add mod">
          <ac:chgData name="Zhang, M (bkk)" userId="d4473f4c-7ae2-41a1-a141-2896d230575e" providerId="ADAL" clId="{EE47ADEE-C0F6-4D0D-8A59-AEE3DD1686BD}" dt="2026-05-04T12:02:45.881" v="1380"/>
          <ac:spMkLst>
            <pc:docMk/>
            <pc:sldMk cId="1383266735" sldId="390"/>
            <ac:spMk id="14" creationId="{5D45F344-BE6E-933A-10DB-FB33DCA00A16}"/>
          </ac:spMkLst>
        </pc:spChg>
        <pc:picChg chg="mod">
          <ac:chgData name="Zhang, M (bkk)" userId="d4473f4c-7ae2-41a1-a141-2896d230575e" providerId="ADAL" clId="{EE47ADEE-C0F6-4D0D-8A59-AEE3DD1686BD}" dt="2026-05-04T11:57:32.276" v="1374" actId="1076"/>
          <ac:picMkLst>
            <pc:docMk/>
            <pc:sldMk cId="1383266735" sldId="390"/>
            <ac:picMk id="7" creationId="{C5560560-EC3C-A36A-D3DC-25D8B6895B87}"/>
          </ac:picMkLst>
        </pc:picChg>
      </pc:sldChg>
      <pc:sldChg chg="addSp delSp modSp add mod">
        <pc:chgData name="Zhang, M (bkk)" userId="d4473f4c-7ae2-41a1-a141-2896d230575e" providerId="ADAL" clId="{EE47ADEE-C0F6-4D0D-8A59-AEE3DD1686BD}" dt="2026-05-07T13:42:19.291" v="2082" actId="14100"/>
        <pc:sldMkLst>
          <pc:docMk/>
          <pc:sldMk cId="3273142931" sldId="391"/>
        </pc:sldMkLst>
        <pc:spChg chg="mod">
          <ac:chgData name="Zhang, M (bkk)" userId="d4473f4c-7ae2-41a1-a141-2896d230575e" providerId="ADAL" clId="{EE47ADEE-C0F6-4D0D-8A59-AEE3DD1686BD}" dt="2026-05-01T08:31:57.751" v="1198" actId="20577"/>
          <ac:spMkLst>
            <pc:docMk/>
            <pc:sldMk cId="3273142931" sldId="391"/>
            <ac:spMk id="5" creationId="{695287D7-DFC6-BC10-4045-22CB952D67DC}"/>
          </ac:spMkLst>
        </pc:spChg>
        <pc:picChg chg="add mod">
          <ac:chgData name="Zhang, M (bkk)" userId="d4473f4c-7ae2-41a1-a141-2896d230575e" providerId="ADAL" clId="{EE47ADEE-C0F6-4D0D-8A59-AEE3DD1686BD}" dt="2026-05-07T13:42:19.291" v="2082" actId="14100"/>
          <ac:picMkLst>
            <pc:docMk/>
            <pc:sldMk cId="3273142931" sldId="391"/>
            <ac:picMk id="6" creationId="{FE3DAEE0-7855-F212-B75D-1CA71918AB64}"/>
          </ac:picMkLst>
        </pc:picChg>
      </pc:sldChg>
      <pc:sldChg chg="addSp delSp modSp add mod">
        <pc:chgData name="Zhang, M (bkk)" userId="d4473f4c-7ae2-41a1-a141-2896d230575e" providerId="ADAL" clId="{EE47ADEE-C0F6-4D0D-8A59-AEE3DD1686BD}" dt="2026-05-07T14:44:22.872" v="2178" actId="1076"/>
        <pc:sldMkLst>
          <pc:docMk/>
          <pc:sldMk cId="2327090206" sldId="392"/>
        </pc:sldMkLst>
        <pc:spChg chg="add mod">
          <ac:chgData name="Zhang, M (bkk)" userId="d4473f4c-7ae2-41a1-a141-2896d230575e" providerId="ADAL" clId="{EE47ADEE-C0F6-4D0D-8A59-AEE3DD1686BD}" dt="2026-05-07T14:39:54.466" v="2172"/>
          <ac:spMkLst>
            <pc:docMk/>
            <pc:sldMk cId="2327090206" sldId="392"/>
            <ac:spMk id="2" creationId="{B1807599-EFCB-AACD-19CB-52711FD734ED}"/>
          </ac:spMkLst>
        </pc:spChg>
        <pc:spChg chg="mod">
          <ac:chgData name="Zhang, M (bkk)" userId="d4473f4c-7ae2-41a1-a141-2896d230575e" providerId="ADAL" clId="{EE47ADEE-C0F6-4D0D-8A59-AEE3DD1686BD}" dt="2026-05-07T14:44:10.234" v="2174"/>
          <ac:spMkLst>
            <pc:docMk/>
            <pc:sldMk cId="2327090206" sldId="392"/>
            <ac:spMk id="8" creationId="{557433EF-1B67-E733-C624-43DA5C126441}"/>
          </ac:spMkLst>
        </pc:spChg>
        <pc:grpChg chg="add mod">
          <ac:chgData name="Zhang, M (bkk)" userId="d4473f4c-7ae2-41a1-a141-2896d230575e" providerId="ADAL" clId="{EE47ADEE-C0F6-4D0D-8A59-AEE3DD1686BD}" dt="2026-05-07T14:44:22.872" v="2178" actId="1076"/>
          <ac:grpSpMkLst>
            <pc:docMk/>
            <pc:sldMk cId="2327090206" sldId="392"/>
            <ac:grpSpMk id="5" creationId="{3EC0A942-4661-526A-B06D-4FFD9F6E90E3}"/>
          </ac:grpSpMkLst>
        </pc:grpChg>
        <pc:picChg chg="add mod">
          <ac:chgData name="Zhang, M (bkk)" userId="d4473f4c-7ae2-41a1-a141-2896d230575e" providerId="ADAL" clId="{EE47ADEE-C0F6-4D0D-8A59-AEE3DD1686BD}" dt="2026-05-07T14:39:47.366" v="2171" actId="1076"/>
          <ac:picMkLst>
            <pc:docMk/>
            <pc:sldMk cId="2327090206" sldId="392"/>
            <ac:picMk id="3" creationId="{92E61487-89A8-A66A-F040-7243CA0E325A}"/>
          </ac:picMkLst>
        </pc:picChg>
        <pc:picChg chg="add mod">
          <ac:chgData name="Zhang, M (bkk)" userId="d4473f4c-7ae2-41a1-a141-2896d230575e" providerId="ADAL" clId="{EE47ADEE-C0F6-4D0D-8A59-AEE3DD1686BD}" dt="2026-05-01T08:46:37.017" v="1214" actId="1076"/>
          <ac:picMkLst>
            <pc:docMk/>
            <pc:sldMk cId="2327090206" sldId="392"/>
            <ac:picMk id="6" creationId="{DC5F0DEF-2741-9194-319A-FAC0F381AA0F}"/>
          </ac:picMkLst>
        </pc:picChg>
        <pc:picChg chg="mod">
          <ac:chgData name="Zhang, M (bkk)" userId="d4473f4c-7ae2-41a1-a141-2896d230575e" providerId="ADAL" clId="{EE47ADEE-C0F6-4D0D-8A59-AEE3DD1686BD}" dt="2026-05-07T14:44:10.234" v="2174"/>
          <ac:picMkLst>
            <pc:docMk/>
            <pc:sldMk cId="2327090206" sldId="392"/>
            <ac:picMk id="7" creationId="{77758CD3-BEB3-889B-D23B-59A96E8D636D}"/>
          </ac:picMkLst>
        </pc:picChg>
      </pc:sldChg>
      <pc:sldChg chg="addSp delSp modSp new mod">
        <pc:chgData name="Zhang, M (bkk)" userId="d4473f4c-7ae2-41a1-a141-2896d230575e" providerId="ADAL" clId="{EE47ADEE-C0F6-4D0D-8A59-AEE3DD1686BD}" dt="2026-05-07T12:23:58.556" v="1700" actId="14100"/>
        <pc:sldMkLst>
          <pc:docMk/>
          <pc:sldMk cId="2531027384" sldId="393"/>
        </pc:sldMkLst>
        <pc:spChg chg="mod">
          <ac:chgData name="Zhang, M (bkk)" userId="d4473f4c-7ae2-41a1-a141-2896d230575e" providerId="ADAL" clId="{EE47ADEE-C0F6-4D0D-8A59-AEE3DD1686BD}" dt="2026-05-04T11:53:12.391" v="1340" actId="1076"/>
          <ac:spMkLst>
            <pc:docMk/>
            <pc:sldMk cId="2531027384" sldId="393"/>
            <ac:spMk id="2" creationId="{FB142839-F224-A7EB-86BC-DAFE69ADE9B0}"/>
          </ac:spMkLst>
        </pc:spChg>
        <pc:spChg chg="add mod">
          <ac:chgData name="Zhang, M (bkk)" userId="d4473f4c-7ae2-41a1-a141-2896d230575e" providerId="ADAL" clId="{EE47ADEE-C0F6-4D0D-8A59-AEE3DD1686BD}" dt="2026-05-07T12:23:38.293" v="1688" actId="207"/>
          <ac:spMkLst>
            <pc:docMk/>
            <pc:sldMk cId="2531027384" sldId="393"/>
            <ac:spMk id="3" creationId="{3FAF0215-0AF4-3D24-F2B2-856CE105A05B}"/>
          </ac:spMkLst>
        </pc:spChg>
        <pc:spChg chg="add mod">
          <ac:chgData name="Zhang, M (bkk)" userId="d4473f4c-7ae2-41a1-a141-2896d230575e" providerId="ADAL" clId="{EE47ADEE-C0F6-4D0D-8A59-AEE3DD1686BD}" dt="2026-05-07T08:05:20.677" v="1533" actId="255"/>
          <ac:spMkLst>
            <pc:docMk/>
            <pc:sldMk cId="2531027384" sldId="393"/>
            <ac:spMk id="5" creationId="{D23BEDBE-73FE-E9D1-54C0-B35746A5CE4A}"/>
          </ac:spMkLst>
        </pc:spChg>
        <pc:spChg chg="add mod">
          <ac:chgData name="Zhang, M (bkk)" userId="d4473f4c-7ae2-41a1-a141-2896d230575e" providerId="ADAL" clId="{EE47ADEE-C0F6-4D0D-8A59-AEE3DD1686BD}" dt="2026-05-07T12:23:58.556" v="1700" actId="14100"/>
          <ac:spMkLst>
            <pc:docMk/>
            <pc:sldMk cId="2531027384" sldId="393"/>
            <ac:spMk id="7" creationId="{5D936D6F-DE4C-9DE8-740A-4900AEFEA8E7}"/>
          </ac:spMkLst>
        </pc:spChg>
        <pc:picChg chg="add mod ord">
          <ac:chgData name="Zhang, M (bkk)" userId="d4473f4c-7ae2-41a1-a141-2896d230575e" providerId="ADAL" clId="{EE47ADEE-C0F6-4D0D-8A59-AEE3DD1686BD}" dt="2026-05-07T08:04:50.859" v="1521" actId="1076"/>
          <ac:picMkLst>
            <pc:docMk/>
            <pc:sldMk cId="2531027384" sldId="393"/>
            <ac:picMk id="6" creationId="{C4C519E8-93DD-0AA5-FD8F-D47AB78D7FB5}"/>
          </ac:picMkLst>
        </pc:picChg>
      </pc:sldChg>
      <pc:sldChg chg="addSp modSp new mod">
        <pc:chgData name="Zhang, M (bkk)" userId="d4473f4c-7ae2-41a1-a141-2896d230575e" providerId="ADAL" clId="{EE47ADEE-C0F6-4D0D-8A59-AEE3DD1686BD}" dt="2026-05-07T12:38:37.446" v="1804" actId="20577"/>
        <pc:sldMkLst>
          <pc:docMk/>
          <pc:sldMk cId="2105260129" sldId="394"/>
        </pc:sldMkLst>
        <pc:spChg chg="mod">
          <ac:chgData name="Zhang, M (bkk)" userId="d4473f4c-7ae2-41a1-a141-2896d230575e" providerId="ADAL" clId="{EE47ADEE-C0F6-4D0D-8A59-AEE3DD1686BD}" dt="2026-05-07T12:38:37.446" v="1804" actId="20577"/>
          <ac:spMkLst>
            <pc:docMk/>
            <pc:sldMk cId="2105260129" sldId="394"/>
            <ac:spMk id="2" creationId="{D3DF4D41-8B36-F56C-8E16-40A73939B506}"/>
          </ac:spMkLst>
        </pc:spChg>
        <pc:picChg chg="add mod">
          <ac:chgData name="Zhang, M (bkk)" userId="d4473f4c-7ae2-41a1-a141-2896d230575e" providerId="ADAL" clId="{EE47ADEE-C0F6-4D0D-8A59-AEE3DD1686BD}" dt="2026-05-07T12:38:35.269" v="1800" actId="1076"/>
          <ac:picMkLst>
            <pc:docMk/>
            <pc:sldMk cId="2105260129" sldId="394"/>
            <ac:picMk id="5" creationId="{7472B3EF-7F8C-D442-590F-58A3B0F22B10}"/>
          </ac:picMkLst>
        </pc:picChg>
      </pc:sldChg>
      <pc:sldChg chg="addSp modSp new mod modAnim">
        <pc:chgData name="Zhang, M (bkk)" userId="d4473f4c-7ae2-41a1-a141-2896d230575e" providerId="ADAL" clId="{EE47ADEE-C0F6-4D0D-8A59-AEE3DD1686BD}" dt="2026-05-07T13:12:25.639" v="2005"/>
        <pc:sldMkLst>
          <pc:docMk/>
          <pc:sldMk cId="4232168659" sldId="395"/>
        </pc:sldMkLst>
        <pc:spChg chg="mod">
          <ac:chgData name="Zhang, M (bkk)" userId="d4473f4c-7ae2-41a1-a141-2896d230575e" providerId="ADAL" clId="{EE47ADEE-C0F6-4D0D-8A59-AEE3DD1686BD}" dt="2026-05-07T12:44:18.549" v="1939" actId="113"/>
          <ac:spMkLst>
            <pc:docMk/>
            <pc:sldMk cId="4232168659" sldId="395"/>
            <ac:spMk id="2" creationId="{207CE4FA-C3B3-C0B2-B224-EA0AC50C9C36}"/>
          </ac:spMkLst>
        </pc:spChg>
        <pc:spChg chg="mod">
          <ac:chgData name="Zhang, M (bkk)" userId="d4473f4c-7ae2-41a1-a141-2896d230575e" providerId="ADAL" clId="{EE47ADEE-C0F6-4D0D-8A59-AEE3DD1686BD}" dt="2026-05-07T12:39:50.985" v="1819"/>
          <ac:spMkLst>
            <pc:docMk/>
            <pc:sldMk cId="4232168659" sldId="395"/>
            <ac:spMk id="8" creationId="{044B0644-D4CD-8B6A-3CCF-2CBCF52B5620}"/>
          </ac:spMkLst>
        </pc:spChg>
        <pc:spChg chg="mod">
          <ac:chgData name="Zhang, M (bkk)" userId="d4473f4c-7ae2-41a1-a141-2896d230575e" providerId="ADAL" clId="{EE47ADEE-C0F6-4D0D-8A59-AEE3DD1686BD}" dt="2026-05-07T12:39:50.985" v="1819"/>
          <ac:spMkLst>
            <pc:docMk/>
            <pc:sldMk cId="4232168659" sldId="395"/>
            <ac:spMk id="10" creationId="{45192C2C-CB07-2E14-62EF-94493F6ED9DE}"/>
          </ac:spMkLst>
        </pc:spChg>
        <pc:spChg chg="mod">
          <ac:chgData name="Zhang, M (bkk)" userId="d4473f4c-7ae2-41a1-a141-2896d230575e" providerId="ADAL" clId="{EE47ADEE-C0F6-4D0D-8A59-AEE3DD1686BD}" dt="2026-05-07T12:39:50.985" v="1819"/>
          <ac:spMkLst>
            <pc:docMk/>
            <pc:sldMk cId="4232168659" sldId="395"/>
            <ac:spMk id="11" creationId="{B895C813-CB90-1A7B-6457-86FD80780E50}"/>
          </ac:spMkLst>
        </pc:spChg>
        <pc:spChg chg="add mod">
          <ac:chgData name="Zhang, M (bkk)" userId="d4473f4c-7ae2-41a1-a141-2896d230575e" providerId="ADAL" clId="{EE47ADEE-C0F6-4D0D-8A59-AEE3DD1686BD}" dt="2026-05-07T13:12:22.788" v="2004" actId="255"/>
          <ac:spMkLst>
            <pc:docMk/>
            <pc:sldMk cId="4232168659" sldId="395"/>
            <ac:spMk id="12" creationId="{FD47D364-0493-D6A9-D1B0-5F4E968545C3}"/>
          </ac:spMkLst>
        </pc:spChg>
        <pc:spChg chg="add mod">
          <ac:chgData name="Zhang, M (bkk)" userId="d4473f4c-7ae2-41a1-a141-2896d230575e" providerId="ADAL" clId="{EE47ADEE-C0F6-4D0D-8A59-AEE3DD1686BD}" dt="2026-05-07T12:41:20.819" v="1881" actId="1582"/>
          <ac:spMkLst>
            <pc:docMk/>
            <pc:sldMk cId="4232168659" sldId="395"/>
            <ac:spMk id="20" creationId="{681FEECD-5676-FD8F-529E-D2F17147B63B}"/>
          </ac:spMkLst>
        </pc:spChg>
        <pc:grpChg chg="add mod">
          <ac:chgData name="Zhang, M (bkk)" userId="d4473f4c-7ae2-41a1-a141-2896d230575e" providerId="ADAL" clId="{EE47ADEE-C0F6-4D0D-8A59-AEE3DD1686BD}" dt="2026-05-07T12:39:50.985" v="1819"/>
          <ac:grpSpMkLst>
            <pc:docMk/>
            <pc:sldMk cId="4232168659" sldId="395"/>
            <ac:grpSpMk id="6" creationId="{1AE97750-709E-B84E-42AE-7EF0E0A94C7E}"/>
          </ac:grpSpMkLst>
        </pc:grpChg>
        <pc:grpChg chg="mod">
          <ac:chgData name="Zhang, M (bkk)" userId="d4473f4c-7ae2-41a1-a141-2896d230575e" providerId="ADAL" clId="{EE47ADEE-C0F6-4D0D-8A59-AEE3DD1686BD}" dt="2026-05-07T12:39:50.985" v="1819"/>
          <ac:grpSpMkLst>
            <pc:docMk/>
            <pc:sldMk cId="4232168659" sldId="395"/>
            <ac:grpSpMk id="7" creationId="{DC07B4F9-446B-E505-EBB5-A834174B6BF3}"/>
          </ac:grpSpMkLst>
        </pc:grpChg>
        <pc:picChg chg="add mod">
          <ac:chgData name="Zhang, M (bkk)" userId="d4473f4c-7ae2-41a1-a141-2896d230575e" providerId="ADAL" clId="{EE47ADEE-C0F6-4D0D-8A59-AEE3DD1686BD}" dt="2026-05-07T13:11:59.928" v="1983" actId="1076"/>
          <ac:picMkLst>
            <pc:docMk/>
            <pc:sldMk cId="4232168659" sldId="395"/>
            <ac:picMk id="5" creationId="{FE99ECB8-F70A-3042-2F96-140C0E8ECBD9}"/>
          </ac:picMkLst>
        </pc:picChg>
        <pc:picChg chg="mod">
          <ac:chgData name="Zhang, M (bkk)" userId="d4473f4c-7ae2-41a1-a141-2896d230575e" providerId="ADAL" clId="{EE47ADEE-C0F6-4D0D-8A59-AEE3DD1686BD}" dt="2026-05-07T12:39:50.985" v="1819"/>
          <ac:picMkLst>
            <pc:docMk/>
            <pc:sldMk cId="4232168659" sldId="395"/>
            <ac:picMk id="9" creationId="{7D7E2801-3A79-6398-CD8C-928F380BCF8F}"/>
          </ac:picMkLst>
        </pc:picChg>
      </pc:sldChg>
      <pc:sldChg chg="addSp modSp new mod ord modAnim">
        <pc:chgData name="Zhang, M (bkk)" userId="d4473f4c-7ae2-41a1-a141-2896d230575e" providerId="ADAL" clId="{EE47ADEE-C0F6-4D0D-8A59-AEE3DD1686BD}" dt="2026-05-07T13:38:06.858" v="2075"/>
        <pc:sldMkLst>
          <pc:docMk/>
          <pc:sldMk cId="1984715591" sldId="396"/>
        </pc:sldMkLst>
        <pc:spChg chg="mod">
          <ac:chgData name="Zhang, M (bkk)" userId="d4473f4c-7ae2-41a1-a141-2896d230575e" providerId="ADAL" clId="{EE47ADEE-C0F6-4D0D-8A59-AEE3DD1686BD}" dt="2026-05-07T13:13:25.848" v="2040" actId="313"/>
          <ac:spMkLst>
            <pc:docMk/>
            <pc:sldMk cId="1984715591" sldId="396"/>
            <ac:spMk id="2" creationId="{6512603C-F41E-585B-6251-3059BF77521D}"/>
          </ac:spMkLst>
        </pc:spChg>
        <pc:spChg chg="add mod">
          <ac:chgData name="Zhang, M (bkk)" userId="d4473f4c-7ae2-41a1-a141-2896d230575e" providerId="ADAL" clId="{EE47ADEE-C0F6-4D0D-8A59-AEE3DD1686BD}" dt="2026-05-07T13:38:04.386" v="2074" actId="1076"/>
          <ac:spMkLst>
            <pc:docMk/>
            <pc:sldMk cId="1984715591" sldId="396"/>
            <ac:spMk id="6" creationId="{1741AFFC-804D-69EC-DD44-817045E0AF71}"/>
          </ac:spMkLst>
        </pc:spChg>
        <pc:picChg chg="add mod">
          <ac:chgData name="Zhang, M (bkk)" userId="d4473f4c-7ae2-41a1-a141-2896d230575e" providerId="ADAL" clId="{EE47ADEE-C0F6-4D0D-8A59-AEE3DD1686BD}" dt="2026-05-07T13:15:56.222" v="2047" actId="1076"/>
          <ac:picMkLst>
            <pc:docMk/>
            <pc:sldMk cId="1984715591" sldId="396"/>
            <ac:picMk id="5" creationId="{B5CEEA78-F0B6-50F9-3A41-4805C1D94451}"/>
          </ac:picMkLst>
        </pc:picChg>
      </pc:sldChg>
      <pc:sldChg chg="add">
        <pc:chgData name="Zhang, M (bkk)" userId="d4473f4c-7ae2-41a1-a141-2896d230575e" providerId="ADAL" clId="{EE47ADEE-C0F6-4D0D-8A59-AEE3DD1686BD}" dt="2026-05-07T13:41:57.522" v="2078"/>
        <pc:sldMkLst>
          <pc:docMk/>
          <pc:sldMk cId="474267994" sldId="397"/>
        </pc:sldMkLst>
      </pc:sldChg>
      <pc:sldChg chg="addSp delSp modSp add mod">
        <pc:chgData name="Zhang, M (bkk)" userId="d4473f4c-7ae2-41a1-a141-2896d230575e" providerId="ADAL" clId="{EE47ADEE-C0F6-4D0D-8A59-AEE3DD1686BD}" dt="2026-05-07T14:38:25.579" v="2121" actId="20577"/>
        <pc:sldMkLst>
          <pc:docMk/>
          <pc:sldMk cId="2664360453" sldId="398"/>
        </pc:sldMkLst>
        <pc:spChg chg="add mod">
          <ac:chgData name="Zhang, M (bkk)" userId="d4473f4c-7ae2-41a1-a141-2896d230575e" providerId="ADAL" clId="{EE47ADEE-C0F6-4D0D-8A59-AEE3DD1686BD}" dt="2026-05-07T13:48:30.139" v="2101" actId="478"/>
          <ac:spMkLst>
            <pc:docMk/>
            <pc:sldMk cId="2664360453" sldId="398"/>
            <ac:spMk id="3" creationId="{375E513E-9A02-6D21-D004-6E26F3A763AD}"/>
          </ac:spMkLst>
        </pc:spChg>
        <pc:spChg chg="add mod">
          <ac:chgData name="Zhang, M (bkk)" userId="d4473f4c-7ae2-41a1-a141-2896d230575e" providerId="ADAL" clId="{EE47ADEE-C0F6-4D0D-8A59-AEE3DD1686BD}" dt="2026-05-07T14:38:14.790" v="2108" actId="478"/>
          <ac:spMkLst>
            <pc:docMk/>
            <pc:sldMk cId="2664360453" sldId="398"/>
            <ac:spMk id="10" creationId="{68EEDD6D-22A0-6D17-F8AF-66EA156E2792}"/>
          </ac:spMkLst>
        </pc:spChg>
        <pc:spChg chg="add mod">
          <ac:chgData name="Zhang, M (bkk)" userId="d4473f4c-7ae2-41a1-a141-2896d230575e" providerId="ADAL" clId="{EE47ADEE-C0F6-4D0D-8A59-AEE3DD1686BD}" dt="2026-05-07T14:38:25.579" v="2121" actId="20577"/>
          <ac:spMkLst>
            <pc:docMk/>
            <pc:sldMk cId="2664360453" sldId="398"/>
            <ac:spMk id="11" creationId="{8BB919A5-717F-670C-4C6F-F97D4FFF7C1F}"/>
          </ac:spMkLst>
        </pc:spChg>
        <pc:picChg chg="add mod">
          <ac:chgData name="Zhang, M (bkk)" userId="d4473f4c-7ae2-41a1-a141-2896d230575e" providerId="ADAL" clId="{EE47ADEE-C0F6-4D0D-8A59-AEE3DD1686BD}" dt="2026-05-07T14:37:53.009" v="2105" actId="1076"/>
          <ac:picMkLst>
            <pc:docMk/>
            <pc:sldMk cId="2664360453" sldId="398"/>
            <ac:picMk id="7" creationId="{EC2C25AF-0CA8-D648-047A-857BFF179DC6}"/>
          </ac:picMkLst>
        </pc:picChg>
      </pc:sldChg>
      <pc:sldChg chg="addSp modSp new mod setBg">
        <pc:chgData name="Zhang, M (bkk)" userId="d4473f4c-7ae2-41a1-a141-2896d230575e" providerId="ADAL" clId="{EE47ADEE-C0F6-4D0D-8A59-AEE3DD1686BD}" dt="2026-05-07T15:06:35.065" v="2202" actId="20577"/>
        <pc:sldMkLst>
          <pc:docMk/>
          <pc:sldMk cId="2581543018" sldId="399"/>
        </pc:sldMkLst>
        <pc:spChg chg="mod">
          <ac:chgData name="Zhang, M (bkk)" userId="d4473f4c-7ae2-41a1-a141-2896d230575e" providerId="ADAL" clId="{EE47ADEE-C0F6-4D0D-8A59-AEE3DD1686BD}" dt="2026-05-07T15:04:55.051" v="2194" actId="26606"/>
          <ac:spMkLst>
            <pc:docMk/>
            <pc:sldMk cId="2581543018" sldId="399"/>
            <ac:spMk id="2" creationId="{FCC5A65F-A7B5-D941-B69E-5902F99371D6}"/>
          </ac:spMkLst>
        </pc:spChg>
        <pc:spChg chg="mod">
          <ac:chgData name="Zhang, M (bkk)" userId="d4473f4c-7ae2-41a1-a141-2896d230575e" providerId="ADAL" clId="{EE47ADEE-C0F6-4D0D-8A59-AEE3DD1686BD}" dt="2026-05-07T15:06:35.065" v="2202" actId="20577"/>
          <ac:spMkLst>
            <pc:docMk/>
            <pc:sldMk cId="2581543018" sldId="399"/>
            <ac:spMk id="3" creationId="{C78F8E24-1301-F945-61B7-1B19EFD98DC9}"/>
          </ac:spMkLst>
        </pc:spChg>
        <pc:spChg chg="mod">
          <ac:chgData name="Zhang, M (bkk)" userId="d4473f4c-7ae2-41a1-a141-2896d230575e" providerId="ADAL" clId="{EE47ADEE-C0F6-4D0D-8A59-AEE3DD1686BD}" dt="2026-05-07T15:04:55.051" v="2194" actId="26606"/>
          <ac:spMkLst>
            <pc:docMk/>
            <pc:sldMk cId="2581543018" sldId="399"/>
            <ac:spMk id="4" creationId="{D86A6C5A-C166-7D12-E821-AC518A837C17}"/>
          </ac:spMkLst>
        </pc:spChg>
        <pc:spChg chg="add">
          <ac:chgData name="Zhang, M (bkk)" userId="d4473f4c-7ae2-41a1-a141-2896d230575e" providerId="ADAL" clId="{EE47ADEE-C0F6-4D0D-8A59-AEE3DD1686BD}" dt="2026-05-07T15:04:55.051" v="2194" actId="26606"/>
          <ac:spMkLst>
            <pc:docMk/>
            <pc:sldMk cId="2581543018" sldId="399"/>
            <ac:spMk id="9" creationId="{100EDD19-6802-4EC3-95CE-CFFAB042CFD6}"/>
          </ac:spMkLst>
        </pc:spChg>
        <pc:spChg chg="add">
          <ac:chgData name="Zhang, M (bkk)" userId="d4473f4c-7ae2-41a1-a141-2896d230575e" providerId="ADAL" clId="{EE47ADEE-C0F6-4D0D-8A59-AEE3DD1686BD}" dt="2026-05-07T15:04:55.051" v="2194" actId="26606"/>
          <ac:spMkLst>
            <pc:docMk/>
            <pc:sldMk cId="2581543018" sldId="399"/>
            <ac:spMk id="11" creationId="{DB17E863-922E-4C26-BD64-E8FD41D28661}"/>
          </ac:spMkLst>
        </pc:spChg>
      </pc:sldChg>
    </pc:docChg>
  </pc:docChgLst>
  <pc:docChgLst>
    <pc:chgData name="Zhang, M (bkk)" userId="S::m.zhang@umcg.nl::d4473f4c-7ae2-41a1-a141-2896d230575e" providerId="AD" clId="Web-{618400F4-6579-A02C-66CD-E16DEED39A96}"/>
    <pc:docChg chg="modSld">
      <pc:chgData name="Zhang, M (bkk)" userId="S::m.zhang@umcg.nl::d4473f4c-7ae2-41a1-a141-2896d230575e" providerId="AD" clId="Web-{618400F4-6579-A02C-66CD-E16DEED39A96}" dt="2026-05-08T14:18:11.163" v="5" actId="20577"/>
      <pc:docMkLst>
        <pc:docMk/>
      </pc:docMkLst>
      <pc:sldChg chg="modSp">
        <pc:chgData name="Zhang, M (bkk)" userId="S::m.zhang@umcg.nl::d4473f4c-7ae2-41a1-a141-2896d230575e" providerId="AD" clId="Web-{618400F4-6579-A02C-66CD-E16DEED39A96}" dt="2026-05-08T14:18:11.163" v="5" actId="20577"/>
        <pc:sldMkLst>
          <pc:docMk/>
          <pc:sldMk cId="2581543018" sldId="399"/>
        </pc:sldMkLst>
        <pc:spChg chg="mod">
          <ac:chgData name="Zhang, M (bkk)" userId="S::m.zhang@umcg.nl::d4473f4c-7ae2-41a1-a141-2896d230575e" providerId="AD" clId="Web-{618400F4-6579-A02C-66CD-E16DEED39A96}" dt="2026-05-08T14:18:11.163" v="5" actId="20577"/>
          <ac:spMkLst>
            <pc:docMk/>
            <pc:sldMk cId="2581543018" sldId="399"/>
            <ac:spMk id="3" creationId="{C78F8E24-1301-F945-61B7-1B19EFD98DC9}"/>
          </ac:spMkLst>
        </pc:spChg>
      </pc:sldChg>
    </pc:docChg>
  </pc:docChgLst>
  <pc:docChgLst>
    <pc:chgData name="Zhang, M (bkk)" userId="S::m.zhang@umcg.nl::d4473f4c-7ae2-41a1-a141-2896d230575e" providerId="AD" clId="Web-{EFDFD84F-6667-E2C3-41C6-341AD82A6D36}"/>
    <pc:docChg chg="modSld">
      <pc:chgData name="Zhang, M (bkk)" userId="S::m.zhang@umcg.nl::d4473f4c-7ae2-41a1-a141-2896d230575e" providerId="AD" clId="Web-{EFDFD84F-6667-E2C3-41C6-341AD82A6D36}" dt="2026-05-10T09:39:40.710" v="2" actId="20577"/>
      <pc:docMkLst>
        <pc:docMk/>
      </pc:docMkLst>
      <pc:sldChg chg="modSp">
        <pc:chgData name="Zhang, M (bkk)" userId="S::m.zhang@umcg.nl::d4473f4c-7ae2-41a1-a141-2896d230575e" providerId="AD" clId="Web-{EFDFD84F-6667-E2C3-41C6-341AD82A6D36}" dt="2026-05-10T09:39:40.710" v="2" actId="20577"/>
        <pc:sldMkLst>
          <pc:docMk/>
          <pc:sldMk cId="2581543018" sldId="399"/>
        </pc:sldMkLst>
        <pc:spChg chg="mod">
          <ac:chgData name="Zhang, M (bkk)" userId="S::m.zhang@umcg.nl::d4473f4c-7ae2-41a1-a141-2896d230575e" providerId="AD" clId="Web-{EFDFD84F-6667-E2C3-41C6-341AD82A6D36}" dt="2026-05-10T09:39:40.710" v="2" actId="20577"/>
          <ac:spMkLst>
            <pc:docMk/>
            <pc:sldMk cId="2581543018" sldId="399"/>
            <ac:spMk id="3" creationId="{C78F8E24-1301-F945-61B7-1B19EFD98DC9}"/>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umcgonline-my.sharepoint.com/personal/m_zhang_umcg_nl/Documents/MS%20DATA/2024/week8/stabl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umcgonline-my.sharepoint.com/personal/m_zhang_umcg_nl/Documents/MS%20DATA/2024/week8/stabl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umcgonline-my.sharepoint.com/personal/m_zhang_umcg_nl/Documents/MS%20DATA/2024/week14/repeat2-08042024.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umcgonline-my.sharepoint.com/personal/m_zhang_umcg_nl/Documents/MS%20DATA/p-sugars/2024/week32/with%20deviation.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umcgonline-my.sharepoint.com/personal/m_zhang_umcg_nl/Documents/MS%20DATA/p-sugars/2024/week32/with%20deviation.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umcgonline-my.sharepoint.com/personal/m_zhang_umcg_nl/Documents/MS%20DATA/p-sugars/2024/week32/with%20deviation.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umcgonline-my.sharepoint.com/personal/m_zhang_umcg_nl/Documents/MS%20DATA/p-sugars/2024/week32/with%20deviation.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umcgonline-my.sharepoint.com/personal/m_zhang_umcg_nl/Documents/MS%20DATA/p-sugars/2024/week32/with%20deviation.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https://umcgonline-my.sharepoint.com/personal/m_zhang_umcg_nl/Documents/MS%20DATA/p-sugars/2024/week32/with%20deviation.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https://umcgonline-my.sharepoint.com/personal/m_zhang_umcg_nl/Documents/MS%20DATA/p-sugars/2024/week32/with%20deviation.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https://umcgonline-my.sharepoint.com/personal/m_zhang_umcg_nl/Documents/MS%20DATA/p-sugars/2024/week32/with%20deviation.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https://umcgonline-my.sharepoint.com/personal/m_zhang_umcg_nl/Documents/MS%20DATA/p-sugars/2024/week32/with%20deviation.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https://umcgonline-my.sharepoint.com/personal/m_zhang_umcg_nl/Documents/MS%20DATA/p-sugars/2024/week32/with%20deviation.xlsx" TargetMode="Externa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1.xml"/></Relationships>
</file>

<file path=ppt/charts/_rels/chart15.xml.rels><?xml version="1.0" encoding="UTF-8" standalone="yes"?>
<Relationships xmlns="http://schemas.openxmlformats.org/package/2006/relationships"><Relationship Id="rId3" Type="http://schemas.openxmlformats.org/officeDocument/2006/relationships/oleObject" Target="https://umcgonline-my.sharepoint.com/personal/m_zhang_umcg_nl/Documents/MS%20DATA/p-sugars/2024/week32/with%20deviation.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https://umcgonline-my.sharepoint.com/personal/m_zhang_umcg_nl/Documents/MS%20DATA/p-sugars/2024/week32/with%20deviation.xlsx" TargetMode="External"/><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142564085445138"/>
          <c:y val="2.8200088286260652E-2"/>
          <c:w val="0.419672236687745"/>
          <c:h val="0.93795980577022653"/>
        </c:manualLayout>
      </c:layout>
      <c:doughnutChart>
        <c:varyColors val="1"/>
        <c:ser>
          <c:idx val="0"/>
          <c:order val="0"/>
          <c:tx>
            <c:strRef>
              <c:f>Sheet1!$B$1</c:f>
              <c:strCache>
                <c:ptCount val="1"/>
                <c:pt idx="0">
                  <c:v>销售额</c:v>
                </c:pt>
              </c:strCache>
            </c:strRef>
          </c:tx>
          <c:spPr>
            <a:solidFill>
              <a:schemeClr val="accent4"/>
            </a:solidFill>
            <a:ln>
              <a:noFill/>
            </a:ln>
          </c:spPr>
          <c:dPt>
            <c:idx val="0"/>
            <c:bubble3D val="0"/>
            <c:spPr>
              <a:solidFill>
                <a:schemeClr val="accent4"/>
              </a:solidFill>
              <a:ln w="19050">
                <a:noFill/>
              </a:ln>
              <a:effectLst/>
            </c:spPr>
            <c:extLst>
              <c:ext xmlns:c16="http://schemas.microsoft.com/office/drawing/2014/chart" uri="{C3380CC4-5D6E-409C-BE32-E72D297353CC}">
                <c16:uniqueId val="{00000002-A74C-4F82-9704-77C66B4CBF8F}"/>
              </c:ext>
            </c:extLst>
          </c:dPt>
          <c:dPt>
            <c:idx val="1"/>
            <c:bubble3D val="0"/>
            <c:explosion val="10"/>
            <c:spPr>
              <a:solidFill>
                <a:schemeClr val="accent6"/>
              </a:solidFill>
              <a:ln w="19050">
                <a:noFill/>
              </a:ln>
              <a:effectLst/>
            </c:spPr>
            <c:extLst>
              <c:ext xmlns:c16="http://schemas.microsoft.com/office/drawing/2014/chart" uri="{C3380CC4-5D6E-409C-BE32-E72D297353CC}">
                <c16:uniqueId val="{00000003-A74C-4F82-9704-77C66B4CBF8F}"/>
              </c:ext>
            </c:extLst>
          </c:dPt>
          <c:dPt>
            <c:idx val="2"/>
            <c:bubble3D val="0"/>
            <c:spPr>
              <a:solidFill>
                <a:schemeClr val="accent2"/>
              </a:solidFill>
              <a:ln w="19050">
                <a:noFill/>
              </a:ln>
              <a:effectLst/>
            </c:spPr>
            <c:extLst>
              <c:ext xmlns:c16="http://schemas.microsoft.com/office/drawing/2014/chart" uri="{C3380CC4-5D6E-409C-BE32-E72D297353CC}">
                <c16:uniqueId val="{00000006-F1F5-4A86-ABE2-EB0C48F63AE7}"/>
              </c:ext>
            </c:extLst>
          </c:dPt>
          <c:dPt>
            <c:idx val="3"/>
            <c:bubble3D val="0"/>
            <c:spPr>
              <a:solidFill>
                <a:schemeClr val="accent3"/>
              </a:solidFill>
              <a:ln w="19050">
                <a:noFill/>
              </a:ln>
              <a:effectLst/>
            </c:spPr>
            <c:extLst>
              <c:ext xmlns:c16="http://schemas.microsoft.com/office/drawing/2014/chart" uri="{C3380CC4-5D6E-409C-BE32-E72D297353CC}">
                <c16:uniqueId val="{00000005-F1F5-4A86-ABE2-EB0C48F63AE7}"/>
              </c:ext>
            </c:extLst>
          </c:dPt>
          <c:cat>
            <c:strRef>
              <c:f>Sheet1!$A$2:$A$3</c:f>
              <c:strCache>
                <c:ptCount val="2"/>
                <c:pt idx="0">
                  <c:v>第一季度</c:v>
                </c:pt>
                <c:pt idx="1">
                  <c:v>第二季度</c:v>
                </c:pt>
              </c:strCache>
            </c:strRef>
          </c:cat>
          <c:val>
            <c:numRef>
              <c:f>Sheet1!$B$2:$B$5</c:f>
              <c:numCache>
                <c:formatCode>0%</c:formatCode>
                <c:ptCount val="4"/>
                <c:pt idx="0">
                  <c:v>0.25</c:v>
                </c:pt>
                <c:pt idx="1">
                  <c:v>0.25</c:v>
                </c:pt>
                <c:pt idx="2">
                  <c:v>0.25</c:v>
                </c:pt>
                <c:pt idx="3">
                  <c:v>0.25</c:v>
                </c:pt>
              </c:numCache>
            </c:numRef>
          </c:val>
          <c:extLst>
            <c:ext xmlns:c16="http://schemas.microsoft.com/office/drawing/2014/chart" uri="{C3380CC4-5D6E-409C-BE32-E72D297353CC}">
              <c16:uniqueId val="{00000000-A74C-4F82-9704-77C66B4CBF8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lgn="just">
        <a:defRPr>
          <a:latin typeface="Calibri" panose="020F0502020204030204" pitchFamily="34" charset="0"/>
          <a:ea typeface="等线" panose="02010600030101010101" pitchFamily="2" charset="-122"/>
        </a:defRPr>
      </a:pPr>
      <a:endParaRPr lang="en-N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Peak Area of G6P</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NL"/>
        </a:p>
      </c:txPr>
    </c:title>
    <c:autoTitleDeleted val="0"/>
    <c:plotArea>
      <c:layout>
        <c:manualLayout>
          <c:layoutTarget val="inner"/>
          <c:xMode val="edge"/>
          <c:yMode val="edge"/>
          <c:x val="0.2399183610916667"/>
          <c:y val="0.19165066864835667"/>
          <c:w val="0.7253633573431526"/>
          <c:h val="0.55490889730648418"/>
        </c:manualLayout>
      </c:layout>
      <c:scatterChart>
        <c:scatterStyle val="lineMarker"/>
        <c:varyColors val="0"/>
        <c:ser>
          <c:idx val="0"/>
          <c:order val="0"/>
          <c:tx>
            <c:strRef>
              <c:f>[stable.xlsx]Area!$D$19</c:f>
              <c:strCache>
                <c:ptCount val="1"/>
                <c:pt idx="0">
                  <c:v>G6P</c:v>
                </c:pt>
              </c:strCache>
            </c:strRef>
          </c:tx>
          <c:spPr>
            <a:ln w="28575" cap="rnd">
              <a:noFill/>
              <a:round/>
            </a:ln>
            <a:effectLst/>
          </c:spPr>
          <c:marker>
            <c:symbol val="circle"/>
            <c:size val="5"/>
            <c:spPr>
              <a:solidFill>
                <a:schemeClr val="accent1"/>
              </a:solidFill>
              <a:ln w="9525">
                <a:solidFill>
                  <a:schemeClr val="accent1"/>
                </a:solidFill>
              </a:ln>
              <a:effectLst/>
            </c:spPr>
          </c:marker>
          <c:xVal>
            <c:numRef>
              <c:f>[stable.xlsx]Area!$E$18:$N$18</c:f>
              <c:numCache>
                <c:formatCode>General</c:formatCode>
                <c:ptCount val="10"/>
                <c:pt idx="0">
                  <c:v>1</c:v>
                </c:pt>
                <c:pt idx="1">
                  <c:v>2</c:v>
                </c:pt>
                <c:pt idx="2">
                  <c:v>3</c:v>
                </c:pt>
                <c:pt idx="3">
                  <c:v>4</c:v>
                </c:pt>
                <c:pt idx="4">
                  <c:v>5</c:v>
                </c:pt>
                <c:pt idx="5">
                  <c:v>6</c:v>
                </c:pt>
                <c:pt idx="6">
                  <c:v>7</c:v>
                </c:pt>
                <c:pt idx="7">
                  <c:v>8</c:v>
                </c:pt>
                <c:pt idx="8">
                  <c:v>9</c:v>
                </c:pt>
                <c:pt idx="9">
                  <c:v>10</c:v>
                </c:pt>
              </c:numCache>
            </c:numRef>
          </c:xVal>
          <c:yVal>
            <c:numRef>
              <c:f>[stable.xlsx]Area!$E$19:$N$19</c:f>
              <c:numCache>
                <c:formatCode>General</c:formatCode>
                <c:ptCount val="10"/>
                <c:pt idx="0">
                  <c:v>1876000.7247611601</c:v>
                </c:pt>
                <c:pt idx="1">
                  <c:v>2044260.7028769299</c:v>
                </c:pt>
                <c:pt idx="2">
                  <c:v>2399860.7342913901</c:v>
                </c:pt>
                <c:pt idx="3">
                  <c:v>2170668.3630373301</c:v>
                </c:pt>
                <c:pt idx="4">
                  <c:v>2435556.9860603199</c:v>
                </c:pt>
                <c:pt idx="5">
                  <c:v>2377805.85025666</c:v>
                </c:pt>
                <c:pt idx="6">
                  <c:v>2496865.2461205199</c:v>
                </c:pt>
                <c:pt idx="7">
                  <c:v>2354013.9888339201</c:v>
                </c:pt>
                <c:pt idx="8">
                  <c:v>2483958.8882484701</c:v>
                </c:pt>
                <c:pt idx="9">
                  <c:v>2492773.8825634499</c:v>
                </c:pt>
              </c:numCache>
            </c:numRef>
          </c:yVal>
          <c:smooth val="0"/>
          <c:extLst>
            <c:ext xmlns:c16="http://schemas.microsoft.com/office/drawing/2014/chart" uri="{C3380CC4-5D6E-409C-BE32-E72D297353CC}">
              <c16:uniqueId val="{00000000-3EAC-4168-94FC-929EFF1D8F9F}"/>
            </c:ext>
          </c:extLst>
        </c:ser>
        <c:dLbls>
          <c:showLegendKey val="0"/>
          <c:showVal val="0"/>
          <c:showCatName val="0"/>
          <c:showSerName val="0"/>
          <c:showPercent val="0"/>
          <c:showBubbleSize val="0"/>
        </c:dLbls>
        <c:axId val="1583058783"/>
        <c:axId val="1585277823"/>
      </c:scatterChart>
      <c:valAx>
        <c:axId val="1583058783"/>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l-NL" altLang="zh-CN"/>
                  <a:t>Injection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NL"/>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585277823"/>
        <c:crosses val="autoZero"/>
        <c:crossBetween val="midCat"/>
      </c:valAx>
      <c:valAx>
        <c:axId val="1585277823"/>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l-NL" altLang="zh-CN"/>
                  <a:t>Peak Area</a:t>
                </a:r>
              </a:p>
            </c:rich>
          </c:tx>
          <c:layout>
            <c:manualLayout>
              <c:xMode val="edge"/>
              <c:yMode val="edge"/>
              <c:x val="2.5000000000000001E-2"/>
              <c:y val="0.38449475065616801"/>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NL"/>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583058783"/>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N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dirty="0"/>
              <a:t>Ratio of G6P/internal</a:t>
            </a:r>
            <a:r>
              <a:rPr lang="en-US" altLang="zh-CN" baseline="0" dirty="0"/>
              <a:t> standard</a:t>
            </a:r>
            <a:endParaRPr lang="en-US" altLang="zh-CN"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ltLang="zh-CN"/>
        </a:p>
      </c:txPr>
    </c:title>
    <c:autoTitleDeleted val="0"/>
    <c:plotArea>
      <c:layout>
        <c:manualLayout>
          <c:layoutTarget val="inner"/>
          <c:xMode val="edge"/>
          <c:yMode val="edge"/>
          <c:x val="0.12901159230096237"/>
          <c:y val="0.16708333333333336"/>
          <c:w val="0.82498840769903758"/>
          <c:h val="0.62271617089530473"/>
        </c:manualLayout>
      </c:layout>
      <c:scatterChart>
        <c:scatterStyle val="lineMarker"/>
        <c:varyColors val="0"/>
        <c:ser>
          <c:idx val="0"/>
          <c:order val="0"/>
          <c:tx>
            <c:strRef>
              <c:f>[stable.xlsx]Area!$D$31</c:f>
              <c:strCache>
                <c:ptCount val="1"/>
                <c:pt idx="0">
                  <c:v>G6P</c:v>
                </c:pt>
              </c:strCache>
            </c:strRef>
          </c:tx>
          <c:spPr>
            <a:ln w="28575" cap="rnd">
              <a:noFill/>
              <a:round/>
            </a:ln>
            <a:effectLst/>
          </c:spPr>
          <c:marker>
            <c:symbol val="circle"/>
            <c:size val="5"/>
            <c:spPr>
              <a:solidFill>
                <a:schemeClr val="accent1"/>
              </a:solidFill>
              <a:ln w="9525">
                <a:solidFill>
                  <a:schemeClr val="accent1"/>
                </a:solidFill>
              </a:ln>
              <a:effectLst/>
            </c:spPr>
          </c:marker>
          <c:xVal>
            <c:numRef>
              <c:f>[stable.xlsx]Area!$E$30:$N$30</c:f>
              <c:numCache>
                <c:formatCode>General</c:formatCode>
                <c:ptCount val="10"/>
                <c:pt idx="0">
                  <c:v>1</c:v>
                </c:pt>
                <c:pt idx="1">
                  <c:v>2</c:v>
                </c:pt>
                <c:pt idx="2">
                  <c:v>3</c:v>
                </c:pt>
                <c:pt idx="3">
                  <c:v>4</c:v>
                </c:pt>
                <c:pt idx="4">
                  <c:v>5</c:v>
                </c:pt>
                <c:pt idx="5">
                  <c:v>6</c:v>
                </c:pt>
                <c:pt idx="6">
                  <c:v>7</c:v>
                </c:pt>
                <c:pt idx="7">
                  <c:v>8</c:v>
                </c:pt>
                <c:pt idx="8">
                  <c:v>9</c:v>
                </c:pt>
                <c:pt idx="9">
                  <c:v>10</c:v>
                </c:pt>
              </c:numCache>
            </c:numRef>
          </c:xVal>
          <c:yVal>
            <c:numRef>
              <c:f>[stable.xlsx]Area!$E$31:$N$31</c:f>
              <c:numCache>
                <c:formatCode>General</c:formatCode>
                <c:ptCount val="10"/>
                <c:pt idx="0">
                  <c:v>2.8955747082302099</c:v>
                </c:pt>
                <c:pt idx="1">
                  <c:v>3.0601179178406399</c:v>
                </c:pt>
                <c:pt idx="2">
                  <c:v>3.34542459248155</c:v>
                </c:pt>
                <c:pt idx="3">
                  <c:v>3.2638433580938</c:v>
                </c:pt>
                <c:pt idx="4">
                  <c:v>3.3923191875143202</c:v>
                </c:pt>
                <c:pt idx="5">
                  <c:v>3.4120225524694399</c:v>
                </c:pt>
                <c:pt idx="6">
                  <c:v>3.4311206324048902</c:v>
                </c:pt>
                <c:pt idx="7">
                  <c:v>3.37854265243273</c:v>
                </c:pt>
                <c:pt idx="8">
                  <c:v>3.4246614631821601</c:v>
                </c:pt>
                <c:pt idx="9">
                  <c:v>3.4379089058093402</c:v>
                </c:pt>
              </c:numCache>
            </c:numRef>
          </c:yVal>
          <c:smooth val="0"/>
          <c:extLst>
            <c:ext xmlns:c16="http://schemas.microsoft.com/office/drawing/2014/chart" uri="{C3380CC4-5D6E-409C-BE32-E72D297353CC}">
              <c16:uniqueId val="{00000000-51E5-4D25-8643-85756A5BF5F5}"/>
            </c:ext>
          </c:extLst>
        </c:ser>
        <c:dLbls>
          <c:showLegendKey val="0"/>
          <c:showVal val="0"/>
          <c:showCatName val="0"/>
          <c:showSerName val="0"/>
          <c:showPercent val="0"/>
          <c:showBubbleSize val="0"/>
        </c:dLbls>
        <c:axId val="1684862095"/>
        <c:axId val="1545100799"/>
      </c:scatterChart>
      <c:valAx>
        <c:axId val="1684862095"/>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l-NL" altLang="zh-CN"/>
                  <a:t>Injection</a:t>
                </a:r>
                <a:r>
                  <a:rPr lang="nl-NL" altLang="zh-CN" baseline="0"/>
                  <a:t> number</a:t>
                </a:r>
                <a:endParaRPr lang="nl-NL" altLang="zh-CN"/>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l-NL" altLang="zh-CN"/>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545100799"/>
        <c:crosses val="autoZero"/>
        <c:crossBetween val="midCat"/>
      </c:valAx>
      <c:valAx>
        <c:axId val="1545100799"/>
        <c:scaling>
          <c:orientation val="minMax"/>
          <c:max val="5"/>
          <c:min val="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l-NL" altLang="zh-CN"/>
                  <a:t>Ratio</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NL"/>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684862095"/>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N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none" spc="50" normalizeH="0" baseline="0">
                <a:solidFill>
                  <a:schemeClr val="tx1"/>
                </a:solidFill>
                <a:latin typeface="+mn-lt"/>
                <a:ea typeface="+mj-ea"/>
                <a:cs typeface="Times New Roman" panose="02020603050405020304" pitchFamily="18" charset="0"/>
              </a:defRPr>
            </a:pPr>
            <a:r>
              <a:rPr lang="en-US" sz="1800" b="1" dirty="0">
                <a:solidFill>
                  <a:schemeClr val="tx1"/>
                </a:solidFill>
                <a:latin typeface="+mn-lt"/>
                <a:cs typeface="Times New Roman" panose="02020603050405020304" pitchFamily="18" charset="0"/>
              </a:rPr>
              <a:t>Repeatability (N=10)</a:t>
            </a:r>
          </a:p>
        </c:rich>
      </c:tx>
      <c:overlay val="0"/>
      <c:spPr>
        <a:noFill/>
        <a:ln>
          <a:noFill/>
        </a:ln>
        <a:effectLst/>
      </c:spPr>
      <c:txPr>
        <a:bodyPr rot="0" spcFirstLastPara="1" vertOverflow="ellipsis" vert="horz" wrap="square" anchor="ctr" anchorCtr="1"/>
        <a:lstStyle/>
        <a:p>
          <a:pPr>
            <a:defRPr sz="1800" b="1" i="0" u="none" strike="noStrike" kern="1200" cap="none" spc="50" normalizeH="0" baseline="0">
              <a:solidFill>
                <a:schemeClr val="tx1"/>
              </a:solidFill>
              <a:latin typeface="+mn-lt"/>
              <a:ea typeface="+mj-ea"/>
              <a:cs typeface="Times New Roman" panose="02020603050405020304" pitchFamily="18" charset="0"/>
            </a:defRPr>
          </a:pPr>
          <a:endParaRPr lang="en-NL"/>
        </a:p>
      </c:txPr>
    </c:title>
    <c:autoTitleDeleted val="0"/>
    <c:plotArea>
      <c:layout>
        <c:manualLayout>
          <c:layoutTarget val="inner"/>
          <c:xMode val="edge"/>
          <c:yMode val="edge"/>
          <c:x val="0.10565617443908842"/>
          <c:y val="0.14488515092047471"/>
          <c:w val="0.85895693821381358"/>
          <c:h val="0.7737579665451827"/>
        </c:manualLayout>
      </c:layout>
      <c:barChart>
        <c:barDir val="col"/>
        <c:grouping val="clustered"/>
        <c:varyColors val="0"/>
        <c:ser>
          <c:idx val="0"/>
          <c:order val="0"/>
          <c:tx>
            <c:strRef>
              <c:f>'[repeat2-08042024.xlsx]Sheet2'!$B$1</c:f>
              <c:strCache>
                <c:ptCount val="1"/>
                <c:pt idx="0">
                  <c:v>CV</c:v>
                </c:pt>
              </c:strCache>
            </c:strRef>
          </c:tx>
          <c:spPr>
            <a:solidFill>
              <a:srgbClr val="92D050"/>
            </a:solidFill>
            <a:ln>
              <a:noFill/>
            </a:ln>
            <a:effectLst/>
          </c:spPr>
          <c:invertIfNegative val="0"/>
          <c:cat>
            <c:strRef>
              <c:f>'[repeat2-08042024.xlsx]Sheet2'!$A$2:$A$12</c:f>
              <c:strCache>
                <c:ptCount val="11"/>
                <c:pt idx="0">
                  <c:v>PEP</c:v>
                </c:pt>
                <c:pt idx="1">
                  <c:v>DHAP</c:v>
                </c:pt>
                <c:pt idx="2">
                  <c:v>2PG</c:v>
                </c:pt>
                <c:pt idx="3">
                  <c:v>3PG</c:v>
                </c:pt>
                <c:pt idx="4">
                  <c:v>E4P</c:v>
                </c:pt>
                <c:pt idx="5">
                  <c:v>RIBU5P</c:v>
                </c:pt>
                <c:pt idx="6">
                  <c:v>RIB5P</c:v>
                </c:pt>
                <c:pt idx="7">
                  <c:v>F6P</c:v>
                </c:pt>
                <c:pt idx="8">
                  <c:v>6PG</c:v>
                </c:pt>
                <c:pt idx="9">
                  <c:v>G6P</c:v>
                </c:pt>
                <c:pt idx="10">
                  <c:v>S7P</c:v>
                </c:pt>
              </c:strCache>
            </c:strRef>
          </c:cat>
          <c:val>
            <c:numRef>
              <c:f>'[repeat2-08042024.xlsx]Sheet2'!$B$2:$B$12</c:f>
              <c:numCache>
                <c:formatCode>General</c:formatCode>
                <c:ptCount val="11"/>
                <c:pt idx="0">
                  <c:v>8.972856650255661</c:v>
                </c:pt>
                <c:pt idx="1">
                  <c:v>9.9529804637351411</c:v>
                </c:pt>
                <c:pt idx="2">
                  <c:v>2.8495131257955224</c:v>
                </c:pt>
                <c:pt idx="3">
                  <c:v>4.5549492570250845</c:v>
                </c:pt>
                <c:pt idx="4">
                  <c:v>7.1890139163108806</c:v>
                </c:pt>
                <c:pt idx="5">
                  <c:v>1.2611052084122854</c:v>
                </c:pt>
                <c:pt idx="6">
                  <c:v>4.2685923829372401</c:v>
                </c:pt>
                <c:pt idx="7">
                  <c:v>1.4288740290294644</c:v>
                </c:pt>
                <c:pt idx="8">
                  <c:v>1.7044580313294995</c:v>
                </c:pt>
                <c:pt idx="9">
                  <c:v>3.2761245778274923</c:v>
                </c:pt>
                <c:pt idx="10">
                  <c:v>1.6611936847731139</c:v>
                </c:pt>
              </c:numCache>
            </c:numRef>
          </c:val>
          <c:extLst>
            <c:ext xmlns:c16="http://schemas.microsoft.com/office/drawing/2014/chart" uri="{C3380CC4-5D6E-409C-BE32-E72D297353CC}">
              <c16:uniqueId val="{00000000-0AD2-4188-8B02-D400CA305704}"/>
            </c:ext>
          </c:extLst>
        </c:ser>
        <c:dLbls>
          <c:showLegendKey val="0"/>
          <c:showVal val="0"/>
          <c:showCatName val="0"/>
          <c:showSerName val="0"/>
          <c:showPercent val="0"/>
          <c:showBubbleSize val="0"/>
        </c:dLbls>
        <c:gapWidth val="80"/>
        <c:overlap val="25"/>
        <c:axId val="1172752191"/>
        <c:axId val="1157441951"/>
      </c:barChart>
      <c:catAx>
        <c:axId val="1172752191"/>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1" i="0" u="none" strike="noStrike" kern="1200" cap="none" spc="20" normalizeH="0" baseline="0">
                <a:solidFill>
                  <a:schemeClr val="tx1"/>
                </a:solidFill>
                <a:latin typeface="+mn-lt"/>
                <a:ea typeface="+mn-ea"/>
                <a:cs typeface="Times New Roman" panose="02020603050405020304" pitchFamily="18" charset="0"/>
              </a:defRPr>
            </a:pPr>
            <a:endParaRPr lang="en-NL"/>
          </a:p>
        </c:txPr>
        <c:crossAx val="1157441951"/>
        <c:crossesAt val="0"/>
        <c:auto val="1"/>
        <c:lblAlgn val="ctr"/>
        <c:lblOffset val="100"/>
        <c:noMultiLvlLbl val="0"/>
      </c:catAx>
      <c:valAx>
        <c:axId val="1157441951"/>
        <c:scaling>
          <c:orientation val="minMax"/>
        </c:scaling>
        <c:delete val="0"/>
        <c:axPos val="l"/>
        <c:title>
          <c:tx>
            <c:rich>
              <a:bodyPr rot="-5400000" spcFirstLastPara="1" vertOverflow="ellipsis" vert="horz" wrap="square" anchor="ctr" anchorCtr="1"/>
              <a:lstStyle/>
              <a:p>
                <a:pPr>
                  <a:defRPr sz="1197" b="1" i="0" u="none" strike="noStrike" kern="1200" cap="all" baseline="0">
                    <a:solidFill>
                      <a:schemeClr val="tx1"/>
                    </a:solidFill>
                    <a:latin typeface="+mn-lt"/>
                    <a:ea typeface="+mn-ea"/>
                    <a:cs typeface="Times New Roman" panose="02020603050405020304" pitchFamily="18" charset="0"/>
                  </a:defRPr>
                </a:pPr>
                <a:r>
                  <a:rPr lang="en-US" b="1" baseline="0" dirty="0">
                    <a:solidFill>
                      <a:schemeClr val="tx1"/>
                    </a:solidFill>
                    <a:latin typeface="+mn-lt"/>
                    <a:cs typeface="Times New Roman" panose="02020603050405020304" pitchFamily="18" charset="0"/>
                  </a:rPr>
                  <a:t> </a:t>
                </a:r>
                <a:r>
                  <a:rPr lang="en-US" sz="1197" b="1" i="0" u="none" strike="noStrike" cap="all" baseline="0" dirty="0">
                    <a:solidFill>
                      <a:schemeClr val="tx1"/>
                    </a:solidFill>
                    <a:effectLst/>
                    <a:latin typeface="+mn-lt"/>
                    <a:cs typeface="Times New Roman" panose="02020603050405020304" pitchFamily="18" charset="0"/>
                  </a:rPr>
                  <a:t>c</a:t>
                </a:r>
                <a:r>
                  <a:rPr lang="en-US" altLang="zh-CN" sz="1197" b="1" i="0" u="none" strike="noStrike" cap="all" baseline="0" dirty="0">
                    <a:solidFill>
                      <a:schemeClr val="tx1"/>
                    </a:solidFill>
                    <a:effectLst/>
                    <a:latin typeface="+mn-lt"/>
                    <a:cs typeface="Times New Roman" panose="02020603050405020304" pitchFamily="18" charset="0"/>
                  </a:rPr>
                  <a:t>oefficient</a:t>
                </a:r>
                <a:r>
                  <a:rPr lang="en-US" sz="1197" b="1" i="0" u="none" strike="noStrike" cap="all" baseline="0" dirty="0">
                    <a:solidFill>
                      <a:schemeClr val="tx1"/>
                    </a:solidFill>
                    <a:effectLst/>
                    <a:latin typeface="+mn-lt"/>
                    <a:cs typeface="Times New Roman" panose="02020603050405020304" pitchFamily="18" charset="0"/>
                  </a:rPr>
                  <a:t> of variation(%)</a:t>
                </a:r>
                <a:endParaRPr lang="en-US" b="1" dirty="0">
                  <a:solidFill>
                    <a:schemeClr val="tx1"/>
                  </a:solidFill>
                  <a:latin typeface="+mn-lt"/>
                  <a:cs typeface="Times New Roman" panose="02020603050405020304" pitchFamily="18" charset="0"/>
                </a:endParaRPr>
              </a:p>
            </c:rich>
          </c:tx>
          <c:overlay val="0"/>
          <c:spPr>
            <a:noFill/>
            <a:ln>
              <a:noFill/>
            </a:ln>
            <a:effectLst/>
          </c:spPr>
          <c:txPr>
            <a:bodyPr rot="-5400000" spcFirstLastPara="1" vertOverflow="ellipsis" vert="horz" wrap="square" anchor="ctr" anchorCtr="1"/>
            <a:lstStyle/>
            <a:p>
              <a:pPr>
                <a:defRPr sz="1197" b="1" i="0" u="none" strike="noStrike" kern="1200" cap="all" baseline="0">
                  <a:solidFill>
                    <a:schemeClr val="tx1"/>
                  </a:solidFill>
                  <a:latin typeface="+mn-lt"/>
                  <a:ea typeface="+mn-ea"/>
                  <a:cs typeface="Times New Roman" panose="02020603050405020304" pitchFamily="18" charset="0"/>
                </a:defRPr>
              </a:pPr>
              <a:endParaRPr lang="en-US"/>
            </a:p>
          </c:txPr>
        </c:title>
        <c:numFmt formatCode="General" sourceLinked="1"/>
        <c:majorTickMark val="in"/>
        <c:minorTickMark val="none"/>
        <c:tickLblPos val="nextTo"/>
        <c:spPr>
          <a:noFill/>
          <a:ln>
            <a:solidFill>
              <a:schemeClr val="accent1"/>
            </a:solidFill>
          </a:ln>
          <a:effectLst/>
        </c:spPr>
        <c:txPr>
          <a:bodyPr rot="-60000000" spcFirstLastPara="1" vertOverflow="ellipsis" vert="horz" wrap="square" anchor="ctr" anchorCtr="1"/>
          <a:lstStyle/>
          <a:p>
            <a:pPr>
              <a:defRPr sz="1197" b="1" i="0" u="none" strike="noStrike" kern="1200" spc="20" baseline="0">
                <a:solidFill>
                  <a:schemeClr val="tx1"/>
                </a:solidFill>
                <a:latin typeface="+mn-lt"/>
                <a:ea typeface="+mn-ea"/>
                <a:cs typeface="+mn-cs"/>
              </a:defRPr>
            </a:pPr>
            <a:endParaRPr lang="en-NL"/>
          </a:p>
        </c:txPr>
        <c:crossAx val="117275219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NL"/>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PEP</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1"/>
            <c:dispEq val="1"/>
            <c:trendlineLbl>
              <c:layout>
                <c:manualLayout>
                  <c:x val="3.2094050743657045E-2"/>
                  <c:y val="0.15171806649168854"/>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trendline>
            <c:spPr>
              <a:ln w="19050" cap="rnd">
                <a:solidFill>
                  <a:schemeClr val="accent1"/>
                </a:solidFill>
                <a:prstDash val="sysDot"/>
              </a:ln>
              <a:effectLst/>
            </c:spPr>
            <c:trendlineType val="linear"/>
            <c:dispRSqr val="0"/>
            <c:dispEq val="0"/>
          </c:trendline>
          <c:errBars>
            <c:errDir val="y"/>
            <c:errBarType val="both"/>
            <c:errValType val="cust"/>
            <c:noEndCap val="0"/>
            <c:plus>
              <c:numRef>
                <c:f>PEP!$U$20:$U$26</c:f>
                <c:numCache>
                  <c:formatCode>General</c:formatCode>
                  <c:ptCount val="7"/>
                  <c:pt idx="0">
                    <c:v>5.3177757393654207E-3</c:v>
                  </c:pt>
                  <c:pt idx="1">
                    <c:v>1.2459832097654736E-2</c:v>
                  </c:pt>
                  <c:pt idx="2">
                    <c:v>0.13334806940654856</c:v>
                  </c:pt>
                  <c:pt idx="3">
                    <c:v>0.15499446871968231</c:v>
                  </c:pt>
                  <c:pt idx="4">
                    <c:v>0.21725653489720623</c:v>
                  </c:pt>
                  <c:pt idx="5">
                    <c:v>0.43839646601806737</c:v>
                  </c:pt>
                  <c:pt idx="6">
                    <c:v>0.71470756738542751</c:v>
                  </c:pt>
                </c:numCache>
              </c:numRef>
            </c:plus>
            <c:minus>
              <c:numRef>
                <c:f>PEP!$U$20:$U$26</c:f>
                <c:numCache>
                  <c:formatCode>General</c:formatCode>
                  <c:ptCount val="7"/>
                  <c:pt idx="0">
                    <c:v>5.3177757393654207E-3</c:v>
                  </c:pt>
                  <c:pt idx="1">
                    <c:v>1.2459832097654736E-2</c:v>
                  </c:pt>
                  <c:pt idx="2">
                    <c:v>0.13334806940654856</c:v>
                  </c:pt>
                  <c:pt idx="3">
                    <c:v>0.15499446871968231</c:v>
                  </c:pt>
                  <c:pt idx="4">
                    <c:v>0.21725653489720623</c:v>
                  </c:pt>
                  <c:pt idx="5">
                    <c:v>0.43839646601806737</c:v>
                  </c:pt>
                  <c:pt idx="6">
                    <c:v>0.71470756738542751</c:v>
                  </c:pt>
                </c:numCache>
              </c:numRef>
            </c:minus>
            <c:spPr>
              <a:noFill/>
              <a:ln w="9525" cap="flat" cmpd="sng" algn="ctr">
                <a:solidFill>
                  <a:schemeClr val="tx1">
                    <a:lumMod val="65000"/>
                    <a:lumOff val="35000"/>
                  </a:schemeClr>
                </a:solidFill>
                <a:round/>
              </a:ln>
              <a:effectLst/>
            </c:spPr>
          </c:errBars>
          <c:xVal>
            <c:numRef>
              <c:f>PEP!$E$12:$E$18</c:f>
              <c:numCache>
                <c:formatCode>General</c:formatCode>
                <c:ptCount val="7"/>
                <c:pt idx="0">
                  <c:v>0</c:v>
                </c:pt>
                <c:pt idx="1">
                  <c:v>0.1</c:v>
                </c:pt>
                <c:pt idx="2">
                  <c:v>0.2</c:v>
                </c:pt>
                <c:pt idx="3">
                  <c:v>0.3</c:v>
                </c:pt>
                <c:pt idx="4">
                  <c:v>0.4</c:v>
                </c:pt>
                <c:pt idx="5">
                  <c:v>0.5</c:v>
                </c:pt>
                <c:pt idx="6">
                  <c:v>1</c:v>
                </c:pt>
              </c:numCache>
            </c:numRef>
          </c:xVal>
          <c:yVal>
            <c:numRef>
              <c:f>PEP!$F$12:$F$18</c:f>
              <c:numCache>
                <c:formatCode>General</c:formatCode>
                <c:ptCount val="7"/>
                <c:pt idx="0">
                  <c:v>6.7558126406479053E-3</c:v>
                </c:pt>
                <c:pt idx="1">
                  <c:v>0.23720435695809436</c:v>
                </c:pt>
                <c:pt idx="2">
                  <c:v>0.54549842438864926</c:v>
                </c:pt>
                <c:pt idx="3">
                  <c:v>0.90613298887521354</c:v>
                </c:pt>
                <c:pt idx="4">
                  <c:v>1.1513256705493</c:v>
                </c:pt>
                <c:pt idx="5">
                  <c:v>1.7087219436740835</c:v>
                </c:pt>
                <c:pt idx="6">
                  <c:v>3.8397329941669667</c:v>
                </c:pt>
              </c:numCache>
            </c:numRef>
          </c:yVal>
          <c:smooth val="0"/>
          <c:extLst>
            <c:ext xmlns:c16="http://schemas.microsoft.com/office/drawing/2014/chart" uri="{C3380CC4-5D6E-409C-BE32-E72D297353CC}">
              <c16:uniqueId val="{00000002-0F9A-4C0E-8D7C-225C6EF61A84}"/>
            </c:ext>
          </c:extLst>
        </c:ser>
        <c:ser>
          <c:idx val="1"/>
          <c:order val="1"/>
          <c:spPr>
            <a:ln w="19050" cap="rnd">
              <a:noFill/>
              <a:round/>
            </a:ln>
            <a:effectLst/>
          </c:spPr>
          <c:marker>
            <c:symbol val="circle"/>
            <c:size val="5"/>
            <c:spPr>
              <a:solidFill>
                <a:schemeClr val="accent2"/>
              </a:solidFill>
              <a:ln w="9525">
                <a:solidFill>
                  <a:schemeClr val="accent2"/>
                </a:solidFill>
              </a:ln>
              <a:effectLst/>
            </c:spPr>
          </c:marker>
          <c:trendline>
            <c:spPr>
              <a:ln w="19050" cap="rnd">
                <a:solidFill>
                  <a:schemeClr val="accent2"/>
                </a:solidFill>
                <a:prstDash val="sysDot"/>
              </a:ln>
              <a:effectLst/>
            </c:spPr>
            <c:trendlineType val="linear"/>
            <c:dispRSqr val="1"/>
            <c:dispEq val="1"/>
            <c:trendlineLbl>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errBars>
            <c:errDir val="y"/>
            <c:errBarType val="both"/>
            <c:errValType val="cust"/>
            <c:noEndCap val="0"/>
            <c:plus>
              <c:numRef>
                <c:f>PEP!$G$20:$G$26</c:f>
                <c:numCache>
                  <c:formatCode>General</c:formatCode>
                  <c:ptCount val="7"/>
                  <c:pt idx="0">
                    <c:v>6.823567646300345E-2</c:v>
                  </c:pt>
                  <c:pt idx="1">
                    <c:v>0.25064899491367298</c:v>
                  </c:pt>
                  <c:pt idx="2">
                    <c:v>0.17335334165007329</c:v>
                  </c:pt>
                  <c:pt idx="3">
                    <c:v>0.36766680055416229</c:v>
                  </c:pt>
                  <c:pt idx="4">
                    <c:v>0.13932248696609034</c:v>
                  </c:pt>
                  <c:pt idx="5">
                    <c:v>0.10632467508688463</c:v>
                  </c:pt>
                  <c:pt idx="6">
                    <c:v>0.38195568294490301</c:v>
                  </c:pt>
                </c:numCache>
              </c:numRef>
            </c:plus>
            <c:minus>
              <c:numRef>
                <c:f>PEP!$G$20:$G$26</c:f>
                <c:numCache>
                  <c:formatCode>General</c:formatCode>
                  <c:ptCount val="7"/>
                  <c:pt idx="0">
                    <c:v>6.823567646300345E-2</c:v>
                  </c:pt>
                  <c:pt idx="1">
                    <c:v>0.25064899491367298</c:v>
                  </c:pt>
                  <c:pt idx="2">
                    <c:v>0.17335334165007329</c:v>
                  </c:pt>
                  <c:pt idx="3">
                    <c:v>0.36766680055416229</c:v>
                  </c:pt>
                  <c:pt idx="4">
                    <c:v>0.13932248696609034</c:v>
                  </c:pt>
                  <c:pt idx="5">
                    <c:v>0.10632467508688463</c:v>
                  </c:pt>
                  <c:pt idx="6">
                    <c:v>0.38195568294490301</c:v>
                  </c:pt>
                </c:numCache>
              </c:numRef>
            </c:minus>
            <c:spPr>
              <a:noFill/>
              <a:ln w="9525" cap="flat" cmpd="sng" algn="ctr">
                <a:solidFill>
                  <a:schemeClr val="tx1">
                    <a:lumMod val="65000"/>
                    <a:lumOff val="35000"/>
                  </a:schemeClr>
                </a:solidFill>
                <a:round/>
              </a:ln>
              <a:effectLst/>
            </c:spPr>
          </c:errBars>
          <c:xVal>
            <c:numRef>
              <c:f>PEP!$E$12:$E$18</c:f>
              <c:numCache>
                <c:formatCode>General</c:formatCode>
                <c:ptCount val="7"/>
                <c:pt idx="0">
                  <c:v>0</c:v>
                </c:pt>
                <c:pt idx="1">
                  <c:v>0.1</c:v>
                </c:pt>
                <c:pt idx="2">
                  <c:v>0.2</c:v>
                </c:pt>
                <c:pt idx="3">
                  <c:v>0.3</c:v>
                </c:pt>
                <c:pt idx="4">
                  <c:v>0.4</c:v>
                </c:pt>
                <c:pt idx="5">
                  <c:v>0.5</c:v>
                </c:pt>
                <c:pt idx="6">
                  <c:v>1</c:v>
                </c:pt>
              </c:numCache>
            </c:numRef>
          </c:xVal>
          <c:yVal>
            <c:numRef>
              <c:f>PEP!$G$12:$G$18</c:f>
              <c:numCache>
                <c:formatCode>General</c:formatCode>
                <c:ptCount val="7"/>
                <c:pt idx="0">
                  <c:v>1.2774329196879968</c:v>
                </c:pt>
                <c:pt idx="1">
                  <c:v>1.8992212509762034</c:v>
                </c:pt>
                <c:pt idx="2">
                  <c:v>2.0990152769615835</c:v>
                </c:pt>
                <c:pt idx="3">
                  <c:v>2.6044850977921801</c:v>
                </c:pt>
                <c:pt idx="4">
                  <c:v>3.1115252230802604</c:v>
                </c:pt>
                <c:pt idx="5">
                  <c:v>3.5607694685005598</c:v>
                </c:pt>
                <c:pt idx="6">
                  <c:v>5.3061174793019106</c:v>
                </c:pt>
              </c:numCache>
            </c:numRef>
          </c:yVal>
          <c:smooth val="0"/>
          <c:extLst>
            <c:ext xmlns:c16="http://schemas.microsoft.com/office/drawing/2014/chart" uri="{C3380CC4-5D6E-409C-BE32-E72D297353CC}">
              <c16:uniqueId val="{00000004-0F9A-4C0E-8D7C-225C6EF61A84}"/>
            </c:ext>
          </c:extLst>
        </c:ser>
        <c:dLbls>
          <c:showLegendKey val="0"/>
          <c:showVal val="0"/>
          <c:showCatName val="0"/>
          <c:showSerName val="0"/>
          <c:showPercent val="0"/>
          <c:showBubbleSize val="0"/>
        </c:dLbls>
        <c:axId val="1551533951"/>
        <c:axId val="1168189376"/>
      </c:scatterChart>
      <c:valAx>
        <c:axId val="155153395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a:t>Concentration</a:t>
                </a:r>
                <a:endParaRPr lang="en-US"/>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168189376"/>
        <c:crosses val="autoZero"/>
        <c:crossBetween val="midCat"/>
      </c:valAx>
      <c:valAx>
        <c:axId val="116818937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a:t>Ratio</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551533951"/>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NL"/>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PEP</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1"/>
            <c:dispEq val="1"/>
            <c:trendlineLbl>
              <c:layout>
                <c:manualLayout>
                  <c:x val="3.2094050743657045E-2"/>
                  <c:y val="0.15171806649168854"/>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trendline>
            <c:spPr>
              <a:ln w="19050" cap="rnd">
                <a:solidFill>
                  <a:schemeClr val="accent1"/>
                </a:solidFill>
                <a:prstDash val="sysDot"/>
              </a:ln>
              <a:effectLst/>
            </c:spPr>
            <c:trendlineType val="linear"/>
            <c:dispRSqr val="0"/>
            <c:dispEq val="0"/>
          </c:trendline>
          <c:errBars>
            <c:errDir val="y"/>
            <c:errBarType val="both"/>
            <c:errValType val="cust"/>
            <c:noEndCap val="0"/>
            <c:plus>
              <c:numRef>
                <c:f>PEP!$U$20:$U$26</c:f>
                <c:numCache>
                  <c:formatCode>General</c:formatCode>
                  <c:ptCount val="7"/>
                  <c:pt idx="0">
                    <c:v>5.3177757393654207E-3</c:v>
                  </c:pt>
                  <c:pt idx="1">
                    <c:v>1.2459832097654736E-2</c:v>
                  </c:pt>
                  <c:pt idx="2">
                    <c:v>0.13334806940654856</c:v>
                  </c:pt>
                  <c:pt idx="3">
                    <c:v>0.15499446871968231</c:v>
                  </c:pt>
                  <c:pt idx="4">
                    <c:v>0.21725653489720623</c:v>
                  </c:pt>
                  <c:pt idx="5">
                    <c:v>0.43839646601806737</c:v>
                  </c:pt>
                  <c:pt idx="6">
                    <c:v>0.71470756738542751</c:v>
                  </c:pt>
                </c:numCache>
              </c:numRef>
            </c:plus>
            <c:minus>
              <c:numRef>
                <c:f>PEP!$U$20:$U$26</c:f>
                <c:numCache>
                  <c:formatCode>General</c:formatCode>
                  <c:ptCount val="7"/>
                  <c:pt idx="0">
                    <c:v>5.3177757393654207E-3</c:v>
                  </c:pt>
                  <c:pt idx="1">
                    <c:v>1.2459832097654736E-2</c:v>
                  </c:pt>
                  <c:pt idx="2">
                    <c:v>0.13334806940654856</c:v>
                  </c:pt>
                  <c:pt idx="3">
                    <c:v>0.15499446871968231</c:v>
                  </c:pt>
                  <c:pt idx="4">
                    <c:v>0.21725653489720623</c:v>
                  </c:pt>
                  <c:pt idx="5">
                    <c:v>0.43839646601806737</c:v>
                  </c:pt>
                  <c:pt idx="6">
                    <c:v>0.71470756738542751</c:v>
                  </c:pt>
                </c:numCache>
              </c:numRef>
            </c:minus>
            <c:spPr>
              <a:noFill/>
              <a:ln w="9525" cap="flat" cmpd="sng" algn="ctr">
                <a:solidFill>
                  <a:schemeClr val="tx1">
                    <a:lumMod val="65000"/>
                    <a:lumOff val="35000"/>
                  </a:schemeClr>
                </a:solidFill>
                <a:round/>
              </a:ln>
              <a:effectLst/>
            </c:spPr>
          </c:errBars>
          <c:xVal>
            <c:numRef>
              <c:f>PEP!$E$12:$E$18</c:f>
              <c:numCache>
                <c:formatCode>General</c:formatCode>
                <c:ptCount val="7"/>
                <c:pt idx="0">
                  <c:v>0</c:v>
                </c:pt>
                <c:pt idx="1">
                  <c:v>0.1</c:v>
                </c:pt>
                <c:pt idx="2">
                  <c:v>0.2</c:v>
                </c:pt>
                <c:pt idx="3">
                  <c:v>0.3</c:v>
                </c:pt>
                <c:pt idx="4">
                  <c:v>0.4</c:v>
                </c:pt>
                <c:pt idx="5">
                  <c:v>0.5</c:v>
                </c:pt>
                <c:pt idx="6">
                  <c:v>1</c:v>
                </c:pt>
              </c:numCache>
            </c:numRef>
          </c:xVal>
          <c:yVal>
            <c:numRef>
              <c:f>PEP!$F$12:$F$18</c:f>
              <c:numCache>
                <c:formatCode>General</c:formatCode>
                <c:ptCount val="7"/>
                <c:pt idx="0">
                  <c:v>6.7558126406479053E-3</c:v>
                </c:pt>
                <c:pt idx="1">
                  <c:v>0.23720435695809436</c:v>
                </c:pt>
                <c:pt idx="2">
                  <c:v>0.54549842438864926</c:v>
                </c:pt>
                <c:pt idx="3">
                  <c:v>0.90613298887521354</c:v>
                </c:pt>
                <c:pt idx="4">
                  <c:v>1.1513256705493</c:v>
                </c:pt>
                <c:pt idx="5">
                  <c:v>1.7087219436740835</c:v>
                </c:pt>
                <c:pt idx="6">
                  <c:v>3.8397329941669667</c:v>
                </c:pt>
              </c:numCache>
            </c:numRef>
          </c:yVal>
          <c:smooth val="0"/>
          <c:extLst>
            <c:ext xmlns:c16="http://schemas.microsoft.com/office/drawing/2014/chart" uri="{C3380CC4-5D6E-409C-BE32-E72D297353CC}">
              <c16:uniqueId val="{00000002-7EE1-4825-B141-95711BD380AE}"/>
            </c:ext>
          </c:extLst>
        </c:ser>
        <c:ser>
          <c:idx val="1"/>
          <c:order val="1"/>
          <c:spPr>
            <a:ln w="19050" cap="rnd">
              <a:noFill/>
              <a:round/>
            </a:ln>
            <a:effectLst/>
          </c:spPr>
          <c:marker>
            <c:symbol val="circle"/>
            <c:size val="5"/>
            <c:spPr>
              <a:solidFill>
                <a:schemeClr val="accent2"/>
              </a:solidFill>
              <a:ln w="9525">
                <a:solidFill>
                  <a:schemeClr val="accent2"/>
                </a:solidFill>
              </a:ln>
              <a:effectLst/>
            </c:spPr>
          </c:marker>
          <c:trendline>
            <c:spPr>
              <a:ln w="19050" cap="rnd">
                <a:solidFill>
                  <a:schemeClr val="accent2"/>
                </a:solidFill>
                <a:prstDash val="sysDot"/>
              </a:ln>
              <a:effectLst/>
            </c:spPr>
            <c:trendlineType val="linear"/>
            <c:dispRSqr val="1"/>
            <c:dispEq val="1"/>
            <c:trendlineLbl>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errBars>
            <c:errDir val="y"/>
            <c:errBarType val="both"/>
            <c:errValType val="cust"/>
            <c:noEndCap val="0"/>
            <c:plus>
              <c:numRef>
                <c:f>PEP!$G$20:$G$26</c:f>
                <c:numCache>
                  <c:formatCode>General</c:formatCode>
                  <c:ptCount val="7"/>
                  <c:pt idx="0">
                    <c:v>6.823567646300345E-2</c:v>
                  </c:pt>
                  <c:pt idx="1">
                    <c:v>0.25064899491367298</c:v>
                  </c:pt>
                  <c:pt idx="2">
                    <c:v>0.17335334165007329</c:v>
                  </c:pt>
                  <c:pt idx="3">
                    <c:v>0.36766680055416229</c:v>
                  </c:pt>
                  <c:pt idx="4">
                    <c:v>0.13932248696609034</c:v>
                  </c:pt>
                  <c:pt idx="5">
                    <c:v>0.10632467508688463</c:v>
                  </c:pt>
                  <c:pt idx="6">
                    <c:v>0.38195568294490301</c:v>
                  </c:pt>
                </c:numCache>
              </c:numRef>
            </c:plus>
            <c:minus>
              <c:numRef>
                <c:f>PEP!$G$20:$G$26</c:f>
                <c:numCache>
                  <c:formatCode>General</c:formatCode>
                  <c:ptCount val="7"/>
                  <c:pt idx="0">
                    <c:v>6.823567646300345E-2</c:v>
                  </c:pt>
                  <c:pt idx="1">
                    <c:v>0.25064899491367298</c:v>
                  </c:pt>
                  <c:pt idx="2">
                    <c:v>0.17335334165007329</c:v>
                  </c:pt>
                  <c:pt idx="3">
                    <c:v>0.36766680055416229</c:v>
                  </c:pt>
                  <c:pt idx="4">
                    <c:v>0.13932248696609034</c:v>
                  </c:pt>
                  <c:pt idx="5">
                    <c:v>0.10632467508688463</c:v>
                  </c:pt>
                  <c:pt idx="6">
                    <c:v>0.38195568294490301</c:v>
                  </c:pt>
                </c:numCache>
              </c:numRef>
            </c:minus>
            <c:spPr>
              <a:noFill/>
              <a:ln w="9525" cap="flat" cmpd="sng" algn="ctr">
                <a:solidFill>
                  <a:schemeClr val="tx1">
                    <a:lumMod val="65000"/>
                    <a:lumOff val="35000"/>
                  </a:schemeClr>
                </a:solidFill>
                <a:round/>
              </a:ln>
              <a:effectLst/>
            </c:spPr>
          </c:errBars>
          <c:xVal>
            <c:numRef>
              <c:f>PEP!$E$12:$E$18</c:f>
              <c:numCache>
                <c:formatCode>General</c:formatCode>
                <c:ptCount val="7"/>
                <c:pt idx="0">
                  <c:v>0</c:v>
                </c:pt>
                <c:pt idx="1">
                  <c:v>0.1</c:v>
                </c:pt>
                <c:pt idx="2">
                  <c:v>0.2</c:v>
                </c:pt>
                <c:pt idx="3">
                  <c:v>0.3</c:v>
                </c:pt>
                <c:pt idx="4">
                  <c:v>0.4</c:v>
                </c:pt>
                <c:pt idx="5">
                  <c:v>0.5</c:v>
                </c:pt>
                <c:pt idx="6">
                  <c:v>1</c:v>
                </c:pt>
              </c:numCache>
            </c:numRef>
          </c:xVal>
          <c:yVal>
            <c:numRef>
              <c:f>PEP!$G$12:$G$18</c:f>
              <c:numCache>
                <c:formatCode>General</c:formatCode>
                <c:ptCount val="7"/>
                <c:pt idx="0">
                  <c:v>1.2774329196879968</c:v>
                </c:pt>
                <c:pt idx="1">
                  <c:v>1.8992212509762034</c:v>
                </c:pt>
                <c:pt idx="2">
                  <c:v>2.0990152769615835</c:v>
                </c:pt>
                <c:pt idx="3">
                  <c:v>2.6044850977921801</c:v>
                </c:pt>
                <c:pt idx="4">
                  <c:v>3.1115252230802604</c:v>
                </c:pt>
                <c:pt idx="5">
                  <c:v>3.5607694685005598</c:v>
                </c:pt>
                <c:pt idx="6">
                  <c:v>5.3061174793019106</c:v>
                </c:pt>
              </c:numCache>
            </c:numRef>
          </c:yVal>
          <c:smooth val="0"/>
          <c:extLst>
            <c:ext xmlns:c16="http://schemas.microsoft.com/office/drawing/2014/chart" uri="{C3380CC4-5D6E-409C-BE32-E72D297353CC}">
              <c16:uniqueId val="{00000004-7EE1-4825-B141-95711BD380AE}"/>
            </c:ext>
          </c:extLst>
        </c:ser>
        <c:dLbls>
          <c:showLegendKey val="0"/>
          <c:showVal val="0"/>
          <c:showCatName val="0"/>
          <c:showSerName val="0"/>
          <c:showPercent val="0"/>
          <c:showBubbleSize val="0"/>
        </c:dLbls>
        <c:axId val="1551533951"/>
        <c:axId val="1168189376"/>
      </c:scatterChart>
      <c:valAx>
        <c:axId val="155153395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dirty="0"/>
                  <a:t>Concentration(</a:t>
                </a:r>
                <a:r>
                  <a:rPr lang="en-US" altLang="zh-CN" dirty="0" err="1"/>
                  <a:t>uM</a:t>
                </a:r>
                <a:r>
                  <a:rPr lang="en-US" altLang="zh-CN" dirty="0"/>
                  <a:t>)</a:t>
                </a:r>
                <a:endParaRPr lang="en-US" dirty="0"/>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168189376"/>
        <c:crosses val="autoZero"/>
        <c:crossBetween val="midCat"/>
      </c:valAx>
      <c:valAx>
        <c:axId val="116818937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a:t>Ratio</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551533951"/>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NL"/>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DHAP</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1"/>
            <c:dispEq val="1"/>
            <c:trendlineLbl>
              <c:layout>
                <c:manualLayout>
                  <c:x val="3.2094050743657045E-2"/>
                  <c:y val="0.15171806649168854"/>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trendline>
            <c:spPr>
              <a:ln w="19050" cap="rnd">
                <a:solidFill>
                  <a:schemeClr val="accent1"/>
                </a:solidFill>
                <a:prstDash val="sysDot"/>
              </a:ln>
              <a:effectLst/>
            </c:spPr>
            <c:trendlineType val="linear"/>
            <c:dispRSqr val="0"/>
            <c:dispEq val="0"/>
          </c:trendline>
          <c:errBars>
            <c:errDir val="y"/>
            <c:errBarType val="both"/>
            <c:errValType val="cust"/>
            <c:noEndCap val="0"/>
            <c:plus>
              <c:numRef>
                <c:f>DHAP!$U$15:$U$23</c:f>
                <c:numCache>
                  <c:formatCode>General</c:formatCode>
                  <c:ptCount val="9"/>
                  <c:pt idx="0">
                    <c:v>6.8170854867747742E-4</c:v>
                  </c:pt>
                  <c:pt idx="1">
                    <c:v>3.3483397245936981E-3</c:v>
                  </c:pt>
                  <c:pt idx="2">
                    <c:v>0</c:v>
                  </c:pt>
                  <c:pt idx="3">
                    <c:v>0</c:v>
                  </c:pt>
                  <c:pt idx="4">
                    <c:v>2.2411060851115789E-2</c:v>
                  </c:pt>
                  <c:pt idx="5">
                    <c:v>0</c:v>
                  </c:pt>
                  <c:pt idx="6">
                    <c:v>5.9093123147293626E-2</c:v>
                  </c:pt>
                  <c:pt idx="7">
                    <c:v>0.24337358452663468</c:v>
                  </c:pt>
                  <c:pt idx="8">
                    <c:v>0.39116636631174079</c:v>
                  </c:pt>
                </c:numCache>
              </c:numRef>
            </c:plus>
            <c:minus>
              <c:numRef>
                <c:f>DHAP!$U$15:$U$23</c:f>
                <c:numCache>
                  <c:formatCode>General</c:formatCode>
                  <c:ptCount val="9"/>
                  <c:pt idx="0">
                    <c:v>6.8170854867747742E-4</c:v>
                  </c:pt>
                  <c:pt idx="1">
                    <c:v>3.3483397245936981E-3</c:v>
                  </c:pt>
                  <c:pt idx="2">
                    <c:v>0</c:v>
                  </c:pt>
                  <c:pt idx="3">
                    <c:v>0</c:v>
                  </c:pt>
                  <c:pt idx="4">
                    <c:v>2.2411060851115789E-2</c:v>
                  </c:pt>
                  <c:pt idx="5">
                    <c:v>0</c:v>
                  </c:pt>
                  <c:pt idx="6">
                    <c:v>5.9093123147293626E-2</c:v>
                  </c:pt>
                  <c:pt idx="7">
                    <c:v>0.24337358452663468</c:v>
                  </c:pt>
                  <c:pt idx="8">
                    <c:v>0.39116636631174079</c:v>
                  </c:pt>
                </c:numCache>
              </c:numRef>
            </c:minus>
            <c:spPr>
              <a:noFill/>
              <a:ln w="9525" cap="flat" cmpd="sng" algn="ctr">
                <a:solidFill>
                  <a:schemeClr val="tx1">
                    <a:lumMod val="65000"/>
                    <a:lumOff val="35000"/>
                  </a:schemeClr>
                </a:solidFill>
                <a:round/>
              </a:ln>
              <a:effectLst/>
            </c:spPr>
          </c:errBars>
          <c:xVal>
            <c:numRef>
              <c:f>DHAP!$E$12:$E$20</c:f>
              <c:numCache>
                <c:formatCode>General</c:formatCode>
                <c:ptCount val="9"/>
                <c:pt idx="0">
                  <c:v>0</c:v>
                </c:pt>
                <c:pt idx="1">
                  <c:v>0.1</c:v>
                </c:pt>
                <c:pt idx="4">
                  <c:v>0.4</c:v>
                </c:pt>
                <c:pt idx="6">
                  <c:v>1</c:v>
                </c:pt>
                <c:pt idx="7">
                  <c:v>2.5</c:v>
                </c:pt>
                <c:pt idx="8">
                  <c:v>5</c:v>
                </c:pt>
              </c:numCache>
            </c:numRef>
          </c:xVal>
          <c:yVal>
            <c:numRef>
              <c:f>DHAP!$F$12:$F$20</c:f>
              <c:numCache>
                <c:formatCode>General</c:formatCode>
                <c:ptCount val="9"/>
                <c:pt idx="0">
                  <c:v>6.0959634662894507E-4</c:v>
                </c:pt>
                <c:pt idx="2">
                  <c:v>0</c:v>
                </c:pt>
                <c:pt idx="3">
                  <c:v>0</c:v>
                </c:pt>
                <c:pt idx="4">
                  <c:v>5.2981869612640203E-2</c:v>
                </c:pt>
                <c:pt idx="5">
                  <c:v>0</c:v>
                </c:pt>
                <c:pt idx="6">
                  <c:v>0.143698183278682</c:v>
                </c:pt>
                <c:pt idx="7">
                  <c:v>0.55907132419815497</c:v>
                </c:pt>
                <c:pt idx="8">
                  <c:v>1.1376158842764499</c:v>
                </c:pt>
              </c:numCache>
            </c:numRef>
          </c:yVal>
          <c:smooth val="0"/>
          <c:extLst>
            <c:ext xmlns:c16="http://schemas.microsoft.com/office/drawing/2014/chart" uri="{C3380CC4-5D6E-409C-BE32-E72D297353CC}">
              <c16:uniqueId val="{00000002-267B-428E-A8A9-AC5263EA4EA4}"/>
            </c:ext>
          </c:extLst>
        </c:ser>
        <c:ser>
          <c:idx val="1"/>
          <c:order val="1"/>
          <c:spPr>
            <a:ln w="19050" cap="rnd">
              <a:noFill/>
              <a:round/>
            </a:ln>
            <a:effectLst/>
          </c:spPr>
          <c:marker>
            <c:symbol val="circle"/>
            <c:size val="5"/>
            <c:spPr>
              <a:solidFill>
                <a:schemeClr val="accent2"/>
              </a:solidFill>
              <a:ln w="9525">
                <a:solidFill>
                  <a:schemeClr val="accent2"/>
                </a:solidFill>
              </a:ln>
              <a:effectLst/>
            </c:spPr>
          </c:marker>
          <c:trendline>
            <c:spPr>
              <a:ln w="19050" cap="rnd">
                <a:solidFill>
                  <a:schemeClr val="accent2"/>
                </a:solidFill>
                <a:prstDash val="sysDot"/>
              </a:ln>
              <a:effectLst/>
            </c:spPr>
            <c:trendlineType val="linear"/>
            <c:dispRSqr val="1"/>
            <c:dispEq val="1"/>
            <c:trendlineLbl>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errBars>
            <c:errDir val="y"/>
            <c:errBarType val="both"/>
            <c:errValType val="cust"/>
            <c:noEndCap val="0"/>
            <c:plus>
              <c:numRef>
                <c:f>DHAP!$G$25:$G$33</c:f>
                <c:numCache>
                  <c:formatCode>General</c:formatCode>
                  <c:ptCount val="9"/>
                  <c:pt idx="0">
                    <c:v>0.23256327995353945</c:v>
                  </c:pt>
                  <c:pt idx="4">
                    <c:v>0.35811479936362983</c:v>
                  </c:pt>
                  <c:pt idx="6">
                    <c:v>0.17100949889345657</c:v>
                  </c:pt>
                  <c:pt idx="7">
                    <c:v>0.12183649850640602</c:v>
                  </c:pt>
                  <c:pt idx="8">
                    <c:v>0.21297551207240262</c:v>
                  </c:pt>
                </c:numCache>
              </c:numRef>
            </c:plus>
            <c:minus>
              <c:numRef>
                <c:f>DHAP!$G$25:$G$33</c:f>
                <c:numCache>
                  <c:formatCode>General</c:formatCode>
                  <c:ptCount val="9"/>
                  <c:pt idx="0">
                    <c:v>0.23256327995353945</c:v>
                  </c:pt>
                  <c:pt idx="4">
                    <c:v>0.35811479936362983</c:v>
                  </c:pt>
                  <c:pt idx="6">
                    <c:v>0.17100949889345657</c:v>
                  </c:pt>
                  <c:pt idx="7">
                    <c:v>0.12183649850640602</c:v>
                  </c:pt>
                  <c:pt idx="8">
                    <c:v>0.21297551207240262</c:v>
                  </c:pt>
                </c:numCache>
              </c:numRef>
            </c:minus>
            <c:spPr>
              <a:noFill/>
              <a:ln w="9525" cap="flat" cmpd="sng" algn="ctr">
                <a:solidFill>
                  <a:schemeClr val="tx1">
                    <a:lumMod val="65000"/>
                    <a:lumOff val="35000"/>
                  </a:schemeClr>
                </a:solidFill>
                <a:round/>
              </a:ln>
              <a:effectLst/>
            </c:spPr>
          </c:errBars>
          <c:xVal>
            <c:numRef>
              <c:f>DHAP!$E$12:$E$20</c:f>
              <c:numCache>
                <c:formatCode>General</c:formatCode>
                <c:ptCount val="9"/>
                <c:pt idx="0">
                  <c:v>0</c:v>
                </c:pt>
                <c:pt idx="1">
                  <c:v>0.1</c:v>
                </c:pt>
                <c:pt idx="4">
                  <c:v>0.4</c:v>
                </c:pt>
                <c:pt idx="6">
                  <c:v>1</c:v>
                </c:pt>
                <c:pt idx="7">
                  <c:v>2.5</c:v>
                </c:pt>
                <c:pt idx="8">
                  <c:v>5</c:v>
                </c:pt>
              </c:numCache>
            </c:numRef>
          </c:xVal>
          <c:yVal>
            <c:numRef>
              <c:f>DHAP!$G$12:$G$20</c:f>
              <c:numCache>
                <c:formatCode>General</c:formatCode>
                <c:ptCount val="9"/>
                <c:pt idx="0">
                  <c:v>0.9526241184990466</c:v>
                </c:pt>
                <c:pt idx="2">
                  <c:v>0</c:v>
                </c:pt>
                <c:pt idx="3">
                  <c:v>0</c:v>
                </c:pt>
                <c:pt idx="4">
                  <c:v>1.1224350943708479</c:v>
                </c:pt>
                <c:pt idx="5">
                  <c:v>0</c:v>
                </c:pt>
                <c:pt idx="6">
                  <c:v>1.1597455908665191</c:v>
                </c:pt>
                <c:pt idx="7">
                  <c:v>1.5899813559369598</c:v>
                </c:pt>
                <c:pt idx="8">
                  <c:v>2.1167954172807333</c:v>
                </c:pt>
              </c:numCache>
            </c:numRef>
          </c:yVal>
          <c:smooth val="0"/>
          <c:extLst>
            <c:ext xmlns:c16="http://schemas.microsoft.com/office/drawing/2014/chart" uri="{C3380CC4-5D6E-409C-BE32-E72D297353CC}">
              <c16:uniqueId val="{00000004-267B-428E-A8A9-AC5263EA4EA4}"/>
            </c:ext>
          </c:extLst>
        </c:ser>
        <c:dLbls>
          <c:showLegendKey val="0"/>
          <c:showVal val="0"/>
          <c:showCatName val="0"/>
          <c:showSerName val="0"/>
          <c:showPercent val="0"/>
          <c:showBubbleSize val="0"/>
        </c:dLbls>
        <c:axId val="1551533951"/>
        <c:axId val="1168189376"/>
      </c:scatterChart>
      <c:valAx>
        <c:axId val="155153395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dirty="0"/>
                  <a:t>Concentration</a:t>
                </a:r>
                <a:r>
                  <a:rPr lang="en-US" altLang="zh-CN" sz="800" b="0" i="0" u="none" strike="noStrike" kern="1200" baseline="0" dirty="0">
                    <a:solidFill>
                      <a:prstClr val="black">
                        <a:lumMod val="65000"/>
                        <a:lumOff val="35000"/>
                      </a:prstClr>
                    </a:solidFill>
                  </a:rPr>
                  <a:t>(</a:t>
                </a:r>
                <a:r>
                  <a:rPr lang="en-US" altLang="zh-CN" sz="800" b="0" i="0" u="none" strike="noStrike" kern="1200" baseline="0" dirty="0" err="1">
                    <a:solidFill>
                      <a:prstClr val="black">
                        <a:lumMod val="65000"/>
                        <a:lumOff val="35000"/>
                      </a:prstClr>
                    </a:solidFill>
                  </a:rPr>
                  <a:t>uM</a:t>
                </a:r>
                <a:r>
                  <a:rPr lang="en-US" altLang="zh-CN" sz="800" b="0" i="0" u="none" strike="noStrike" kern="1200" baseline="0" dirty="0">
                    <a:solidFill>
                      <a:prstClr val="black">
                        <a:lumMod val="65000"/>
                        <a:lumOff val="35000"/>
                      </a:prstClr>
                    </a:solidFill>
                  </a:rPr>
                  <a:t>)</a:t>
                </a:r>
                <a:endParaRPr lang="en-US" dirty="0"/>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168189376"/>
        <c:crosses val="autoZero"/>
        <c:crossBetween val="midCat"/>
      </c:valAx>
      <c:valAx>
        <c:axId val="116818937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a:t>Ratio</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551533951"/>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N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2PG</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1"/>
            <c:dispEq val="1"/>
            <c:trendlineLbl>
              <c:layout>
                <c:manualLayout>
                  <c:x val="9.1816731182350383E-2"/>
                  <c:y val="0.28436956335852487"/>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trendline>
            <c:spPr>
              <a:ln w="19050" cap="rnd">
                <a:solidFill>
                  <a:schemeClr val="accent1"/>
                </a:solidFill>
                <a:prstDash val="sysDot"/>
              </a:ln>
              <a:effectLst/>
            </c:spPr>
            <c:trendlineType val="linear"/>
            <c:dispRSqr val="0"/>
            <c:dispEq val="0"/>
          </c:trendline>
          <c:errBars>
            <c:errDir val="y"/>
            <c:errBarType val="both"/>
            <c:errValType val="cust"/>
            <c:noEndCap val="0"/>
            <c:plus>
              <c:numRef>
                <c:f>'2PG'!$T$16:$T$20</c:f>
                <c:numCache>
                  <c:formatCode>General</c:formatCode>
                  <c:ptCount val="5"/>
                  <c:pt idx="0">
                    <c:v>5.6568542494923814E-4</c:v>
                  </c:pt>
                  <c:pt idx="1">
                    <c:v>1.2886800554719729E-2</c:v>
                  </c:pt>
                  <c:pt idx="2">
                    <c:v>5.1978689979837171E-2</c:v>
                  </c:pt>
                  <c:pt idx="3">
                    <c:v>6.7603336380892526E-2</c:v>
                  </c:pt>
                  <c:pt idx="4">
                    <c:v>0.11908540713429501</c:v>
                  </c:pt>
                </c:numCache>
              </c:numRef>
            </c:plus>
            <c:minus>
              <c:numRef>
                <c:f>'2PG'!$T$16:$T$20</c:f>
                <c:numCache>
                  <c:formatCode>General</c:formatCode>
                  <c:ptCount val="5"/>
                  <c:pt idx="0">
                    <c:v>5.6568542494923814E-4</c:v>
                  </c:pt>
                  <c:pt idx="1">
                    <c:v>1.2886800554719729E-2</c:v>
                  </c:pt>
                  <c:pt idx="2">
                    <c:v>5.1978689979837171E-2</c:v>
                  </c:pt>
                  <c:pt idx="3">
                    <c:v>6.7603336380892526E-2</c:v>
                  </c:pt>
                  <c:pt idx="4">
                    <c:v>0.11908540713429501</c:v>
                  </c:pt>
                </c:numCache>
              </c:numRef>
            </c:minus>
            <c:spPr>
              <a:noFill/>
              <a:ln w="9525" cap="flat" cmpd="sng" algn="ctr">
                <a:solidFill>
                  <a:schemeClr val="tx1">
                    <a:lumMod val="65000"/>
                    <a:lumOff val="35000"/>
                  </a:schemeClr>
                </a:solidFill>
                <a:round/>
              </a:ln>
              <a:effectLst/>
            </c:spPr>
          </c:errBars>
          <c:xVal>
            <c:numRef>
              <c:f>'2PG'!$E$12:$E$16</c:f>
              <c:numCache>
                <c:formatCode>General</c:formatCode>
                <c:ptCount val="5"/>
                <c:pt idx="0">
                  <c:v>0</c:v>
                </c:pt>
                <c:pt idx="1">
                  <c:v>3.7499999999999999E-2</c:v>
                </c:pt>
                <c:pt idx="2">
                  <c:v>7.4999999999999997E-2</c:v>
                </c:pt>
                <c:pt idx="3">
                  <c:v>0.11249999999999999</c:v>
                </c:pt>
                <c:pt idx="4">
                  <c:v>0.15</c:v>
                </c:pt>
              </c:numCache>
            </c:numRef>
          </c:xVal>
          <c:yVal>
            <c:numRef>
              <c:f>'2PG'!$F$12:$F$16</c:f>
              <c:numCache>
                <c:formatCode>General</c:formatCode>
                <c:ptCount val="5"/>
                <c:pt idx="0">
                  <c:v>1.5999999999999999E-3</c:v>
                </c:pt>
                <c:pt idx="1">
                  <c:v>8.9540865549876295E-2</c:v>
                </c:pt>
                <c:pt idx="2">
                  <c:v>0.21175576227397819</c:v>
                </c:pt>
                <c:pt idx="3">
                  <c:v>0.33833249409233068</c:v>
                </c:pt>
                <c:pt idx="4">
                  <c:v>0.44835829892447449</c:v>
                </c:pt>
              </c:numCache>
            </c:numRef>
          </c:yVal>
          <c:smooth val="0"/>
          <c:extLst>
            <c:ext xmlns:c16="http://schemas.microsoft.com/office/drawing/2014/chart" uri="{C3380CC4-5D6E-409C-BE32-E72D297353CC}">
              <c16:uniqueId val="{00000002-0694-4A69-A7CE-26A7A7FC63B2}"/>
            </c:ext>
          </c:extLst>
        </c:ser>
        <c:ser>
          <c:idx val="1"/>
          <c:order val="1"/>
          <c:spPr>
            <a:ln w="19050" cap="rnd">
              <a:noFill/>
              <a:round/>
            </a:ln>
            <a:effectLst/>
          </c:spPr>
          <c:marker>
            <c:symbol val="circle"/>
            <c:size val="5"/>
            <c:spPr>
              <a:solidFill>
                <a:schemeClr val="accent2"/>
              </a:solidFill>
              <a:ln w="9525">
                <a:solidFill>
                  <a:schemeClr val="accent2"/>
                </a:solidFill>
              </a:ln>
              <a:effectLst/>
            </c:spPr>
          </c:marker>
          <c:trendline>
            <c:spPr>
              <a:ln w="19050" cap="rnd">
                <a:solidFill>
                  <a:schemeClr val="accent2"/>
                </a:solidFill>
                <a:prstDash val="sysDot"/>
              </a:ln>
              <a:effectLst/>
            </c:spPr>
            <c:trendlineType val="linear"/>
            <c:dispRSqr val="1"/>
            <c:dispEq val="1"/>
            <c:trendlineLbl>
              <c:layout>
                <c:manualLayout>
                  <c:x val="-3.6881876898246201E-2"/>
                  <c:y val="-1.6930870713706553E-2"/>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errBars>
            <c:errDir val="y"/>
            <c:errBarType val="both"/>
            <c:errValType val="cust"/>
            <c:noEndCap val="0"/>
            <c:plus>
              <c:numRef>
                <c:f>'2PG'!$G$20:$G$26</c:f>
                <c:numCache>
                  <c:formatCode>General</c:formatCode>
                  <c:ptCount val="7"/>
                  <c:pt idx="0">
                    <c:v>4.4551958918762319E-2</c:v>
                  </c:pt>
                  <c:pt idx="1">
                    <c:v>4.3324610667152263E-2</c:v>
                  </c:pt>
                  <c:pt idx="2">
                    <c:v>3.4292483522730525E-3</c:v>
                  </c:pt>
                  <c:pt idx="3">
                    <c:v>1.5738275831130237E-3</c:v>
                  </c:pt>
                  <c:pt idx="4">
                    <c:v>2.9863352620941434E-3</c:v>
                  </c:pt>
                  <c:pt idx="6">
                    <c:v>1.0734475649756874</c:v>
                  </c:pt>
                </c:numCache>
              </c:numRef>
            </c:plus>
            <c:minus>
              <c:numRef>
                <c:f>'2PG'!$G$20:$G$26</c:f>
                <c:numCache>
                  <c:formatCode>General</c:formatCode>
                  <c:ptCount val="7"/>
                  <c:pt idx="0">
                    <c:v>4.4551958918762319E-2</c:v>
                  </c:pt>
                  <c:pt idx="1">
                    <c:v>4.3324610667152263E-2</c:v>
                  </c:pt>
                  <c:pt idx="2">
                    <c:v>3.4292483522730525E-3</c:v>
                  </c:pt>
                  <c:pt idx="3">
                    <c:v>1.5738275831130237E-3</c:v>
                  </c:pt>
                  <c:pt idx="4">
                    <c:v>2.9863352620941434E-3</c:v>
                  </c:pt>
                  <c:pt idx="6">
                    <c:v>1.0734475649756874</c:v>
                  </c:pt>
                </c:numCache>
              </c:numRef>
            </c:minus>
            <c:spPr>
              <a:noFill/>
              <a:ln w="9525" cap="flat" cmpd="sng" algn="ctr">
                <a:solidFill>
                  <a:schemeClr val="tx1">
                    <a:lumMod val="65000"/>
                    <a:lumOff val="35000"/>
                  </a:schemeClr>
                </a:solidFill>
                <a:round/>
              </a:ln>
              <a:effectLst/>
            </c:spPr>
          </c:errBars>
          <c:xVal>
            <c:numRef>
              <c:f>'2PG'!$E$12:$E$16</c:f>
              <c:numCache>
                <c:formatCode>General</c:formatCode>
                <c:ptCount val="5"/>
                <c:pt idx="0">
                  <c:v>0</c:v>
                </c:pt>
                <c:pt idx="1">
                  <c:v>3.7499999999999999E-2</c:v>
                </c:pt>
                <c:pt idx="2">
                  <c:v>7.4999999999999997E-2</c:v>
                </c:pt>
                <c:pt idx="3">
                  <c:v>0.11249999999999999</c:v>
                </c:pt>
                <c:pt idx="4">
                  <c:v>0.15</c:v>
                </c:pt>
              </c:numCache>
            </c:numRef>
          </c:xVal>
          <c:yVal>
            <c:numRef>
              <c:f>'2PG'!$G$12:$G$16</c:f>
              <c:numCache>
                <c:formatCode>General</c:formatCode>
                <c:ptCount val="5"/>
                <c:pt idx="0">
                  <c:v>0.13389558365074425</c:v>
                </c:pt>
                <c:pt idx="1">
                  <c:v>0.21390190202873985</c:v>
                </c:pt>
                <c:pt idx="2">
                  <c:v>0.30692837721458988</c:v>
                </c:pt>
                <c:pt idx="3">
                  <c:v>0.42110042532134068</c:v>
                </c:pt>
                <c:pt idx="4">
                  <c:v>0.52923268131579737</c:v>
                </c:pt>
              </c:numCache>
            </c:numRef>
          </c:yVal>
          <c:smooth val="0"/>
          <c:extLst>
            <c:ext xmlns:c16="http://schemas.microsoft.com/office/drawing/2014/chart" uri="{C3380CC4-5D6E-409C-BE32-E72D297353CC}">
              <c16:uniqueId val="{00000004-0694-4A69-A7CE-26A7A7FC63B2}"/>
            </c:ext>
          </c:extLst>
        </c:ser>
        <c:dLbls>
          <c:showLegendKey val="0"/>
          <c:showVal val="0"/>
          <c:showCatName val="0"/>
          <c:showSerName val="0"/>
          <c:showPercent val="0"/>
          <c:showBubbleSize val="0"/>
        </c:dLbls>
        <c:axId val="1551533951"/>
        <c:axId val="1168189376"/>
      </c:scatterChart>
      <c:valAx>
        <c:axId val="155153395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dirty="0"/>
                  <a:t>Concentration</a:t>
                </a:r>
                <a:r>
                  <a:rPr lang="en-US" altLang="zh-CN" sz="800" b="0" i="0" u="none" strike="noStrike" kern="1200" baseline="0" dirty="0">
                    <a:solidFill>
                      <a:prstClr val="black">
                        <a:lumMod val="65000"/>
                        <a:lumOff val="35000"/>
                      </a:prstClr>
                    </a:solidFill>
                  </a:rPr>
                  <a:t>(</a:t>
                </a:r>
                <a:r>
                  <a:rPr lang="en-US" altLang="zh-CN" sz="800" b="0" i="0" u="none" strike="noStrike" kern="1200" baseline="0" dirty="0" err="1">
                    <a:solidFill>
                      <a:prstClr val="black">
                        <a:lumMod val="65000"/>
                        <a:lumOff val="35000"/>
                      </a:prstClr>
                    </a:solidFill>
                  </a:rPr>
                  <a:t>uM</a:t>
                </a:r>
                <a:r>
                  <a:rPr lang="en-US" altLang="zh-CN" sz="800" b="0" i="0" u="none" strike="noStrike" kern="1200" baseline="0" dirty="0">
                    <a:solidFill>
                      <a:prstClr val="black">
                        <a:lumMod val="65000"/>
                        <a:lumOff val="35000"/>
                      </a:prstClr>
                    </a:solidFill>
                  </a:rPr>
                  <a:t>)</a:t>
                </a:r>
                <a:endParaRPr lang="en-US" dirty="0"/>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168189376"/>
        <c:crosses val="autoZero"/>
        <c:crossBetween val="midCat"/>
      </c:valAx>
      <c:valAx>
        <c:axId val="116818937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a:t>Ratio</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551533951"/>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NL"/>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3PG</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NL"/>
        </a:p>
      </c:txPr>
    </c:title>
    <c:autoTitleDeleted val="0"/>
    <c:plotArea>
      <c:layout/>
      <c:scatterChart>
        <c:scatterStyle val="lineMarker"/>
        <c:varyColors val="0"/>
        <c:ser>
          <c:idx val="0"/>
          <c:order val="0"/>
          <c:spPr>
            <a:ln w="2540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1"/>
            <c:dispEq val="1"/>
            <c:trendlineLbl>
              <c:layout>
                <c:manualLayout>
                  <c:x val="3.2094050743657045E-2"/>
                  <c:y val="0.15171806649168854"/>
                </c:manualLayout>
              </c:layout>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NL"/>
                </a:p>
              </c:txPr>
            </c:trendlineLbl>
          </c:trendline>
          <c:trendline>
            <c:spPr>
              <a:ln w="19050" cap="rnd">
                <a:solidFill>
                  <a:schemeClr val="accent1"/>
                </a:solidFill>
                <a:prstDash val="sysDot"/>
              </a:ln>
              <a:effectLst/>
            </c:spPr>
            <c:trendlineType val="linear"/>
            <c:dispRSqr val="0"/>
            <c:dispEq val="0"/>
          </c:trendline>
          <c:errBars>
            <c:errDir val="y"/>
            <c:errBarType val="both"/>
            <c:errValType val="cust"/>
            <c:noEndCap val="0"/>
            <c:plus>
              <c:numRef>
                <c:f>'3PG'!$F$20:$F$26</c:f>
                <c:numCache>
                  <c:formatCode>General</c:formatCode>
                  <c:ptCount val="7"/>
                  <c:pt idx="0">
                    <c:v>0</c:v>
                  </c:pt>
                  <c:pt idx="1">
                    <c:v>1.1152912556048113E-2</c:v>
                  </c:pt>
                  <c:pt idx="2">
                    <c:v>4.9782819057054423E-2</c:v>
                  </c:pt>
                  <c:pt idx="3">
                    <c:v>0.10691103482081862</c:v>
                  </c:pt>
                  <c:pt idx="4">
                    <c:v>0.1921089141474476</c:v>
                  </c:pt>
                  <c:pt idx="5">
                    <c:v>0.19108934373699654</c:v>
                  </c:pt>
                  <c:pt idx="6">
                    <c:v>0.42875608336054644</c:v>
                  </c:pt>
                </c:numCache>
              </c:numRef>
            </c:plus>
            <c:minus>
              <c:numRef>
                <c:f>'3PG'!$F$20:$F$26</c:f>
                <c:numCache>
                  <c:formatCode>General</c:formatCode>
                  <c:ptCount val="7"/>
                  <c:pt idx="0">
                    <c:v>0</c:v>
                  </c:pt>
                  <c:pt idx="1">
                    <c:v>1.1152912556048113E-2</c:v>
                  </c:pt>
                  <c:pt idx="2">
                    <c:v>4.9782819057054423E-2</c:v>
                  </c:pt>
                  <c:pt idx="3">
                    <c:v>0.10691103482081862</c:v>
                  </c:pt>
                  <c:pt idx="4">
                    <c:v>0.1921089141474476</c:v>
                  </c:pt>
                  <c:pt idx="5">
                    <c:v>0.19108934373699654</c:v>
                  </c:pt>
                  <c:pt idx="6">
                    <c:v>0.42875608336054644</c:v>
                  </c:pt>
                </c:numCache>
              </c:numRef>
            </c:minus>
            <c:spPr>
              <a:noFill/>
              <a:ln w="9525" cap="flat" cmpd="sng" algn="ctr">
                <a:solidFill>
                  <a:schemeClr val="tx1">
                    <a:lumMod val="65000"/>
                    <a:lumOff val="35000"/>
                  </a:schemeClr>
                </a:solidFill>
                <a:round/>
              </a:ln>
              <a:effectLst/>
            </c:spPr>
          </c:errBars>
          <c:xVal>
            <c:numRef>
              <c:f>'3PG'!$E$12:$E$18</c:f>
              <c:numCache>
                <c:formatCode>General</c:formatCode>
                <c:ptCount val="7"/>
                <c:pt idx="0">
                  <c:v>0</c:v>
                </c:pt>
                <c:pt idx="1">
                  <c:v>0.375</c:v>
                </c:pt>
                <c:pt idx="2">
                  <c:v>0.75</c:v>
                </c:pt>
                <c:pt idx="3">
                  <c:v>1.125</c:v>
                </c:pt>
                <c:pt idx="4">
                  <c:v>1.5</c:v>
                </c:pt>
                <c:pt idx="5">
                  <c:v>1.875</c:v>
                </c:pt>
                <c:pt idx="6">
                  <c:v>3.75</c:v>
                </c:pt>
              </c:numCache>
            </c:numRef>
          </c:xVal>
          <c:yVal>
            <c:numRef>
              <c:f>'3PG'!$F$12:$F$18</c:f>
              <c:numCache>
                <c:formatCode>General</c:formatCode>
                <c:ptCount val="7"/>
                <c:pt idx="1">
                  <c:v>0.1072736599587298</c:v>
                </c:pt>
                <c:pt idx="2">
                  <c:v>0.24604063877759766</c:v>
                </c:pt>
                <c:pt idx="3">
                  <c:v>0.44726401363993434</c:v>
                </c:pt>
                <c:pt idx="4">
                  <c:v>0.62291258148067497</c:v>
                </c:pt>
                <c:pt idx="5">
                  <c:v>0.90885766414152291</c:v>
                </c:pt>
                <c:pt idx="6">
                  <c:v>2.2748493366507598</c:v>
                </c:pt>
              </c:numCache>
            </c:numRef>
          </c:yVal>
          <c:smooth val="0"/>
          <c:extLst>
            <c:ext xmlns:c16="http://schemas.microsoft.com/office/drawing/2014/chart" uri="{C3380CC4-5D6E-409C-BE32-E72D297353CC}">
              <c16:uniqueId val="{00000002-8869-4AD2-A7D3-607385C10217}"/>
            </c:ext>
          </c:extLst>
        </c:ser>
        <c:ser>
          <c:idx val="1"/>
          <c:order val="1"/>
          <c:spPr>
            <a:ln w="25400" cap="rnd">
              <a:noFill/>
              <a:round/>
            </a:ln>
            <a:effectLst/>
          </c:spPr>
          <c:marker>
            <c:symbol val="circle"/>
            <c:size val="5"/>
            <c:spPr>
              <a:solidFill>
                <a:schemeClr val="accent2"/>
              </a:solidFill>
              <a:ln w="9525">
                <a:solidFill>
                  <a:schemeClr val="accent2"/>
                </a:solidFill>
              </a:ln>
              <a:effectLst/>
            </c:spPr>
          </c:marker>
          <c:trendline>
            <c:spPr>
              <a:ln w="19050" cap="rnd">
                <a:solidFill>
                  <a:schemeClr val="accent2"/>
                </a:solidFill>
                <a:prstDash val="sysDot"/>
              </a:ln>
              <a:effectLst/>
            </c:spPr>
            <c:trendlineType val="linear"/>
            <c:dispRSqr val="1"/>
            <c:dispEq val="1"/>
            <c:trendlineLbl>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NL"/>
                </a:p>
              </c:txPr>
            </c:trendlineLbl>
          </c:trendline>
          <c:errBars>
            <c:errDir val="y"/>
            <c:errBarType val="both"/>
            <c:errValType val="cust"/>
            <c:noEndCap val="0"/>
            <c:plus>
              <c:numRef>
                <c:f>'3PG'!$G$20:$G$26</c:f>
                <c:numCache>
                  <c:formatCode>General</c:formatCode>
                  <c:ptCount val="7"/>
                  <c:pt idx="0">
                    <c:v>0.28279815789272561</c:v>
                  </c:pt>
                  <c:pt idx="1">
                    <c:v>0.26785953035203486</c:v>
                  </c:pt>
                  <c:pt idx="2">
                    <c:v>0.37025976668596133</c:v>
                  </c:pt>
                  <c:pt idx="3">
                    <c:v>0.36144919484348192</c:v>
                  </c:pt>
                  <c:pt idx="4">
                    <c:v>0.39827812091551446</c:v>
                  </c:pt>
                  <c:pt idx="5">
                    <c:v>0.3562602078643558</c:v>
                  </c:pt>
                  <c:pt idx="6">
                    <c:v>0.69335924516507441</c:v>
                  </c:pt>
                </c:numCache>
              </c:numRef>
            </c:plus>
            <c:minus>
              <c:numRef>
                <c:f>'3PG'!$G$20:$G$26</c:f>
                <c:numCache>
                  <c:formatCode>General</c:formatCode>
                  <c:ptCount val="7"/>
                  <c:pt idx="0">
                    <c:v>0.28279815789272561</c:v>
                  </c:pt>
                  <c:pt idx="1">
                    <c:v>0.26785953035203486</c:v>
                  </c:pt>
                  <c:pt idx="2">
                    <c:v>0.37025976668596133</c:v>
                  </c:pt>
                  <c:pt idx="3">
                    <c:v>0.36144919484348192</c:v>
                  </c:pt>
                  <c:pt idx="4">
                    <c:v>0.39827812091551446</c:v>
                  </c:pt>
                  <c:pt idx="5">
                    <c:v>0.3562602078643558</c:v>
                  </c:pt>
                  <c:pt idx="6">
                    <c:v>0.69335924516507441</c:v>
                  </c:pt>
                </c:numCache>
              </c:numRef>
            </c:minus>
            <c:spPr>
              <a:noFill/>
              <a:ln w="9525" cap="flat" cmpd="sng" algn="ctr">
                <a:solidFill>
                  <a:schemeClr val="tx1">
                    <a:lumMod val="65000"/>
                    <a:lumOff val="35000"/>
                  </a:schemeClr>
                </a:solidFill>
                <a:round/>
              </a:ln>
              <a:effectLst/>
            </c:spPr>
          </c:errBars>
          <c:xVal>
            <c:numRef>
              <c:f>'3PG'!$E$12:$E$18</c:f>
              <c:numCache>
                <c:formatCode>General</c:formatCode>
                <c:ptCount val="7"/>
                <c:pt idx="0">
                  <c:v>0</c:v>
                </c:pt>
                <c:pt idx="1">
                  <c:v>0.375</c:v>
                </c:pt>
                <c:pt idx="2">
                  <c:v>0.75</c:v>
                </c:pt>
                <c:pt idx="3">
                  <c:v>1.125</c:v>
                </c:pt>
                <c:pt idx="4">
                  <c:v>1.5</c:v>
                </c:pt>
                <c:pt idx="5">
                  <c:v>1.875</c:v>
                </c:pt>
                <c:pt idx="6">
                  <c:v>3.75</c:v>
                </c:pt>
              </c:numCache>
            </c:numRef>
          </c:xVal>
          <c:yVal>
            <c:numRef>
              <c:f>'3PG'!$G$12:$G$18</c:f>
              <c:numCache>
                <c:formatCode>General</c:formatCode>
                <c:ptCount val="7"/>
                <c:pt idx="0">
                  <c:v>1.0468904943564998</c:v>
                </c:pt>
                <c:pt idx="1">
                  <c:v>1.3817269825113065</c:v>
                </c:pt>
                <c:pt idx="2">
                  <c:v>1.6392977151770065</c:v>
                </c:pt>
                <c:pt idx="3">
                  <c:v>1.9416390466266631</c:v>
                </c:pt>
                <c:pt idx="4">
                  <c:v>2.3069905170120801</c:v>
                </c:pt>
                <c:pt idx="5">
                  <c:v>2.6632890830346265</c:v>
                </c:pt>
                <c:pt idx="6">
                  <c:v>4.3560497146452564</c:v>
                </c:pt>
              </c:numCache>
            </c:numRef>
          </c:yVal>
          <c:smooth val="0"/>
          <c:extLst>
            <c:ext xmlns:c16="http://schemas.microsoft.com/office/drawing/2014/chart" uri="{C3380CC4-5D6E-409C-BE32-E72D297353CC}">
              <c16:uniqueId val="{00000004-8869-4AD2-A7D3-607385C10217}"/>
            </c:ext>
          </c:extLst>
        </c:ser>
        <c:dLbls>
          <c:showLegendKey val="0"/>
          <c:showVal val="0"/>
          <c:showCatName val="0"/>
          <c:showSerName val="0"/>
          <c:showPercent val="0"/>
          <c:showBubbleSize val="0"/>
        </c:dLbls>
        <c:axId val="1551533951"/>
        <c:axId val="1168189376"/>
      </c:scatterChart>
      <c:valAx>
        <c:axId val="1551533951"/>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Concentration</a:t>
                </a:r>
                <a:r>
                  <a:rPr lang="en-US" altLang="zh-CN" sz="1100" b="0" i="0" u="none" strike="noStrike" kern="1200" baseline="0" dirty="0">
                    <a:solidFill>
                      <a:prstClr val="black">
                        <a:lumMod val="65000"/>
                        <a:lumOff val="35000"/>
                      </a:prstClr>
                    </a:solidFill>
                  </a:rPr>
                  <a:t>(</a:t>
                </a:r>
                <a:r>
                  <a:rPr lang="en-US" altLang="zh-CN" sz="1100" b="0" i="0" u="none" strike="noStrike" kern="1200" baseline="0" dirty="0" err="1">
                    <a:solidFill>
                      <a:prstClr val="black">
                        <a:lumMod val="65000"/>
                        <a:lumOff val="35000"/>
                      </a:prstClr>
                    </a:solidFill>
                  </a:rPr>
                  <a:t>uM</a:t>
                </a:r>
                <a:r>
                  <a:rPr lang="en-US" altLang="zh-CN" sz="1100" b="0" i="0" u="none" strike="noStrike" kern="1200" baseline="0" dirty="0">
                    <a:solidFill>
                      <a:prstClr val="black">
                        <a:lumMod val="65000"/>
                        <a:lumOff val="35000"/>
                      </a:prstClr>
                    </a:solidFill>
                  </a:rPr>
                  <a:t>)</a:t>
                </a:r>
                <a:endParaRPr lang="en-US" dirty="0"/>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NL"/>
          </a:p>
        </c:txPr>
        <c:crossAx val="1168189376"/>
        <c:crosses val="autoZero"/>
        <c:crossBetween val="midCat"/>
      </c:valAx>
      <c:valAx>
        <c:axId val="116818937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a:t>Ratio</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NL"/>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NL"/>
          </a:p>
        </c:txPr>
        <c:crossAx val="1551533951"/>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NL"/>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F6P</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1"/>
            <c:dispEq val="1"/>
            <c:trendlineLbl>
              <c:layout>
                <c:manualLayout>
                  <c:x val="3.2094050743657045E-2"/>
                  <c:y val="0.15171806649168854"/>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trendline>
            <c:spPr>
              <a:ln w="19050" cap="rnd">
                <a:solidFill>
                  <a:schemeClr val="accent1"/>
                </a:solidFill>
                <a:prstDash val="sysDot"/>
              </a:ln>
              <a:effectLst/>
            </c:spPr>
            <c:trendlineType val="linear"/>
            <c:dispRSqr val="0"/>
            <c:dispEq val="0"/>
          </c:trendline>
          <c:errBars>
            <c:errDir val="y"/>
            <c:errBarType val="both"/>
            <c:errValType val="cust"/>
            <c:noEndCap val="0"/>
            <c:plus>
              <c:numRef>
                <c:f>F6P!$T$18:$T$23</c:f>
                <c:numCache>
                  <c:formatCode>General</c:formatCode>
                  <c:ptCount val="6"/>
                  <c:pt idx="0">
                    <c:v>0</c:v>
                  </c:pt>
                  <c:pt idx="1">
                    <c:v>4.8887898012734878E-3</c:v>
                  </c:pt>
                  <c:pt idx="2">
                    <c:v>2.0981658482527591E-2</c:v>
                  </c:pt>
                  <c:pt idx="3">
                    <c:v>2.2286094607159256E-2</c:v>
                  </c:pt>
                  <c:pt idx="4">
                    <c:v>2.5791345948465154E-2</c:v>
                  </c:pt>
                  <c:pt idx="5">
                    <c:v>3.0705206250020149E-2</c:v>
                  </c:pt>
                </c:numCache>
              </c:numRef>
            </c:plus>
            <c:minus>
              <c:numRef>
                <c:f>F6P!$T$18:$T$23</c:f>
                <c:numCache>
                  <c:formatCode>General</c:formatCode>
                  <c:ptCount val="6"/>
                  <c:pt idx="0">
                    <c:v>0</c:v>
                  </c:pt>
                  <c:pt idx="1">
                    <c:v>4.8887898012734878E-3</c:v>
                  </c:pt>
                  <c:pt idx="2">
                    <c:v>2.0981658482527591E-2</c:v>
                  </c:pt>
                  <c:pt idx="3">
                    <c:v>2.2286094607159256E-2</c:v>
                  </c:pt>
                  <c:pt idx="4">
                    <c:v>2.5791345948465154E-2</c:v>
                  </c:pt>
                  <c:pt idx="5">
                    <c:v>3.0705206250020149E-2</c:v>
                  </c:pt>
                </c:numCache>
              </c:numRef>
            </c:minus>
            <c:spPr>
              <a:noFill/>
              <a:ln w="9525" cap="flat" cmpd="sng" algn="ctr">
                <a:solidFill>
                  <a:schemeClr val="tx1">
                    <a:lumMod val="65000"/>
                    <a:lumOff val="35000"/>
                  </a:schemeClr>
                </a:solidFill>
                <a:round/>
              </a:ln>
              <a:effectLst/>
            </c:spPr>
          </c:errBars>
          <c:xVal>
            <c:numRef>
              <c:f>F6P!$F$12:$F$17</c:f>
              <c:numCache>
                <c:formatCode>General</c:formatCode>
                <c:ptCount val="6"/>
                <c:pt idx="0">
                  <c:v>0</c:v>
                </c:pt>
                <c:pt idx="1">
                  <c:v>0.1</c:v>
                </c:pt>
                <c:pt idx="2">
                  <c:v>0.2</c:v>
                </c:pt>
                <c:pt idx="3">
                  <c:v>0.30000000000000004</c:v>
                </c:pt>
                <c:pt idx="4">
                  <c:v>0.4</c:v>
                </c:pt>
                <c:pt idx="5">
                  <c:v>0.5</c:v>
                </c:pt>
              </c:numCache>
            </c:numRef>
          </c:xVal>
          <c:yVal>
            <c:numRef>
              <c:f>F6P!$G$12:$G$17</c:f>
              <c:numCache>
                <c:formatCode>General</c:formatCode>
                <c:ptCount val="6"/>
                <c:pt idx="1">
                  <c:v>3.3189172619860437E-2</c:v>
                </c:pt>
                <c:pt idx="2">
                  <c:v>8.4919030707590201E-2</c:v>
                </c:pt>
                <c:pt idx="3">
                  <c:v>0.14901004224712</c:v>
                </c:pt>
                <c:pt idx="4">
                  <c:v>0.25028159199310002</c:v>
                </c:pt>
                <c:pt idx="5">
                  <c:v>0.33292581123295134</c:v>
                </c:pt>
              </c:numCache>
            </c:numRef>
          </c:yVal>
          <c:smooth val="0"/>
          <c:extLst>
            <c:ext xmlns:c16="http://schemas.microsoft.com/office/drawing/2014/chart" uri="{C3380CC4-5D6E-409C-BE32-E72D297353CC}">
              <c16:uniqueId val="{00000002-E506-4B31-99CF-8CC9535650B5}"/>
            </c:ext>
          </c:extLst>
        </c:ser>
        <c:ser>
          <c:idx val="1"/>
          <c:order val="1"/>
          <c:spPr>
            <a:ln w="19050" cap="rnd">
              <a:noFill/>
              <a:round/>
            </a:ln>
            <a:effectLst/>
          </c:spPr>
          <c:marker>
            <c:symbol val="circle"/>
            <c:size val="5"/>
            <c:spPr>
              <a:solidFill>
                <a:schemeClr val="accent2"/>
              </a:solidFill>
              <a:ln w="9525">
                <a:solidFill>
                  <a:schemeClr val="accent2"/>
                </a:solidFill>
              </a:ln>
              <a:effectLst/>
            </c:spPr>
          </c:marker>
          <c:trendline>
            <c:spPr>
              <a:ln w="19050" cap="rnd">
                <a:solidFill>
                  <a:schemeClr val="accent2"/>
                </a:solidFill>
                <a:prstDash val="sysDot"/>
              </a:ln>
              <a:effectLst/>
            </c:spPr>
            <c:trendlineType val="linear"/>
            <c:dispRSqr val="1"/>
            <c:dispEq val="1"/>
            <c:trendlineLbl>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errBars>
            <c:errDir val="y"/>
            <c:errBarType val="both"/>
            <c:errValType val="cust"/>
            <c:noEndCap val="0"/>
            <c:plus>
              <c:numRef>
                <c:f>F6P!$G$20:$G$26</c:f>
                <c:numCache>
                  <c:formatCode>General</c:formatCode>
                  <c:ptCount val="7"/>
                  <c:pt idx="0">
                    <c:v>1.1736497205369362E-2</c:v>
                  </c:pt>
                  <c:pt idx="1">
                    <c:v>1.7046196321122354E-2</c:v>
                  </c:pt>
                  <c:pt idx="2">
                    <c:v>2.310920638013798E-2</c:v>
                  </c:pt>
                  <c:pt idx="3">
                    <c:v>2.7173761863747755E-2</c:v>
                  </c:pt>
                  <c:pt idx="4">
                    <c:v>3.4703848433586391E-2</c:v>
                  </c:pt>
                  <c:pt idx="5">
                    <c:v>3.9298855199335792E-2</c:v>
                  </c:pt>
                  <c:pt idx="6">
                    <c:v>1.0012724112388509</c:v>
                  </c:pt>
                </c:numCache>
              </c:numRef>
            </c:plus>
            <c:minus>
              <c:numRef>
                <c:f>F6P!$G$20:$G$26</c:f>
                <c:numCache>
                  <c:formatCode>General</c:formatCode>
                  <c:ptCount val="7"/>
                  <c:pt idx="0">
                    <c:v>1.1736497205369362E-2</c:v>
                  </c:pt>
                  <c:pt idx="1">
                    <c:v>1.7046196321122354E-2</c:v>
                  </c:pt>
                  <c:pt idx="2">
                    <c:v>2.310920638013798E-2</c:v>
                  </c:pt>
                  <c:pt idx="3">
                    <c:v>2.7173761863747755E-2</c:v>
                  </c:pt>
                  <c:pt idx="4">
                    <c:v>3.4703848433586391E-2</c:v>
                  </c:pt>
                  <c:pt idx="5">
                    <c:v>3.9298855199335792E-2</c:v>
                  </c:pt>
                  <c:pt idx="6">
                    <c:v>1.0012724112388509</c:v>
                  </c:pt>
                </c:numCache>
              </c:numRef>
            </c:minus>
            <c:spPr>
              <a:noFill/>
              <a:ln w="9525" cap="flat" cmpd="sng" algn="ctr">
                <a:solidFill>
                  <a:schemeClr val="tx1">
                    <a:lumMod val="65000"/>
                    <a:lumOff val="35000"/>
                  </a:schemeClr>
                </a:solidFill>
                <a:round/>
              </a:ln>
              <a:effectLst/>
            </c:spPr>
          </c:errBars>
          <c:xVal>
            <c:numRef>
              <c:f>F6P!$F$12:$F$17</c:f>
              <c:numCache>
                <c:formatCode>General</c:formatCode>
                <c:ptCount val="6"/>
                <c:pt idx="0">
                  <c:v>0</c:v>
                </c:pt>
                <c:pt idx="1">
                  <c:v>0.1</c:v>
                </c:pt>
                <c:pt idx="2">
                  <c:v>0.2</c:v>
                </c:pt>
                <c:pt idx="3">
                  <c:v>0.30000000000000004</c:v>
                </c:pt>
                <c:pt idx="4">
                  <c:v>0.4</c:v>
                </c:pt>
                <c:pt idx="5">
                  <c:v>0.5</c:v>
                </c:pt>
              </c:numCache>
            </c:numRef>
          </c:xVal>
          <c:yVal>
            <c:numRef>
              <c:f>F6P!$H$12:$H$17</c:f>
              <c:numCache>
                <c:formatCode>General</c:formatCode>
                <c:ptCount val="6"/>
                <c:pt idx="0">
                  <c:v>5.7141039444191438E-2</c:v>
                </c:pt>
                <c:pt idx="1">
                  <c:v>0.11128482372792466</c:v>
                </c:pt>
                <c:pt idx="2">
                  <c:v>0.197176737461599</c:v>
                </c:pt>
                <c:pt idx="3">
                  <c:v>0.28184691261675665</c:v>
                </c:pt>
                <c:pt idx="4">
                  <c:v>0.35500469705235865</c:v>
                </c:pt>
                <c:pt idx="5">
                  <c:v>0.45541408694659463</c:v>
                </c:pt>
              </c:numCache>
            </c:numRef>
          </c:yVal>
          <c:smooth val="0"/>
          <c:extLst>
            <c:ext xmlns:c16="http://schemas.microsoft.com/office/drawing/2014/chart" uri="{C3380CC4-5D6E-409C-BE32-E72D297353CC}">
              <c16:uniqueId val="{00000004-E506-4B31-99CF-8CC9535650B5}"/>
            </c:ext>
          </c:extLst>
        </c:ser>
        <c:dLbls>
          <c:showLegendKey val="0"/>
          <c:showVal val="0"/>
          <c:showCatName val="0"/>
          <c:showSerName val="0"/>
          <c:showPercent val="0"/>
          <c:showBubbleSize val="0"/>
        </c:dLbls>
        <c:axId val="1551533951"/>
        <c:axId val="1168189376"/>
      </c:scatterChart>
      <c:valAx>
        <c:axId val="155153395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dirty="0"/>
                  <a:t>Concentration</a:t>
                </a:r>
                <a:r>
                  <a:rPr lang="en-US" altLang="zh-CN" sz="1000" b="0" i="0" u="none" strike="noStrike" kern="1200" baseline="0" dirty="0">
                    <a:solidFill>
                      <a:prstClr val="black">
                        <a:lumMod val="65000"/>
                        <a:lumOff val="35000"/>
                      </a:prstClr>
                    </a:solidFill>
                  </a:rPr>
                  <a:t>(</a:t>
                </a:r>
                <a:r>
                  <a:rPr lang="en-US" altLang="zh-CN" sz="1000" b="0" i="0" u="none" strike="noStrike" kern="1200" baseline="0" dirty="0" err="1">
                    <a:solidFill>
                      <a:prstClr val="black">
                        <a:lumMod val="65000"/>
                        <a:lumOff val="35000"/>
                      </a:prstClr>
                    </a:solidFill>
                  </a:rPr>
                  <a:t>uM</a:t>
                </a:r>
                <a:r>
                  <a:rPr lang="en-US" altLang="zh-CN" sz="1000" b="0" i="0" u="none" strike="noStrike" kern="1200" baseline="0" dirty="0">
                    <a:solidFill>
                      <a:prstClr val="black">
                        <a:lumMod val="65000"/>
                        <a:lumOff val="35000"/>
                      </a:prstClr>
                    </a:solidFill>
                  </a:rPr>
                  <a:t>)</a:t>
                </a:r>
                <a:endParaRPr lang="en-US" dirty="0"/>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168189376"/>
        <c:crosses val="autoZero"/>
        <c:crossBetween val="midCat"/>
      </c:valAx>
      <c:valAx>
        <c:axId val="116818937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a:t>Ratio</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551533951"/>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NL"/>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6PG</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1"/>
            <c:dispEq val="1"/>
            <c:trendlineLbl>
              <c:layout>
                <c:manualLayout>
                  <c:x val="3.2094050743657045E-2"/>
                  <c:y val="0.15171806649168854"/>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trendline>
            <c:spPr>
              <a:ln w="19050" cap="rnd">
                <a:solidFill>
                  <a:schemeClr val="accent1"/>
                </a:solidFill>
                <a:prstDash val="sysDot"/>
              </a:ln>
              <a:effectLst/>
            </c:spPr>
            <c:trendlineType val="linear"/>
            <c:dispRSqr val="0"/>
            <c:dispEq val="0"/>
          </c:trendline>
          <c:errBars>
            <c:errDir val="y"/>
            <c:errBarType val="both"/>
            <c:errValType val="cust"/>
            <c:noEndCap val="0"/>
            <c:plus>
              <c:numRef>
                <c:f>'6PG'!$U$17:$U$22</c:f>
                <c:numCache>
                  <c:formatCode>General</c:formatCode>
                  <c:ptCount val="6"/>
                  <c:pt idx="0">
                    <c:v>0</c:v>
                  </c:pt>
                  <c:pt idx="1">
                    <c:v>7.7257253980656726E-3</c:v>
                  </c:pt>
                  <c:pt idx="2">
                    <c:v>1.9302437095601976E-2</c:v>
                  </c:pt>
                  <c:pt idx="3">
                    <c:v>2.2419153228795532E-2</c:v>
                  </c:pt>
                  <c:pt idx="4">
                    <c:v>3.5210752679226215E-2</c:v>
                  </c:pt>
                  <c:pt idx="5">
                    <c:v>4.0628858409591739E-2</c:v>
                  </c:pt>
                </c:numCache>
              </c:numRef>
            </c:plus>
            <c:minus>
              <c:numRef>
                <c:f>'6PG'!$U$17:$U$22</c:f>
                <c:numCache>
                  <c:formatCode>General</c:formatCode>
                  <c:ptCount val="6"/>
                  <c:pt idx="0">
                    <c:v>0</c:v>
                  </c:pt>
                  <c:pt idx="1">
                    <c:v>7.7257253980656726E-3</c:v>
                  </c:pt>
                  <c:pt idx="2">
                    <c:v>1.9302437095601976E-2</c:v>
                  </c:pt>
                  <c:pt idx="3">
                    <c:v>2.2419153228795532E-2</c:v>
                  </c:pt>
                  <c:pt idx="4">
                    <c:v>3.5210752679226215E-2</c:v>
                  </c:pt>
                  <c:pt idx="5">
                    <c:v>4.0628858409591739E-2</c:v>
                  </c:pt>
                </c:numCache>
              </c:numRef>
            </c:minus>
            <c:spPr>
              <a:noFill/>
              <a:ln w="9525" cap="flat" cmpd="sng" algn="ctr">
                <a:solidFill>
                  <a:schemeClr val="tx1">
                    <a:lumMod val="65000"/>
                    <a:lumOff val="35000"/>
                  </a:schemeClr>
                </a:solidFill>
                <a:round/>
              </a:ln>
              <a:effectLst/>
            </c:spPr>
          </c:errBars>
          <c:xVal>
            <c:numRef>
              <c:f>'6PG'!$E$12:$E$17</c:f>
              <c:numCache>
                <c:formatCode>General</c:formatCode>
                <c:ptCount val="6"/>
                <c:pt idx="0">
                  <c:v>0</c:v>
                </c:pt>
                <c:pt idx="1">
                  <c:v>7.4999999999999997E-2</c:v>
                </c:pt>
                <c:pt idx="2">
                  <c:v>0.15</c:v>
                </c:pt>
                <c:pt idx="3">
                  <c:v>0.22499999999999998</c:v>
                </c:pt>
                <c:pt idx="4">
                  <c:v>0.3</c:v>
                </c:pt>
                <c:pt idx="5">
                  <c:v>0.375</c:v>
                </c:pt>
              </c:numCache>
            </c:numRef>
          </c:xVal>
          <c:yVal>
            <c:numRef>
              <c:f>'6PG'!$F$12:$F$17</c:f>
              <c:numCache>
                <c:formatCode>General</c:formatCode>
                <c:ptCount val="6"/>
                <c:pt idx="0">
                  <c:v>3.3100066499853098E-4</c:v>
                </c:pt>
                <c:pt idx="1">
                  <c:v>2.201542471904817E-2</c:v>
                </c:pt>
                <c:pt idx="2">
                  <c:v>5.6970158171051999E-2</c:v>
                </c:pt>
                <c:pt idx="3">
                  <c:v>9.2702294061238019E-2</c:v>
                </c:pt>
                <c:pt idx="4">
                  <c:v>0.13348753115401271</c:v>
                </c:pt>
                <c:pt idx="5">
                  <c:v>0.17110201262118099</c:v>
                </c:pt>
              </c:numCache>
            </c:numRef>
          </c:yVal>
          <c:smooth val="0"/>
          <c:extLst>
            <c:ext xmlns:c16="http://schemas.microsoft.com/office/drawing/2014/chart" uri="{C3380CC4-5D6E-409C-BE32-E72D297353CC}">
              <c16:uniqueId val="{00000002-E590-42DC-80AC-FA32635833D2}"/>
            </c:ext>
          </c:extLst>
        </c:ser>
        <c:ser>
          <c:idx val="1"/>
          <c:order val="1"/>
          <c:spPr>
            <a:ln w="19050" cap="rnd">
              <a:noFill/>
              <a:round/>
            </a:ln>
            <a:effectLst/>
          </c:spPr>
          <c:marker>
            <c:symbol val="circle"/>
            <c:size val="5"/>
            <c:spPr>
              <a:solidFill>
                <a:schemeClr val="accent2"/>
              </a:solidFill>
              <a:ln w="9525">
                <a:solidFill>
                  <a:schemeClr val="accent2"/>
                </a:solidFill>
              </a:ln>
              <a:effectLst/>
            </c:spPr>
          </c:marker>
          <c:trendline>
            <c:spPr>
              <a:ln w="19050" cap="rnd">
                <a:solidFill>
                  <a:schemeClr val="accent2"/>
                </a:solidFill>
                <a:prstDash val="sysDot"/>
              </a:ln>
              <a:effectLst/>
            </c:spPr>
            <c:trendlineType val="linear"/>
            <c:dispRSqr val="1"/>
            <c:dispEq val="1"/>
            <c:trendlineLbl>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errBars>
            <c:errDir val="y"/>
            <c:errBarType val="both"/>
            <c:errValType val="cust"/>
            <c:noEndCap val="0"/>
            <c:plus>
              <c:numRef>
                <c:f>'6PG'!$G$20:$G$26</c:f>
                <c:numCache>
                  <c:formatCode>General</c:formatCode>
                  <c:ptCount val="7"/>
                  <c:pt idx="0">
                    <c:v>6.6727961042199217E-3</c:v>
                  </c:pt>
                  <c:pt idx="1">
                    <c:v>1.1826228248409825E-2</c:v>
                  </c:pt>
                  <c:pt idx="2">
                    <c:v>1.8701259005249757E-2</c:v>
                  </c:pt>
                  <c:pt idx="3">
                    <c:v>3.4264393725450155E-2</c:v>
                  </c:pt>
                  <c:pt idx="4">
                    <c:v>2.400358546338725E-2</c:v>
                  </c:pt>
                  <c:pt idx="5">
                    <c:v>3.5380634767234236E-2</c:v>
                  </c:pt>
                  <c:pt idx="6">
                    <c:v>0</c:v>
                  </c:pt>
                </c:numCache>
              </c:numRef>
            </c:plus>
            <c:minus>
              <c:numRef>
                <c:f>'6PG'!$G$20:$G$26</c:f>
                <c:numCache>
                  <c:formatCode>General</c:formatCode>
                  <c:ptCount val="7"/>
                  <c:pt idx="0">
                    <c:v>6.6727961042199217E-3</c:v>
                  </c:pt>
                  <c:pt idx="1">
                    <c:v>1.1826228248409825E-2</c:v>
                  </c:pt>
                  <c:pt idx="2">
                    <c:v>1.8701259005249757E-2</c:v>
                  </c:pt>
                  <c:pt idx="3">
                    <c:v>3.4264393725450155E-2</c:v>
                  </c:pt>
                  <c:pt idx="4">
                    <c:v>2.400358546338725E-2</c:v>
                  </c:pt>
                  <c:pt idx="5">
                    <c:v>3.5380634767234236E-2</c:v>
                  </c:pt>
                  <c:pt idx="6">
                    <c:v>0</c:v>
                  </c:pt>
                </c:numCache>
              </c:numRef>
            </c:minus>
            <c:spPr>
              <a:noFill/>
              <a:ln w="9525" cap="flat" cmpd="sng" algn="ctr">
                <a:solidFill>
                  <a:schemeClr val="tx1">
                    <a:lumMod val="65000"/>
                    <a:lumOff val="35000"/>
                  </a:schemeClr>
                </a:solidFill>
                <a:round/>
              </a:ln>
              <a:effectLst/>
            </c:spPr>
          </c:errBars>
          <c:xVal>
            <c:numRef>
              <c:f>'6PG'!$E$12:$E$17</c:f>
              <c:numCache>
                <c:formatCode>General</c:formatCode>
                <c:ptCount val="6"/>
                <c:pt idx="0">
                  <c:v>0</c:v>
                </c:pt>
                <c:pt idx="1">
                  <c:v>7.4999999999999997E-2</c:v>
                </c:pt>
                <c:pt idx="2">
                  <c:v>0.15</c:v>
                </c:pt>
                <c:pt idx="3">
                  <c:v>0.22499999999999998</c:v>
                </c:pt>
                <c:pt idx="4">
                  <c:v>0.3</c:v>
                </c:pt>
                <c:pt idx="5">
                  <c:v>0.375</c:v>
                </c:pt>
              </c:numCache>
            </c:numRef>
          </c:xVal>
          <c:yVal>
            <c:numRef>
              <c:f>'6PG'!$G$12:$G$17</c:f>
              <c:numCache>
                <c:formatCode>General</c:formatCode>
                <c:ptCount val="6"/>
                <c:pt idx="0">
                  <c:v>2.4424436840023805E-2</c:v>
                </c:pt>
                <c:pt idx="1">
                  <c:v>5.7689413334655472E-2</c:v>
                </c:pt>
                <c:pt idx="2">
                  <c:v>9.430116641510107E-2</c:v>
                </c:pt>
                <c:pt idx="3">
                  <c:v>0.13669753875877599</c:v>
                </c:pt>
                <c:pt idx="4">
                  <c:v>0.16443323553584901</c:v>
                </c:pt>
                <c:pt idx="5">
                  <c:v>0.19861476333427067</c:v>
                </c:pt>
              </c:numCache>
            </c:numRef>
          </c:yVal>
          <c:smooth val="0"/>
          <c:extLst>
            <c:ext xmlns:c16="http://schemas.microsoft.com/office/drawing/2014/chart" uri="{C3380CC4-5D6E-409C-BE32-E72D297353CC}">
              <c16:uniqueId val="{00000004-E590-42DC-80AC-FA32635833D2}"/>
            </c:ext>
          </c:extLst>
        </c:ser>
        <c:dLbls>
          <c:showLegendKey val="0"/>
          <c:showVal val="0"/>
          <c:showCatName val="0"/>
          <c:showSerName val="0"/>
          <c:showPercent val="0"/>
          <c:showBubbleSize val="0"/>
        </c:dLbls>
        <c:axId val="1551533951"/>
        <c:axId val="1168189376"/>
      </c:scatterChart>
      <c:valAx>
        <c:axId val="155153395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dirty="0"/>
                  <a:t>Concentration</a:t>
                </a:r>
                <a:r>
                  <a:rPr lang="en-US" altLang="zh-CN" sz="1000" b="0" i="0" u="none" strike="noStrike" kern="1200" baseline="0" dirty="0">
                    <a:solidFill>
                      <a:prstClr val="black">
                        <a:lumMod val="65000"/>
                        <a:lumOff val="35000"/>
                      </a:prstClr>
                    </a:solidFill>
                  </a:rPr>
                  <a:t>(</a:t>
                </a:r>
                <a:r>
                  <a:rPr lang="en-US" altLang="zh-CN" sz="1000" b="0" i="0" u="none" strike="noStrike" kern="1200" baseline="0" dirty="0" err="1">
                    <a:solidFill>
                      <a:prstClr val="black">
                        <a:lumMod val="65000"/>
                        <a:lumOff val="35000"/>
                      </a:prstClr>
                    </a:solidFill>
                  </a:rPr>
                  <a:t>uM</a:t>
                </a:r>
                <a:r>
                  <a:rPr lang="en-US" altLang="zh-CN" sz="1000" b="0" i="0" u="none" strike="noStrike" kern="1200" baseline="0" dirty="0">
                    <a:solidFill>
                      <a:prstClr val="black">
                        <a:lumMod val="65000"/>
                        <a:lumOff val="35000"/>
                      </a:prstClr>
                    </a:solidFill>
                  </a:rPr>
                  <a:t>)</a:t>
                </a:r>
                <a:endParaRPr lang="en-US" dirty="0"/>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168189376"/>
        <c:crosses val="autoZero"/>
        <c:crossBetween val="midCat"/>
      </c:valAx>
      <c:valAx>
        <c:axId val="116818937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a:t>Ratio</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551533951"/>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NL"/>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G6P</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1"/>
            <c:dispEq val="1"/>
            <c:trendlineLbl>
              <c:layout>
                <c:manualLayout>
                  <c:x val="3.2094050743657045E-2"/>
                  <c:y val="0.15171806649168854"/>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trendline>
            <c:spPr>
              <a:ln w="19050" cap="rnd">
                <a:solidFill>
                  <a:schemeClr val="accent1"/>
                </a:solidFill>
                <a:prstDash val="sysDot"/>
              </a:ln>
              <a:effectLst/>
            </c:spPr>
            <c:trendlineType val="linear"/>
            <c:dispRSqr val="0"/>
            <c:dispEq val="0"/>
          </c:trendline>
          <c:errBars>
            <c:errDir val="y"/>
            <c:errBarType val="both"/>
            <c:errValType val="cust"/>
            <c:noEndCap val="0"/>
            <c:plus>
              <c:numRef>
                <c:f>G6P!$R$16:$R$22</c:f>
                <c:numCache>
                  <c:formatCode>General</c:formatCode>
                  <c:ptCount val="7"/>
                  <c:pt idx="0">
                    <c:v>1.3593506793750784E-3</c:v>
                  </c:pt>
                  <c:pt idx="1">
                    <c:v>3.4488190331957748E-3</c:v>
                  </c:pt>
                  <c:pt idx="2">
                    <c:v>9.2850652751862939E-2</c:v>
                  </c:pt>
                  <c:pt idx="3">
                    <c:v>0.10765230968064197</c:v>
                  </c:pt>
                  <c:pt idx="4">
                    <c:v>4.3133513652379362E-3</c:v>
                  </c:pt>
                  <c:pt idx="5">
                    <c:v>0</c:v>
                  </c:pt>
                  <c:pt idx="6">
                    <c:v>0.5491582680187318</c:v>
                  </c:pt>
                </c:numCache>
              </c:numRef>
            </c:plus>
            <c:minus>
              <c:numRef>
                <c:f>G6P!$R$16:$R$22</c:f>
                <c:numCache>
                  <c:formatCode>General</c:formatCode>
                  <c:ptCount val="7"/>
                  <c:pt idx="0">
                    <c:v>1.3593506793750784E-3</c:v>
                  </c:pt>
                  <c:pt idx="1">
                    <c:v>3.4488190331957748E-3</c:v>
                  </c:pt>
                  <c:pt idx="2">
                    <c:v>9.2850652751862939E-2</c:v>
                  </c:pt>
                  <c:pt idx="3">
                    <c:v>0.10765230968064197</c:v>
                  </c:pt>
                  <c:pt idx="4">
                    <c:v>4.3133513652379362E-3</c:v>
                  </c:pt>
                  <c:pt idx="5">
                    <c:v>0</c:v>
                  </c:pt>
                  <c:pt idx="6">
                    <c:v>0.5491582680187318</c:v>
                  </c:pt>
                </c:numCache>
              </c:numRef>
            </c:minus>
            <c:spPr>
              <a:noFill/>
              <a:ln w="9525" cap="flat" cmpd="sng" algn="ctr">
                <a:solidFill>
                  <a:schemeClr val="tx1">
                    <a:lumMod val="65000"/>
                    <a:lumOff val="35000"/>
                  </a:schemeClr>
                </a:solidFill>
                <a:round/>
              </a:ln>
              <a:effectLst/>
            </c:spPr>
          </c:errBars>
          <c:xVal>
            <c:numRef>
              <c:f>G6P!$E$12:$E$18</c:f>
              <c:numCache>
                <c:formatCode>General</c:formatCode>
                <c:ptCount val="7"/>
                <c:pt idx="0">
                  <c:v>0</c:v>
                </c:pt>
                <c:pt idx="1">
                  <c:v>0.375</c:v>
                </c:pt>
                <c:pt idx="2">
                  <c:v>0.75</c:v>
                </c:pt>
                <c:pt idx="3">
                  <c:v>1.125</c:v>
                </c:pt>
                <c:pt idx="4">
                  <c:v>1.5</c:v>
                </c:pt>
                <c:pt idx="5">
                  <c:v>1.875</c:v>
                </c:pt>
                <c:pt idx="6">
                  <c:v>3.75</c:v>
                </c:pt>
              </c:numCache>
            </c:numRef>
          </c:xVal>
          <c:yVal>
            <c:numRef>
              <c:f>G6P!$F$12:$F$18</c:f>
              <c:numCache>
                <c:formatCode>General</c:formatCode>
                <c:ptCount val="7"/>
                <c:pt idx="0">
                  <c:v>3.1071107645800466E-3</c:v>
                </c:pt>
                <c:pt idx="1">
                  <c:v>0.35950653609562333</c:v>
                </c:pt>
                <c:pt idx="2">
                  <c:v>0.90882958791038337</c:v>
                </c:pt>
                <c:pt idx="3">
                  <c:v>1.4085381731679201</c:v>
                </c:pt>
                <c:pt idx="4">
                  <c:v>1.97315</c:v>
                </c:pt>
                <c:pt idx="5">
                  <c:v>2.2843</c:v>
                </c:pt>
                <c:pt idx="6">
                  <c:v>5.0419666666666672</c:v>
                </c:pt>
              </c:numCache>
            </c:numRef>
          </c:yVal>
          <c:smooth val="0"/>
          <c:extLst>
            <c:ext xmlns:c16="http://schemas.microsoft.com/office/drawing/2014/chart" uri="{C3380CC4-5D6E-409C-BE32-E72D297353CC}">
              <c16:uniqueId val="{00000002-2B78-451D-91FE-30C1C5B4397C}"/>
            </c:ext>
          </c:extLst>
        </c:ser>
        <c:ser>
          <c:idx val="1"/>
          <c:order val="1"/>
          <c:spPr>
            <a:ln w="19050" cap="rnd">
              <a:noFill/>
              <a:round/>
            </a:ln>
            <a:effectLst/>
          </c:spPr>
          <c:marker>
            <c:symbol val="circle"/>
            <c:size val="5"/>
            <c:spPr>
              <a:solidFill>
                <a:schemeClr val="accent2"/>
              </a:solidFill>
              <a:ln w="9525">
                <a:solidFill>
                  <a:schemeClr val="accent2"/>
                </a:solidFill>
              </a:ln>
              <a:effectLst/>
            </c:spPr>
          </c:marker>
          <c:trendline>
            <c:spPr>
              <a:ln w="19050" cap="rnd">
                <a:solidFill>
                  <a:schemeClr val="accent2"/>
                </a:solidFill>
                <a:prstDash val="sysDot"/>
              </a:ln>
              <a:effectLst/>
            </c:spPr>
            <c:trendlineType val="linear"/>
            <c:dispRSqr val="1"/>
            <c:dispEq val="1"/>
            <c:trendlineLbl>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errBars>
            <c:errDir val="y"/>
            <c:errBarType val="both"/>
            <c:errValType val="cust"/>
            <c:noEndCap val="0"/>
            <c:plus>
              <c:numRef>
                <c:f>G6P!$G$20:$G$26</c:f>
                <c:numCache>
                  <c:formatCode>General</c:formatCode>
                  <c:ptCount val="7"/>
                  <c:pt idx="0">
                    <c:v>3.5566641242911069E-2</c:v>
                  </c:pt>
                  <c:pt idx="1">
                    <c:v>4.1832759142930748E-2</c:v>
                  </c:pt>
                  <c:pt idx="2">
                    <c:v>0.19007923760489537</c:v>
                  </c:pt>
                  <c:pt idx="3">
                    <c:v>0.25474417650378606</c:v>
                  </c:pt>
                  <c:pt idx="4">
                    <c:v>0.29389969101329461</c:v>
                  </c:pt>
                  <c:pt idx="5">
                    <c:v>0</c:v>
                  </c:pt>
                  <c:pt idx="6">
                    <c:v>0.49892247652373201</c:v>
                  </c:pt>
                </c:numCache>
              </c:numRef>
            </c:plus>
            <c:minus>
              <c:numRef>
                <c:f>G6P!$G$20:$G$26</c:f>
                <c:numCache>
                  <c:formatCode>General</c:formatCode>
                  <c:ptCount val="7"/>
                  <c:pt idx="0">
                    <c:v>3.5566641242911069E-2</c:v>
                  </c:pt>
                  <c:pt idx="1">
                    <c:v>4.1832759142930748E-2</c:v>
                  </c:pt>
                  <c:pt idx="2">
                    <c:v>0.19007923760489537</c:v>
                  </c:pt>
                  <c:pt idx="3">
                    <c:v>0.25474417650378606</c:v>
                  </c:pt>
                  <c:pt idx="4">
                    <c:v>0.29389969101329461</c:v>
                  </c:pt>
                  <c:pt idx="5">
                    <c:v>0</c:v>
                  </c:pt>
                  <c:pt idx="6">
                    <c:v>0.49892247652373201</c:v>
                  </c:pt>
                </c:numCache>
              </c:numRef>
            </c:minus>
            <c:spPr>
              <a:noFill/>
              <a:ln w="9525" cap="flat" cmpd="sng" algn="ctr">
                <a:solidFill>
                  <a:schemeClr val="tx1">
                    <a:lumMod val="65000"/>
                    <a:lumOff val="35000"/>
                  </a:schemeClr>
                </a:solidFill>
                <a:round/>
              </a:ln>
              <a:effectLst/>
            </c:spPr>
          </c:errBars>
          <c:xVal>
            <c:numRef>
              <c:f>G6P!$E$12:$E$18</c:f>
              <c:numCache>
                <c:formatCode>General</c:formatCode>
                <c:ptCount val="7"/>
                <c:pt idx="0">
                  <c:v>0</c:v>
                </c:pt>
                <c:pt idx="1">
                  <c:v>0.375</c:v>
                </c:pt>
                <c:pt idx="2">
                  <c:v>0.75</c:v>
                </c:pt>
                <c:pt idx="3">
                  <c:v>1.125</c:v>
                </c:pt>
                <c:pt idx="4">
                  <c:v>1.5</c:v>
                </c:pt>
                <c:pt idx="5">
                  <c:v>1.875</c:v>
                </c:pt>
                <c:pt idx="6">
                  <c:v>3.75</c:v>
                </c:pt>
              </c:numCache>
            </c:numRef>
          </c:xVal>
          <c:yVal>
            <c:numRef>
              <c:f>G6P!$G$12:$G$18</c:f>
              <c:numCache>
                <c:formatCode>General</c:formatCode>
                <c:ptCount val="7"/>
                <c:pt idx="0">
                  <c:v>0.15522180806292765</c:v>
                </c:pt>
                <c:pt idx="1">
                  <c:v>0.52397898367128126</c:v>
                </c:pt>
                <c:pt idx="2">
                  <c:v>1.0599666666666667</c:v>
                </c:pt>
                <c:pt idx="3">
                  <c:v>1.5416333333333334</c:v>
                </c:pt>
                <c:pt idx="4">
                  <c:v>2.18005</c:v>
                </c:pt>
                <c:pt idx="5">
                  <c:v>2.48611116698057</c:v>
                </c:pt>
                <c:pt idx="6">
                  <c:v>5.273556352805973</c:v>
                </c:pt>
              </c:numCache>
            </c:numRef>
          </c:yVal>
          <c:smooth val="0"/>
          <c:extLst>
            <c:ext xmlns:c16="http://schemas.microsoft.com/office/drawing/2014/chart" uri="{C3380CC4-5D6E-409C-BE32-E72D297353CC}">
              <c16:uniqueId val="{00000004-2B78-451D-91FE-30C1C5B4397C}"/>
            </c:ext>
          </c:extLst>
        </c:ser>
        <c:dLbls>
          <c:showLegendKey val="0"/>
          <c:showVal val="0"/>
          <c:showCatName val="0"/>
          <c:showSerName val="0"/>
          <c:showPercent val="0"/>
          <c:showBubbleSize val="0"/>
        </c:dLbls>
        <c:axId val="1551533951"/>
        <c:axId val="1168189376"/>
      </c:scatterChart>
      <c:valAx>
        <c:axId val="155153395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dirty="0"/>
                  <a:t>Concentration</a:t>
                </a:r>
                <a:r>
                  <a:rPr lang="en-US" altLang="zh-CN" sz="800" b="0" i="0" u="none" strike="noStrike" kern="1200" baseline="0" dirty="0">
                    <a:solidFill>
                      <a:prstClr val="black">
                        <a:lumMod val="65000"/>
                        <a:lumOff val="35000"/>
                      </a:prstClr>
                    </a:solidFill>
                  </a:rPr>
                  <a:t>(</a:t>
                </a:r>
                <a:r>
                  <a:rPr lang="en-US" altLang="zh-CN" sz="800" b="0" i="0" u="none" strike="noStrike" kern="1200" baseline="0" dirty="0" err="1">
                    <a:solidFill>
                      <a:prstClr val="black">
                        <a:lumMod val="65000"/>
                        <a:lumOff val="35000"/>
                      </a:prstClr>
                    </a:solidFill>
                  </a:rPr>
                  <a:t>uM</a:t>
                </a:r>
                <a:r>
                  <a:rPr lang="en-US" altLang="zh-CN" sz="800" b="0" i="0" u="none" strike="noStrike" kern="1200" baseline="0" dirty="0">
                    <a:solidFill>
                      <a:prstClr val="black">
                        <a:lumMod val="65000"/>
                        <a:lumOff val="35000"/>
                      </a:prstClr>
                    </a:solidFill>
                  </a:rPr>
                  <a:t>)</a:t>
                </a:r>
                <a:endParaRPr lang="en-US" dirty="0"/>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168189376"/>
        <c:crosses val="autoZero"/>
        <c:crossBetween val="midCat"/>
      </c:valAx>
      <c:valAx>
        <c:axId val="116818937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a:t>Ratio</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551533951"/>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NL"/>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S7P</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1"/>
            <c:dispEq val="1"/>
            <c:trendlineLbl>
              <c:layout>
                <c:manualLayout>
                  <c:x val="3.2094050743657045E-2"/>
                  <c:y val="0.15171806649168854"/>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trendline>
            <c:spPr>
              <a:ln w="19050" cap="rnd">
                <a:solidFill>
                  <a:schemeClr val="accent1"/>
                </a:solidFill>
                <a:prstDash val="sysDot"/>
              </a:ln>
              <a:effectLst/>
            </c:spPr>
            <c:trendlineType val="linear"/>
            <c:dispRSqr val="0"/>
            <c:dispEq val="0"/>
          </c:trendline>
          <c:errBars>
            <c:errDir val="y"/>
            <c:errBarType val="both"/>
            <c:errValType val="cust"/>
            <c:noEndCap val="0"/>
            <c:plus>
              <c:numRef>
                <c:f>S7P!$R$16:$R$21</c:f>
                <c:numCache>
                  <c:formatCode>General</c:formatCode>
                  <c:ptCount val="6"/>
                  <c:pt idx="0">
                    <c:v>1.187754730718165E-2</c:v>
                  </c:pt>
                  <c:pt idx="1">
                    <c:v>0.3147048764260017</c:v>
                  </c:pt>
                  <c:pt idx="2">
                    <c:v>1.3764976941201588</c:v>
                  </c:pt>
                  <c:pt idx="3">
                    <c:v>1.8987863310302908</c:v>
                  </c:pt>
                  <c:pt idx="4">
                    <c:v>3.2000159538662412</c:v>
                  </c:pt>
                  <c:pt idx="5">
                    <c:v>5.0240056879184358</c:v>
                  </c:pt>
                </c:numCache>
              </c:numRef>
            </c:plus>
            <c:minus>
              <c:numRef>
                <c:f>S7P!$R$16:$R$21</c:f>
                <c:numCache>
                  <c:formatCode>General</c:formatCode>
                  <c:ptCount val="6"/>
                  <c:pt idx="0">
                    <c:v>1.187754730718165E-2</c:v>
                  </c:pt>
                  <c:pt idx="1">
                    <c:v>0.3147048764260017</c:v>
                  </c:pt>
                  <c:pt idx="2">
                    <c:v>1.3764976941201588</c:v>
                  </c:pt>
                  <c:pt idx="3">
                    <c:v>1.8987863310302908</c:v>
                  </c:pt>
                  <c:pt idx="4">
                    <c:v>3.2000159538662412</c:v>
                  </c:pt>
                  <c:pt idx="5">
                    <c:v>5.0240056879184358</c:v>
                  </c:pt>
                </c:numCache>
              </c:numRef>
            </c:minus>
            <c:spPr>
              <a:noFill/>
              <a:ln w="9525" cap="flat" cmpd="sng" algn="ctr">
                <a:solidFill>
                  <a:schemeClr val="tx1">
                    <a:lumMod val="65000"/>
                    <a:lumOff val="35000"/>
                  </a:schemeClr>
                </a:solidFill>
                <a:round/>
              </a:ln>
              <a:effectLst/>
            </c:spPr>
          </c:errBars>
          <c:xVal>
            <c:numRef>
              <c:f>S7P!$E$12:$E$17</c:f>
              <c:numCache>
                <c:formatCode>General</c:formatCode>
                <c:ptCount val="6"/>
                <c:pt idx="0">
                  <c:v>0</c:v>
                </c:pt>
                <c:pt idx="1">
                  <c:v>0.1</c:v>
                </c:pt>
                <c:pt idx="2">
                  <c:v>0.2</c:v>
                </c:pt>
                <c:pt idx="3">
                  <c:v>0.30000000000000004</c:v>
                </c:pt>
                <c:pt idx="4">
                  <c:v>0.4</c:v>
                </c:pt>
                <c:pt idx="5">
                  <c:v>0.5</c:v>
                </c:pt>
              </c:numCache>
            </c:numRef>
          </c:xVal>
          <c:yVal>
            <c:numRef>
              <c:f>S7P!$F$12:$F$17</c:f>
              <c:numCache>
                <c:formatCode>General</c:formatCode>
                <c:ptCount val="6"/>
                <c:pt idx="0">
                  <c:v>3.1470756343481267E-2</c:v>
                </c:pt>
                <c:pt idx="1">
                  <c:v>2.9600262428075332</c:v>
                </c:pt>
                <c:pt idx="2">
                  <c:v>7.8193818531967834</c:v>
                </c:pt>
                <c:pt idx="3">
                  <c:v>12.716908135997366</c:v>
                </c:pt>
                <c:pt idx="4">
                  <c:v>18.09800187775647</c:v>
                </c:pt>
                <c:pt idx="5">
                  <c:v>23.946662712602134</c:v>
                </c:pt>
              </c:numCache>
            </c:numRef>
          </c:yVal>
          <c:smooth val="0"/>
          <c:extLst>
            <c:ext xmlns:c16="http://schemas.microsoft.com/office/drawing/2014/chart" uri="{C3380CC4-5D6E-409C-BE32-E72D297353CC}">
              <c16:uniqueId val="{00000002-CF6D-4211-AB25-3C842300085A}"/>
            </c:ext>
          </c:extLst>
        </c:ser>
        <c:ser>
          <c:idx val="1"/>
          <c:order val="1"/>
          <c:spPr>
            <a:ln w="19050" cap="rnd">
              <a:noFill/>
              <a:round/>
            </a:ln>
            <a:effectLst/>
          </c:spPr>
          <c:marker>
            <c:symbol val="circle"/>
            <c:size val="5"/>
            <c:spPr>
              <a:solidFill>
                <a:schemeClr val="accent2"/>
              </a:solidFill>
              <a:ln w="9525">
                <a:solidFill>
                  <a:schemeClr val="accent2"/>
                </a:solidFill>
              </a:ln>
              <a:effectLst/>
            </c:spPr>
          </c:marker>
          <c:trendline>
            <c:spPr>
              <a:ln w="19050" cap="rnd">
                <a:solidFill>
                  <a:schemeClr val="accent2"/>
                </a:solidFill>
                <a:prstDash val="sysDot"/>
              </a:ln>
              <a:effectLst/>
            </c:spPr>
            <c:trendlineType val="linear"/>
            <c:dispRSqr val="1"/>
            <c:dispEq val="1"/>
            <c:trendlineLbl>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errBars>
            <c:errDir val="y"/>
            <c:errBarType val="both"/>
            <c:errValType val="cust"/>
            <c:noEndCap val="0"/>
            <c:plus>
              <c:numRef>
                <c:f>S7P!$G$20:$G$26</c:f>
                <c:numCache>
                  <c:formatCode>General</c:formatCode>
                  <c:ptCount val="7"/>
                  <c:pt idx="0">
                    <c:v>0.41456692594224376</c:v>
                  </c:pt>
                  <c:pt idx="1">
                    <c:v>0.91159451815865811</c:v>
                  </c:pt>
                  <c:pt idx="2">
                    <c:v>0.82940345734460241</c:v>
                  </c:pt>
                  <c:pt idx="3">
                    <c:v>0.48519222343103174</c:v>
                  </c:pt>
                  <c:pt idx="4">
                    <c:v>0</c:v>
                  </c:pt>
                  <c:pt idx="5">
                    <c:v>1.2730338354407349</c:v>
                  </c:pt>
                  <c:pt idx="6">
                    <c:v>0</c:v>
                  </c:pt>
                </c:numCache>
              </c:numRef>
            </c:plus>
            <c:minus>
              <c:numRef>
                <c:f>S7P!$G$20:$G$26</c:f>
                <c:numCache>
                  <c:formatCode>General</c:formatCode>
                  <c:ptCount val="7"/>
                  <c:pt idx="0">
                    <c:v>0.41456692594224376</c:v>
                  </c:pt>
                  <c:pt idx="1">
                    <c:v>0.91159451815865811</c:v>
                  </c:pt>
                  <c:pt idx="2">
                    <c:v>0.82940345734460241</c:v>
                  </c:pt>
                  <c:pt idx="3">
                    <c:v>0.48519222343103174</c:v>
                  </c:pt>
                  <c:pt idx="4">
                    <c:v>0</c:v>
                  </c:pt>
                  <c:pt idx="5">
                    <c:v>1.2730338354407349</c:v>
                  </c:pt>
                  <c:pt idx="6">
                    <c:v>0</c:v>
                  </c:pt>
                </c:numCache>
              </c:numRef>
            </c:minus>
            <c:spPr>
              <a:noFill/>
              <a:ln w="9525" cap="flat" cmpd="sng" algn="ctr">
                <a:solidFill>
                  <a:schemeClr val="tx1">
                    <a:lumMod val="65000"/>
                    <a:lumOff val="35000"/>
                  </a:schemeClr>
                </a:solidFill>
                <a:round/>
              </a:ln>
              <a:effectLst/>
            </c:spPr>
          </c:errBars>
          <c:xVal>
            <c:numRef>
              <c:f>S7P!$E$12:$E$17</c:f>
              <c:numCache>
                <c:formatCode>General</c:formatCode>
                <c:ptCount val="6"/>
                <c:pt idx="0">
                  <c:v>0</c:v>
                </c:pt>
                <c:pt idx="1">
                  <c:v>0.1</c:v>
                </c:pt>
                <c:pt idx="2">
                  <c:v>0.2</c:v>
                </c:pt>
                <c:pt idx="3">
                  <c:v>0.30000000000000004</c:v>
                </c:pt>
                <c:pt idx="4">
                  <c:v>0.4</c:v>
                </c:pt>
                <c:pt idx="5">
                  <c:v>0.5</c:v>
                </c:pt>
              </c:numCache>
            </c:numRef>
          </c:xVal>
          <c:yVal>
            <c:numRef>
              <c:f>S7P!$G$12:$G$17</c:f>
              <c:numCache>
                <c:formatCode>General</c:formatCode>
                <c:ptCount val="6"/>
                <c:pt idx="0">
                  <c:v>2.0181856205175901</c:v>
                </c:pt>
                <c:pt idx="1">
                  <c:v>5.7568228374190094</c:v>
                </c:pt>
                <c:pt idx="2">
                  <c:v>10.390496427971634</c:v>
                </c:pt>
                <c:pt idx="3">
                  <c:v>14.274187042607801</c:v>
                </c:pt>
                <c:pt idx="5">
                  <c:v>25.722854217524102</c:v>
                </c:pt>
              </c:numCache>
            </c:numRef>
          </c:yVal>
          <c:smooth val="0"/>
          <c:extLst>
            <c:ext xmlns:c16="http://schemas.microsoft.com/office/drawing/2014/chart" uri="{C3380CC4-5D6E-409C-BE32-E72D297353CC}">
              <c16:uniqueId val="{00000004-CF6D-4211-AB25-3C842300085A}"/>
            </c:ext>
          </c:extLst>
        </c:ser>
        <c:dLbls>
          <c:showLegendKey val="0"/>
          <c:showVal val="0"/>
          <c:showCatName val="0"/>
          <c:showSerName val="0"/>
          <c:showPercent val="0"/>
          <c:showBubbleSize val="0"/>
        </c:dLbls>
        <c:axId val="1551533951"/>
        <c:axId val="1168189376"/>
      </c:scatterChart>
      <c:valAx>
        <c:axId val="155153395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dirty="0"/>
                  <a:t>Concentration</a:t>
                </a:r>
                <a:r>
                  <a:rPr lang="en-US" altLang="zh-CN" sz="800" b="0" i="0" u="none" strike="noStrike" kern="1200" baseline="0" dirty="0">
                    <a:solidFill>
                      <a:prstClr val="black">
                        <a:lumMod val="65000"/>
                        <a:lumOff val="35000"/>
                      </a:prstClr>
                    </a:solidFill>
                  </a:rPr>
                  <a:t>(</a:t>
                </a:r>
                <a:r>
                  <a:rPr lang="en-US" altLang="zh-CN" sz="800" b="0" i="0" u="none" strike="noStrike" kern="1200" baseline="0" dirty="0" err="1">
                    <a:solidFill>
                      <a:prstClr val="black">
                        <a:lumMod val="65000"/>
                        <a:lumOff val="35000"/>
                      </a:prstClr>
                    </a:solidFill>
                  </a:rPr>
                  <a:t>uM</a:t>
                </a:r>
                <a:r>
                  <a:rPr lang="en-US" altLang="zh-CN" sz="800" b="0" i="0" u="none" strike="noStrike" kern="1200" baseline="0" dirty="0">
                    <a:solidFill>
                      <a:prstClr val="black">
                        <a:lumMod val="65000"/>
                        <a:lumOff val="35000"/>
                      </a:prstClr>
                    </a:solidFill>
                  </a:rPr>
                  <a:t>)</a:t>
                </a:r>
                <a:endParaRPr lang="en-US" dirty="0"/>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168189376"/>
        <c:crosses val="autoZero"/>
        <c:crossBetween val="midCat"/>
      </c:valAx>
      <c:valAx>
        <c:axId val="116818937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a:t>Ratio</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551533951"/>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NL"/>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Ribu5P</a:t>
            </a:r>
            <a:endParaRPr lang="en-NL"/>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NL"/>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0"/>
          </c:trendline>
          <c:trendline>
            <c:spPr>
              <a:ln w="19050" cap="rnd">
                <a:solidFill>
                  <a:schemeClr val="accent1"/>
                </a:solidFill>
                <a:prstDash val="sysDot"/>
              </a:ln>
              <a:effectLst/>
            </c:spPr>
            <c:trendlineType val="linear"/>
            <c:dispRSqr val="1"/>
            <c:dispEq val="1"/>
            <c:trendlineLbl>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xVal>
            <c:numRef>
              <c:f>Ribu5p!$N$24:$N$30</c:f>
              <c:numCache>
                <c:formatCode>General</c:formatCode>
                <c:ptCount val="7"/>
                <c:pt idx="0">
                  <c:v>0</c:v>
                </c:pt>
                <c:pt idx="1">
                  <c:v>0.05</c:v>
                </c:pt>
                <c:pt idx="2">
                  <c:v>0.1</c:v>
                </c:pt>
                <c:pt idx="3">
                  <c:v>0.15000000000000002</c:v>
                </c:pt>
                <c:pt idx="4">
                  <c:v>0.2</c:v>
                </c:pt>
                <c:pt idx="5">
                  <c:v>0.25</c:v>
                </c:pt>
                <c:pt idx="6">
                  <c:v>0.5</c:v>
                </c:pt>
              </c:numCache>
            </c:numRef>
          </c:xVal>
          <c:yVal>
            <c:numRef>
              <c:f>Ribu5p!$O$24:$O$30</c:f>
              <c:numCache>
                <c:formatCode>General</c:formatCode>
                <c:ptCount val="7"/>
                <c:pt idx="0">
                  <c:v>0</c:v>
                </c:pt>
                <c:pt idx="1">
                  <c:v>1.1533333333333335E-2</c:v>
                </c:pt>
                <c:pt idx="2">
                  <c:v>2.0500000000000001E-2</c:v>
                </c:pt>
                <c:pt idx="3">
                  <c:v>4.07E-2</c:v>
                </c:pt>
                <c:pt idx="4">
                  <c:v>6.4566666666666675E-2</c:v>
                </c:pt>
                <c:pt idx="5">
                  <c:v>7.4366666666666678E-2</c:v>
                </c:pt>
                <c:pt idx="6">
                  <c:v>0.218</c:v>
                </c:pt>
              </c:numCache>
            </c:numRef>
          </c:yVal>
          <c:smooth val="0"/>
          <c:extLst>
            <c:ext xmlns:c16="http://schemas.microsoft.com/office/drawing/2014/chart" uri="{C3380CC4-5D6E-409C-BE32-E72D297353CC}">
              <c16:uniqueId val="{00000002-5E1F-4558-B037-C59C880B3D1C}"/>
            </c:ext>
          </c:extLst>
        </c:ser>
        <c:ser>
          <c:idx val="1"/>
          <c:order val="1"/>
          <c:spPr>
            <a:ln w="19050" cap="rnd">
              <a:noFill/>
              <a:round/>
            </a:ln>
            <a:effectLst/>
          </c:spPr>
          <c:marker>
            <c:symbol val="circle"/>
            <c:size val="5"/>
            <c:spPr>
              <a:solidFill>
                <a:schemeClr val="accent2"/>
              </a:solidFill>
              <a:ln w="9525">
                <a:solidFill>
                  <a:schemeClr val="accent2"/>
                </a:solidFill>
              </a:ln>
              <a:effectLst/>
            </c:spPr>
          </c:marker>
          <c:trendline>
            <c:spPr>
              <a:ln w="19050" cap="rnd">
                <a:solidFill>
                  <a:schemeClr val="accent2"/>
                </a:solidFill>
                <a:prstDash val="sysDot"/>
              </a:ln>
              <a:effectLst/>
            </c:spPr>
            <c:trendlineType val="linear"/>
            <c:dispRSqr val="0"/>
            <c:dispEq val="0"/>
          </c:trendline>
          <c:trendline>
            <c:spPr>
              <a:ln w="19050" cap="rnd">
                <a:solidFill>
                  <a:schemeClr val="accent2"/>
                </a:solidFill>
                <a:prstDash val="sysDot"/>
              </a:ln>
              <a:effectLst/>
            </c:spPr>
            <c:trendlineType val="linear"/>
            <c:dispRSqr val="1"/>
            <c:dispEq val="1"/>
            <c:trendlineLbl>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errBars>
            <c:errDir val="y"/>
            <c:errBarType val="both"/>
            <c:errValType val="cust"/>
            <c:noEndCap val="0"/>
            <c:plus>
              <c:numRef>
                <c:f>Ribu5p!$L$40:$L$46</c:f>
                <c:numCache>
                  <c:formatCode>General</c:formatCode>
                  <c:ptCount val="7"/>
                  <c:pt idx="0">
                    <c:v>6.7738532960536293E-2</c:v>
                  </c:pt>
                  <c:pt idx="1">
                    <c:v>7.6016057960396885E-2</c:v>
                  </c:pt>
                  <c:pt idx="2">
                    <c:v>6.7059361338169171E-2</c:v>
                  </c:pt>
                  <c:pt idx="3">
                    <c:v>7.2799339710906324E-2</c:v>
                  </c:pt>
                  <c:pt idx="4">
                    <c:v>7.1969837625395619E-2</c:v>
                  </c:pt>
                  <c:pt idx="5">
                    <c:v>6.8833905235319348E-2</c:v>
                  </c:pt>
                  <c:pt idx="6">
                    <c:v>0.14637374266296915</c:v>
                  </c:pt>
                </c:numCache>
              </c:numRef>
            </c:plus>
            <c:minus>
              <c:numRef>
                <c:f>Ribu5p!$L$40:$L$46</c:f>
                <c:numCache>
                  <c:formatCode>General</c:formatCode>
                  <c:ptCount val="7"/>
                  <c:pt idx="0">
                    <c:v>6.7738532960536293E-2</c:v>
                  </c:pt>
                  <c:pt idx="1">
                    <c:v>7.6016057960396885E-2</c:v>
                  </c:pt>
                  <c:pt idx="2">
                    <c:v>6.7059361338169171E-2</c:v>
                  </c:pt>
                  <c:pt idx="3">
                    <c:v>7.2799339710906324E-2</c:v>
                  </c:pt>
                  <c:pt idx="4">
                    <c:v>7.1969837625395619E-2</c:v>
                  </c:pt>
                  <c:pt idx="5">
                    <c:v>6.8833905235319348E-2</c:v>
                  </c:pt>
                  <c:pt idx="6">
                    <c:v>0.14637374266296915</c:v>
                  </c:pt>
                </c:numCache>
              </c:numRef>
            </c:minus>
            <c:spPr>
              <a:noFill/>
              <a:ln w="9525" cap="flat" cmpd="sng" algn="ctr">
                <a:solidFill>
                  <a:schemeClr val="tx1">
                    <a:lumMod val="65000"/>
                    <a:lumOff val="35000"/>
                  </a:schemeClr>
                </a:solidFill>
                <a:round/>
              </a:ln>
              <a:effectLst/>
            </c:spPr>
          </c:errBars>
          <c:xVal>
            <c:numRef>
              <c:f>Ribu5p!$N$24:$N$30</c:f>
              <c:numCache>
                <c:formatCode>General</c:formatCode>
                <c:ptCount val="7"/>
                <c:pt idx="0">
                  <c:v>0</c:v>
                </c:pt>
                <c:pt idx="1">
                  <c:v>0.05</c:v>
                </c:pt>
                <c:pt idx="2">
                  <c:v>0.1</c:v>
                </c:pt>
                <c:pt idx="3">
                  <c:v>0.15000000000000002</c:v>
                </c:pt>
                <c:pt idx="4">
                  <c:v>0.2</c:v>
                </c:pt>
                <c:pt idx="5">
                  <c:v>0.25</c:v>
                </c:pt>
                <c:pt idx="6">
                  <c:v>0.5</c:v>
                </c:pt>
              </c:numCache>
            </c:numRef>
          </c:xVal>
          <c:yVal>
            <c:numRef>
              <c:f>Ribu5p!$P$24:$P$30</c:f>
              <c:numCache>
                <c:formatCode>General</c:formatCode>
                <c:ptCount val="7"/>
                <c:pt idx="0">
                  <c:v>0.15376666666666669</c:v>
                </c:pt>
                <c:pt idx="1">
                  <c:v>0.16513333333333333</c:v>
                </c:pt>
                <c:pt idx="2">
                  <c:v>0.20236666666666667</c:v>
                </c:pt>
                <c:pt idx="3">
                  <c:v>0.22763333333333333</c:v>
                </c:pt>
                <c:pt idx="4">
                  <c:v>0.23336666666666664</c:v>
                </c:pt>
                <c:pt idx="5">
                  <c:v>0.26439999999999997</c:v>
                </c:pt>
                <c:pt idx="6">
                  <c:v>0.39629999999999999</c:v>
                </c:pt>
              </c:numCache>
            </c:numRef>
          </c:yVal>
          <c:smooth val="0"/>
          <c:extLst>
            <c:ext xmlns:c16="http://schemas.microsoft.com/office/drawing/2014/chart" uri="{C3380CC4-5D6E-409C-BE32-E72D297353CC}">
              <c16:uniqueId val="{00000005-5E1F-4558-B037-C59C880B3D1C}"/>
            </c:ext>
          </c:extLst>
        </c:ser>
        <c:dLbls>
          <c:showLegendKey val="0"/>
          <c:showVal val="0"/>
          <c:showCatName val="0"/>
          <c:showSerName val="0"/>
          <c:showPercent val="0"/>
          <c:showBubbleSize val="0"/>
        </c:dLbls>
        <c:axId val="211342240"/>
        <c:axId val="211340800"/>
      </c:scatterChart>
      <c:valAx>
        <c:axId val="211342240"/>
        <c:scaling>
          <c:orientation val="minMax"/>
        </c:scaling>
        <c:delete val="0"/>
        <c:axPos val="b"/>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211340800"/>
        <c:crosses val="autoZero"/>
        <c:crossBetween val="midCat"/>
      </c:valAx>
      <c:valAx>
        <c:axId val="211340800"/>
        <c:scaling>
          <c:orientation val="minMax"/>
        </c:scaling>
        <c:delete val="0"/>
        <c:axPos val="l"/>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211342240"/>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NL"/>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FBP</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1"/>
            <c:dispEq val="1"/>
            <c:trendlineLbl>
              <c:layout>
                <c:manualLayout>
                  <c:x val="3.2094050743657045E-2"/>
                  <c:y val="0.15171806649168854"/>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trendline>
            <c:spPr>
              <a:ln w="19050" cap="rnd">
                <a:solidFill>
                  <a:schemeClr val="accent1"/>
                </a:solidFill>
                <a:prstDash val="sysDot"/>
              </a:ln>
              <a:effectLst/>
            </c:spPr>
            <c:trendlineType val="linear"/>
            <c:dispRSqr val="0"/>
            <c:dispEq val="0"/>
          </c:trendline>
          <c:errBars>
            <c:errDir val="y"/>
            <c:errBarType val="both"/>
            <c:errValType val="cust"/>
            <c:noEndCap val="0"/>
            <c:plus>
              <c:numRef>
                <c:f>FBP!$R$16:$R$21</c:f>
                <c:numCache>
                  <c:formatCode>General</c:formatCode>
                  <c:ptCount val="6"/>
                  <c:pt idx="0">
                    <c:v>0</c:v>
                  </c:pt>
                  <c:pt idx="1">
                    <c:v>0</c:v>
                  </c:pt>
                  <c:pt idx="2">
                    <c:v>6.2525303597564519E-4</c:v>
                  </c:pt>
                  <c:pt idx="3">
                    <c:v>3.8528262933401532E-4</c:v>
                  </c:pt>
                  <c:pt idx="4">
                    <c:v>2.5455844122715715E-3</c:v>
                  </c:pt>
                  <c:pt idx="5">
                    <c:v>3.898227223394632E-3</c:v>
                  </c:pt>
                </c:numCache>
              </c:numRef>
            </c:plus>
            <c:minus>
              <c:numRef>
                <c:f>FBP!$R$16:$R$21</c:f>
                <c:numCache>
                  <c:formatCode>General</c:formatCode>
                  <c:ptCount val="6"/>
                  <c:pt idx="0">
                    <c:v>0</c:v>
                  </c:pt>
                  <c:pt idx="1">
                    <c:v>0</c:v>
                  </c:pt>
                  <c:pt idx="2">
                    <c:v>6.2525303597564519E-4</c:v>
                  </c:pt>
                  <c:pt idx="3">
                    <c:v>3.8528262933401532E-4</c:v>
                  </c:pt>
                  <c:pt idx="4">
                    <c:v>2.5455844122715715E-3</c:v>
                  </c:pt>
                  <c:pt idx="5">
                    <c:v>3.898227223394632E-3</c:v>
                  </c:pt>
                </c:numCache>
              </c:numRef>
            </c:minus>
            <c:spPr>
              <a:noFill/>
              <a:ln w="9525" cap="flat" cmpd="sng" algn="ctr">
                <a:solidFill>
                  <a:schemeClr val="tx1">
                    <a:lumMod val="65000"/>
                    <a:lumOff val="35000"/>
                  </a:schemeClr>
                </a:solidFill>
                <a:round/>
              </a:ln>
              <a:effectLst/>
            </c:spPr>
          </c:errBars>
          <c:xVal>
            <c:numRef>
              <c:f>FBP!$E$12:$E$17</c:f>
              <c:numCache>
                <c:formatCode>General</c:formatCode>
                <c:ptCount val="6"/>
                <c:pt idx="0">
                  <c:v>0</c:v>
                </c:pt>
                <c:pt idx="1">
                  <c:v>0.5</c:v>
                </c:pt>
                <c:pt idx="2">
                  <c:v>1</c:v>
                </c:pt>
                <c:pt idx="3">
                  <c:v>1.5</c:v>
                </c:pt>
                <c:pt idx="4">
                  <c:v>2</c:v>
                </c:pt>
                <c:pt idx="5">
                  <c:v>2.5</c:v>
                </c:pt>
              </c:numCache>
            </c:numRef>
          </c:xVal>
          <c:yVal>
            <c:numRef>
              <c:f>FBP!$F$12:$F$17</c:f>
              <c:numCache>
                <c:formatCode>General</c:formatCode>
                <c:ptCount val="6"/>
                <c:pt idx="1">
                  <c:v>1.10249145752174E-3</c:v>
                </c:pt>
                <c:pt idx="2">
                  <c:v>3.557879338304145E-3</c:v>
                </c:pt>
                <c:pt idx="3">
                  <c:v>5.8275640401245351E-3</c:v>
                </c:pt>
                <c:pt idx="4">
                  <c:v>1.1300000000000001E-2</c:v>
                </c:pt>
                <c:pt idx="5">
                  <c:v>1.5956462904268352E-2</c:v>
                </c:pt>
              </c:numCache>
            </c:numRef>
          </c:yVal>
          <c:smooth val="0"/>
          <c:extLst>
            <c:ext xmlns:c16="http://schemas.microsoft.com/office/drawing/2014/chart" uri="{C3380CC4-5D6E-409C-BE32-E72D297353CC}">
              <c16:uniqueId val="{00000002-47B6-47D8-BF58-9EC6F014DF61}"/>
            </c:ext>
          </c:extLst>
        </c:ser>
        <c:ser>
          <c:idx val="1"/>
          <c:order val="1"/>
          <c:spPr>
            <a:ln w="19050" cap="rnd">
              <a:noFill/>
              <a:round/>
            </a:ln>
            <a:effectLst/>
          </c:spPr>
          <c:marker>
            <c:symbol val="circle"/>
            <c:size val="5"/>
            <c:spPr>
              <a:solidFill>
                <a:schemeClr val="accent2"/>
              </a:solidFill>
              <a:ln w="9525">
                <a:solidFill>
                  <a:schemeClr val="accent2"/>
                </a:solidFill>
              </a:ln>
              <a:effectLst/>
            </c:spPr>
          </c:marker>
          <c:trendline>
            <c:spPr>
              <a:ln w="19050" cap="rnd">
                <a:solidFill>
                  <a:schemeClr val="accent2"/>
                </a:solidFill>
                <a:prstDash val="sysDot"/>
              </a:ln>
              <a:effectLst/>
            </c:spPr>
            <c:trendlineType val="linear"/>
            <c:dispRSqr val="1"/>
            <c:dispEq val="1"/>
            <c:trendlineLbl>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errBars>
            <c:errDir val="y"/>
            <c:errBarType val="both"/>
            <c:errValType val="cust"/>
            <c:noEndCap val="0"/>
            <c:plus>
              <c:numRef>
                <c:f>FBP!$G$20:$G$26</c:f>
                <c:numCache>
                  <c:formatCode>General</c:formatCode>
                  <c:ptCount val="7"/>
                  <c:pt idx="0">
                    <c:v>2.5263906671436101E-4</c:v>
                  </c:pt>
                  <c:pt idx="1">
                    <c:v>1.2977142517676108E-3</c:v>
                  </c:pt>
                  <c:pt idx="2">
                    <c:v>1.5144720243269629E-4</c:v>
                  </c:pt>
                  <c:pt idx="3">
                    <c:v>7.1488137073963268E-4</c:v>
                  </c:pt>
                  <c:pt idx="4">
                    <c:v>7.8750522170281255E-4</c:v>
                  </c:pt>
                  <c:pt idx="5">
                    <c:v>4.6167322524736856E-4</c:v>
                  </c:pt>
                  <c:pt idx="6">
                    <c:v>0</c:v>
                  </c:pt>
                </c:numCache>
              </c:numRef>
            </c:plus>
            <c:minus>
              <c:numRef>
                <c:f>FBP!$G$20:$G$26</c:f>
                <c:numCache>
                  <c:formatCode>General</c:formatCode>
                  <c:ptCount val="7"/>
                  <c:pt idx="0">
                    <c:v>2.5263906671436101E-4</c:v>
                  </c:pt>
                  <c:pt idx="1">
                    <c:v>1.2977142517676108E-3</c:v>
                  </c:pt>
                  <c:pt idx="2">
                    <c:v>1.5144720243269629E-4</c:v>
                  </c:pt>
                  <c:pt idx="3">
                    <c:v>7.1488137073963268E-4</c:v>
                  </c:pt>
                  <c:pt idx="4">
                    <c:v>7.8750522170281255E-4</c:v>
                  </c:pt>
                  <c:pt idx="5">
                    <c:v>4.6167322524736856E-4</c:v>
                  </c:pt>
                  <c:pt idx="6">
                    <c:v>0</c:v>
                  </c:pt>
                </c:numCache>
              </c:numRef>
            </c:minus>
            <c:spPr>
              <a:noFill/>
              <a:ln w="9525" cap="flat" cmpd="sng" algn="ctr">
                <a:solidFill>
                  <a:schemeClr val="tx1">
                    <a:lumMod val="65000"/>
                    <a:lumOff val="35000"/>
                  </a:schemeClr>
                </a:solidFill>
                <a:round/>
              </a:ln>
              <a:effectLst/>
            </c:spPr>
          </c:errBars>
          <c:xVal>
            <c:numRef>
              <c:f>FBP!$E$12:$E$17</c:f>
              <c:numCache>
                <c:formatCode>General</c:formatCode>
                <c:ptCount val="6"/>
                <c:pt idx="0">
                  <c:v>0</c:v>
                </c:pt>
                <c:pt idx="1">
                  <c:v>0.5</c:v>
                </c:pt>
                <c:pt idx="2">
                  <c:v>1</c:v>
                </c:pt>
                <c:pt idx="3">
                  <c:v>1.5</c:v>
                </c:pt>
                <c:pt idx="4">
                  <c:v>2</c:v>
                </c:pt>
                <c:pt idx="5">
                  <c:v>2.5</c:v>
                </c:pt>
              </c:numCache>
            </c:numRef>
          </c:xVal>
          <c:yVal>
            <c:numRef>
              <c:f>FBP!$G$12:$G$17</c:f>
              <c:numCache>
                <c:formatCode>General</c:formatCode>
                <c:ptCount val="6"/>
                <c:pt idx="0">
                  <c:v>1.359134992837025E-2</c:v>
                </c:pt>
                <c:pt idx="1">
                  <c:v>1.7891332883316999E-2</c:v>
                </c:pt>
                <c:pt idx="2">
                  <c:v>2.0214533494890899E-2</c:v>
                </c:pt>
                <c:pt idx="3">
                  <c:v>2.4748711358695448E-2</c:v>
                </c:pt>
                <c:pt idx="4">
                  <c:v>2.8500000000000001E-2</c:v>
                </c:pt>
                <c:pt idx="5">
                  <c:v>3.3630248123850098E-2</c:v>
                </c:pt>
              </c:numCache>
            </c:numRef>
          </c:yVal>
          <c:smooth val="0"/>
          <c:extLst>
            <c:ext xmlns:c16="http://schemas.microsoft.com/office/drawing/2014/chart" uri="{C3380CC4-5D6E-409C-BE32-E72D297353CC}">
              <c16:uniqueId val="{00000004-47B6-47D8-BF58-9EC6F014DF61}"/>
            </c:ext>
          </c:extLst>
        </c:ser>
        <c:dLbls>
          <c:showLegendKey val="0"/>
          <c:showVal val="0"/>
          <c:showCatName val="0"/>
          <c:showSerName val="0"/>
          <c:showPercent val="0"/>
          <c:showBubbleSize val="0"/>
        </c:dLbls>
        <c:axId val="1551533951"/>
        <c:axId val="1168189376"/>
      </c:scatterChart>
      <c:valAx>
        <c:axId val="155153395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dirty="0"/>
                  <a:t>Concentration</a:t>
                </a:r>
                <a:r>
                  <a:rPr lang="en-US" altLang="zh-CN" sz="1000" b="0" i="0" u="none" strike="noStrike" kern="1200" baseline="0" dirty="0">
                    <a:solidFill>
                      <a:prstClr val="black">
                        <a:lumMod val="65000"/>
                        <a:lumOff val="35000"/>
                      </a:prstClr>
                    </a:solidFill>
                  </a:rPr>
                  <a:t>(</a:t>
                </a:r>
                <a:r>
                  <a:rPr lang="en-US" altLang="zh-CN" sz="1000" b="0" i="0" u="none" strike="noStrike" kern="1200" baseline="0" dirty="0" err="1">
                    <a:solidFill>
                      <a:prstClr val="black">
                        <a:lumMod val="65000"/>
                        <a:lumOff val="35000"/>
                      </a:prstClr>
                    </a:solidFill>
                  </a:rPr>
                  <a:t>uM</a:t>
                </a:r>
                <a:r>
                  <a:rPr lang="en-US" altLang="zh-CN" sz="1000" b="0" i="0" u="none" strike="noStrike" kern="1200" baseline="0" dirty="0">
                    <a:solidFill>
                      <a:prstClr val="black">
                        <a:lumMod val="65000"/>
                        <a:lumOff val="35000"/>
                      </a:prstClr>
                    </a:solidFill>
                  </a:rPr>
                  <a:t>)</a:t>
                </a:r>
                <a:endParaRPr lang="en-US" dirty="0"/>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168189376"/>
        <c:crosses val="autoZero"/>
        <c:crossBetween val="midCat"/>
      </c:valAx>
      <c:valAx>
        <c:axId val="116818937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a:t>Ratio</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551533951"/>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NL"/>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E4P</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1"/>
            <c:dispEq val="1"/>
            <c:trendlineLbl>
              <c:layout>
                <c:manualLayout>
                  <c:x val="0.14329615048118985"/>
                  <c:y val="8.8841863517060374E-2"/>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trendline>
            <c:spPr>
              <a:ln w="19050" cap="rnd">
                <a:solidFill>
                  <a:schemeClr val="accent1"/>
                </a:solidFill>
                <a:prstDash val="sysDot"/>
              </a:ln>
              <a:effectLst/>
            </c:spPr>
            <c:trendlineType val="linear"/>
            <c:dispRSqr val="0"/>
            <c:dispEq val="0"/>
          </c:trendline>
          <c:errBars>
            <c:errDir val="y"/>
            <c:errBarType val="both"/>
            <c:errValType val="cust"/>
            <c:noEndCap val="0"/>
            <c:plus>
              <c:numRef>
                <c:f>E4P!$S$27:$S$34</c:f>
                <c:numCache>
                  <c:formatCode>General</c:formatCode>
                  <c:ptCount val="8"/>
                  <c:pt idx="0">
                    <c:v>7.3653647798556246E-3</c:v>
                  </c:pt>
                  <c:pt idx="1">
                    <c:v>2.0373649678844048E-2</c:v>
                  </c:pt>
                  <c:pt idx="2">
                    <c:v>5.8279844063221162E-2</c:v>
                  </c:pt>
                  <c:pt idx="3">
                    <c:v>9.112156530734046E-2</c:v>
                  </c:pt>
                  <c:pt idx="4">
                    <c:v>6.3919724425025581E-2</c:v>
                  </c:pt>
                  <c:pt idx="5">
                    <c:v>7.1431388887930186E-2</c:v>
                  </c:pt>
                  <c:pt idx="6">
                    <c:v>0.14557332437147438</c:v>
                  </c:pt>
                  <c:pt idx="7">
                    <c:v>0</c:v>
                  </c:pt>
                </c:numCache>
              </c:numRef>
            </c:plus>
            <c:minus>
              <c:numRef>
                <c:f>E4P!$S$27:$S$34</c:f>
                <c:numCache>
                  <c:formatCode>General</c:formatCode>
                  <c:ptCount val="8"/>
                  <c:pt idx="0">
                    <c:v>7.3653647798556246E-3</c:v>
                  </c:pt>
                  <c:pt idx="1">
                    <c:v>2.0373649678844048E-2</c:v>
                  </c:pt>
                  <c:pt idx="2">
                    <c:v>5.8279844063221162E-2</c:v>
                  </c:pt>
                  <c:pt idx="3">
                    <c:v>9.112156530734046E-2</c:v>
                  </c:pt>
                  <c:pt idx="4">
                    <c:v>6.3919724425025581E-2</c:v>
                  </c:pt>
                  <c:pt idx="5">
                    <c:v>7.1431388887930186E-2</c:v>
                  </c:pt>
                  <c:pt idx="6">
                    <c:v>0.14557332437147438</c:v>
                  </c:pt>
                  <c:pt idx="7">
                    <c:v>0</c:v>
                  </c:pt>
                </c:numCache>
              </c:numRef>
            </c:minus>
            <c:spPr>
              <a:noFill/>
              <a:ln w="9525" cap="flat" cmpd="sng" algn="ctr">
                <a:solidFill>
                  <a:schemeClr val="tx1">
                    <a:lumMod val="65000"/>
                    <a:lumOff val="35000"/>
                  </a:schemeClr>
                </a:solidFill>
                <a:round/>
              </a:ln>
              <a:effectLst/>
            </c:spPr>
          </c:errBars>
          <c:xVal>
            <c:numRef>
              <c:f>E4P!$E$12:$E$19</c:f>
              <c:numCache>
                <c:formatCode>General</c:formatCode>
                <c:ptCount val="8"/>
                <c:pt idx="0">
                  <c:v>0</c:v>
                </c:pt>
                <c:pt idx="1">
                  <c:v>1.2500000000000001E-2</c:v>
                </c:pt>
                <c:pt idx="2">
                  <c:v>2.5000000000000001E-2</c:v>
                </c:pt>
                <c:pt idx="3">
                  <c:v>3.7500000000000006E-2</c:v>
                </c:pt>
                <c:pt idx="4">
                  <c:v>0.05</c:v>
                </c:pt>
                <c:pt idx="5">
                  <c:v>6.25E-2</c:v>
                </c:pt>
                <c:pt idx="6">
                  <c:v>0.125</c:v>
                </c:pt>
                <c:pt idx="7">
                  <c:v>0.3125</c:v>
                </c:pt>
              </c:numCache>
            </c:numRef>
          </c:xVal>
          <c:yVal>
            <c:numRef>
              <c:f>E4P!$F$12:$F$19</c:f>
              <c:numCache>
                <c:formatCode>General</c:formatCode>
                <c:ptCount val="8"/>
                <c:pt idx="0">
                  <c:v>4.2523953383294339E-3</c:v>
                </c:pt>
                <c:pt idx="1">
                  <c:v>4.2094799199125101E-2</c:v>
                </c:pt>
                <c:pt idx="2">
                  <c:v>8.4990575186269998E-2</c:v>
                </c:pt>
                <c:pt idx="3">
                  <c:v>0.14191658208588168</c:v>
                </c:pt>
                <c:pt idx="4">
                  <c:v>0.13825378783887998</c:v>
                </c:pt>
                <c:pt idx="5">
                  <c:v>0.18467874047801369</c:v>
                </c:pt>
                <c:pt idx="6">
                  <c:v>0.37010354772299198</c:v>
                </c:pt>
                <c:pt idx="7">
                  <c:v>0.81290762735893796</c:v>
                </c:pt>
              </c:numCache>
            </c:numRef>
          </c:yVal>
          <c:smooth val="0"/>
          <c:extLst>
            <c:ext xmlns:c16="http://schemas.microsoft.com/office/drawing/2014/chart" uri="{C3380CC4-5D6E-409C-BE32-E72D297353CC}">
              <c16:uniqueId val="{00000002-C27E-4B06-97E5-B00600E9A1BC}"/>
            </c:ext>
          </c:extLst>
        </c:ser>
        <c:ser>
          <c:idx val="1"/>
          <c:order val="1"/>
          <c:spPr>
            <a:ln w="19050" cap="rnd">
              <a:noFill/>
              <a:round/>
            </a:ln>
            <a:effectLst/>
          </c:spPr>
          <c:marker>
            <c:symbol val="circle"/>
            <c:size val="5"/>
            <c:spPr>
              <a:solidFill>
                <a:schemeClr val="accent2"/>
              </a:solidFill>
              <a:ln w="9525">
                <a:solidFill>
                  <a:schemeClr val="accent2"/>
                </a:solidFill>
              </a:ln>
              <a:effectLst/>
            </c:spPr>
          </c:marker>
          <c:trendline>
            <c:spPr>
              <a:ln w="19050" cap="rnd">
                <a:solidFill>
                  <a:schemeClr val="accent2"/>
                </a:solidFill>
                <a:prstDash val="sysDot"/>
              </a:ln>
              <a:effectLst/>
            </c:spPr>
            <c:trendlineType val="linear"/>
            <c:dispRSqr val="1"/>
            <c:dispEq val="1"/>
            <c:trendlineLbl>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trendlineLbl>
          </c:trendline>
          <c:errBars>
            <c:errDir val="y"/>
            <c:errBarType val="both"/>
            <c:errValType val="cust"/>
            <c:noEndCap val="0"/>
            <c:plus>
              <c:numRef>
                <c:f>E4P!$G$24:$G$31</c:f>
                <c:numCache>
                  <c:formatCode>General</c:formatCode>
                  <c:ptCount val="8"/>
                  <c:pt idx="0">
                    <c:v>0.34256546016848538</c:v>
                  </c:pt>
                  <c:pt idx="1">
                    <c:v>0.35697291473837039</c:v>
                  </c:pt>
                  <c:pt idx="2">
                    <c:v>0.45484194025933011</c:v>
                  </c:pt>
                  <c:pt idx="3">
                    <c:v>0.44867573574324865</c:v>
                  </c:pt>
                  <c:pt idx="4">
                    <c:v>0.40090893529933835</c:v>
                  </c:pt>
                  <c:pt idx="5">
                    <c:v>0.46014078222279037</c:v>
                  </c:pt>
                  <c:pt idx="6">
                    <c:v>0.54198271764084938</c:v>
                  </c:pt>
                  <c:pt idx="7">
                    <c:v>0.55498750847856049</c:v>
                  </c:pt>
                </c:numCache>
              </c:numRef>
            </c:plus>
            <c:minus>
              <c:numRef>
                <c:f>E4P!$G$24:$G$31</c:f>
                <c:numCache>
                  <c:formatCode>General</c:formatCode>
                  <c:ptCount val="8"/>
                  <c:pt idx="0">
                    <c:v>0.34256546016848538</c:v>
                  </c:pt>
                  <c:pt idx="1">
                    <c:v>0.35697291473837039</c:v>
                  </c:pt>
                  <c:pt idx="2">
                    <c:v>0.45484194025933011</c:v>
                  </c:pt>
                  <c:pt idx="3">
                    <c:v>0.44867573574324865</c:v>
                  </c:pt>
                  <c:pt idx="4">
                    <c:v>0.40090893529933835</c:v>
                  </c:pt>
                  <c:pt idx="5">
                    <c:v>0.46014078222279037</c:v>
                  </c:pt>
                  <c:pt idx="6">
                    <c:v>0.54198271764084938</c:v>
                  </c:pt>
                  <c:pt idx="7">
                    <c:v>0.55498750847856049</c:v>
                  </c:pt>
                </c:numCache>
              </c:numRef>
            </c:minus>
            <c:spPr>
              <a:noFill/>
              <a:ln w="9525" cap="flat" cmpd="sng" algn="ctr">
                <a:solidFill>
                  <a:schemeClr val="tx1">
                    <a:lumMod val="65000"/>
                    <a:lumOff val="35000"/>
                  </a:schemeClr>
                </a:solidFill>
                <a:round/>
              </a:ln>
              <a:effectLst/>
            </c:spPr>
          </c:errBars>
          <c:xVal>
            <c:numRef>
              <c:f>E4P!$E$12:$E$19</c:f>
              <c:numCache>
                <c:formatCode>General</c:formatCode>
                <c:ptCount val="8"/>
                <c:pt idx="0">
                  <c:v>0</c:v>
                </c:pt>
                <c:pt idx="1">
                  <c:v>1.2500000000000001E-2</c:v>
                </c:pt>
                <c:pt idx="2">
                  <c:v>2.5000000000000001E-2</c:v>
                </c:pt>
                <c:pt idx="3">
                  <c:v>3.7500000000000006E-2</c:v>
                </c:pt>
                <c:pt idx="4">
                  <c:v>0.05</c:v>
                </c:pt>
                <c:pt idx="5">
                  <c:v>6.25E-2</c:v>
                </c:pt>
                <c:pt idx="6">
                  <c:v>0.125</c:v>
                </c:pt>
                <c:pt idx="7">
                  <c:v>0.3125</c:v>
                </c:pt>
              </c:numCache>
            </c:numRef>
          </c:xVal>
          <c:yVal>
            <c:numRef>
              <c:f>E4P!$G$12:$G$19</c:f>
              <c:numCache>
                <c:formatCode>General</c:formatCode>
                <c:ptCount val="8"/>
                <c:pt idx="0">
                  <c:v>0.65926666666666667</c:v>
                </c:pt>
                <c:pt idx="1">
                  <c:v>0.68149999999999988</c:v>
                </c:pt>
                <c:pt idx="2">
                  <c:v>0.7671</c:v>
                </c:pt>
                <c:pt idx="3">
                  <c:v>0.79696666666666671</c:v>
                </c:pt>
                <c:pt idx="4">
                  <c:v>0.79700000000000004</c:v>
                </c:pt>
                <c:pt idx="5">
                  <c:v>0.8696666666666667</c:v>
                </c:pt>
                <c:pt idx="6">
                  <c:v>1.0924666666666667</c:v>
                </c:pt>
                <c:pt idx="7">
                  <c:v>1.6257999999999999</c:v>
                </c:pt>
              </c:numCache>
            </c:numRef>
          </c:yVal>
          <c:smooth val="0"/>
          <c:extLst>
            <c:ext xmlns:c16="http://schemas.microsoft.com/office/drawing/2014/chart" uri="{C3380CC4-5D6E-409C-BE32-E72D297353CC}">
              <c16:uniqueId val="{00000004-C27E-4B06-97E5-B00600E9A1BC}"/>
            </c:ext>
          </c:extLst>
        </c:ser>
        <c:dLbls>
          <c:showLegendKey val="0"/>
          <c:showVal val="0"/>
          <c:showCatName val="0"/>
          <c:showSerName val="0"/>
          <c:showPercent val="0"/>
          <c:showBubbleSize val="0"/>
        </c:dLbls>
        <c:axId val="1551533951"/>
        <c:axId val="1168189376"/>
      </c:scatterChart>
      <c:valAx>
        <c:axId val="155153395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dirty="0"/>
                  <a:t>Concentration</a:t>
                </a:r>
                <a:r>
                  <a:rPr lang="en-US" altLang="zh-CN" sz="1000" b="0" i="0" u="none" strike="noStrike" kern="1200" baseline="0" dirty="0">
                    <a:solidFill>
                      <a:prstClr val="black">
                        <a:lumMod val="65000"/>
                        <a:lumOff val="35000"/>
                      </a:prstClr>
                    </a:solidFill>
                  </a:rPr>
                  <a:t>(</a:t>
                </a:r>
                <a:r>
                  <a:rPr lang="en-US" altLang="zh-CN" sz="1000" b="0" i="0" u="none" strike="noStrike" kern="1200" baseline="0" dirty="0" err="1">
                    <a:solidFill>
                      <a:prstClr val="black">
                        <a:lumMod val="65000"/>
                        <a:lumOff val="35000"/>
                      </a:prstClr>
                    </a:solidFill>
                  </a:rPr>
                  <a:t>uM</a:t>
                </a:r>
                <a:r>
                  <a:rPr lang="en-US" altLang="zh-CN" sz="1000" b="0" i="0" u="none" strike="noStrike" kern="1200" baseline="0" dirty="0">
                    <a:solidFill>
                      <a:prstClr val="black">
                        <a:lumMod val="65000"/>
                        <a:lumOff val="35000"/>
                      </a:prstClr>
                    </a:solidFill>
                  </a:rPr>
                  <a:t>) </a:t>
                </a:r>
                <a:endParaRPr lang="en-US" dirty="0"/>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168189376"/>
        <c:crosses val="autoZero"/>
        <c:crossBetween val="midCat"/>
      </c:valAx>
      <c:valAx>
        <c:axId val="116818937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a:t>Ratio</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L"/>
          </a:p>
        </c:txPr>
        <c:crossAx val="1551533951"/>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N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40.svg"/><Relationship Id="rId3" Type="http://schemas.openxmlformats.org/officeDocument/2006/relationships/image" Target="../media/image135.png"/><Relationship Id="rId7" Type="http://schemas.openxmlformats.org/officeDocument/2006/relationships/image" Target="../media/image139.png"/><Relationship Id="rId2" Type="http://schemas.openxmlformats.org/officeDocument/2006/relationships/image" Target="../media/image134.svg"/><Relationship Id="rId1" Type="http://schemas.openxmlformats.org/officeDocument/2006/relationships/image" Target="../media/image133.png"/><Relationship Id="rId6" Type="http://schemas.openxmlformats.org/officeDocument/2006/relationships/image" Target="../media/image138.svg"/><Relationship Id="rId5" Type="http://schemas.openxmlformats.org/officeDocument/2006/relationships/image" Target="../media/image137.png"/><Relationship Id="rId4" Type="http://schemas.openxmlformats.org/officeDocument/2006/relationships/image" Target="../media/image13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40.svg"/><Relationship Id="rId3" Type="http://schemas.openxmlformats.org/officeDocument/2006/relationships/image" Target="../media/image135.png"/><Relationship Id="rId7" Type="http://schemas.openxmlformats.org/officeDocument/2006/relationships/image" Target="../media/image139.png"/><Relationship Id="rId2" Type="http://schemas.openxmlformats.org/officeDocument/2006/relationships/image" Target="../media/image134.svg"/><Relationship Id="rId1" Type="http://schemas.openxmlformats.org/officeDocument/2006/relationships/image" Target="../media/image133.png"/><Relationship Id="rId6" Type="http://schemas.openxmlformats.org/officeDocument/2006/relationships/image" Target="../media/image138.svg"/><Relationship Id="rId5" Type="http://schemas.openxmlformats.org/officeDocument/2006/relationships/image" Target="../media/image137.png"/><Relationship Id="rId4" Type="http://schemas.openxmlformats.org/officeDocument/2006/relationships/image" Target="../media/image13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2FA5A6-C6FC-4578-A15F-B1C4FBC29F7C}"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982068F-0E48-4F6A-813C-4CAA62C6BF65}">
      <dgm:prSet/>
      <dgm:spPr/>
      <dgm:t>
        <a:bodyPr/>
        <a:lstStyle/>
        <a:p>
          <a:pPr>
            <a:lnSpc>
              <a:spcPct val="100000"/>
            </a:lnSpc>
          </a:pPr>
          <a:r>
            <a:rPr lang="en-US"/>
            <a:t>Finish the method establishment</a:t>
          </a:r>
        </a:p>
      </dgm:t>
    </dgm:pt>
    <dgm:pt modelId="{9A8B1711-826D-4A12-A6EB-DD17730F1DE3}" type="parTrans" cxnId="{5B963885-FAC2-4087-B681-6B8F46D9A80F}">
      <dgm:prSet/>
      <dgm:spPr/>
      <dgm:t>
        <a:bodyPr/>
        <a:lstStyle/>
        <a:p>
          <a:endParaRPr lang="en-US"/>
        </a:p>
      </dgm:t>
    </dgm:pt>
    <dgm:pt modelId="{42381C4E-0F92-4494-9220-F27F3F87416E}" type="sibTrans" cxnId="{5B963885-FAC2-4087-B681-6B8F46D9A80F}">
      <dgm:prSet/>
      <dgm:spPr/>
      <dgm:t>
        <a:bodyPr/>
        <a:lstStyle/>
        <a:p>
          <a:endParaRPr lang="en-US"/>
        </a:p>
      </dgm:t>
    </dgm:pt>
    <dgm:pt modelId="{853CE757-45C5-4F50-AA2F-53477076DA36}">
      <dgm:prSet/>
      <dgm:spPr/>
      <dgm:t>
        <a:bodyPr/>
        <a:lstStyle/>
        <a:p>
          <a:pPr>
            <a:lnSpc>
              <a:spcPct val="100000"/>
            </a:lnSpc>
          </a:pPr>
          <a:r>
            <a:rPr lang="en-GB" dirty="0"/>
            <a:t>Quantify the response of multiple glycolytic and oxidative melanoma cell lines to treatment with DCA</a:t>
          </a:r>
          <a:endParaRPr lang="en-US" dirty="0"/>
        </a:p>
      </dgm:t>
    </dgm:pt>
    <dgm:pt modelId="{E7849685-121E-4B0E-93BD-1DE51AB208D8}" type="parTrans" cxnId="{060AC970-C667-4C82-9FCA-2C073E2F285A}">
      <dgm:prSet/>
      <dgm:spPr/>
      <dgm:t>
        <a:bodyPr/>
        <a:lstStyle/>
        <a:p>
          <a:endParaRPr lang="en-US"/>
        </a:p>
      </dgm:t>
    </dgm:pt>
    <dgm:pt modelId="{94337C70-4C26-40BF-A261-31D581DFEEA7}" type="sibTrans" cxnId="{060AC970-C667-4C82-9FCA-2C073E2F285A}">
      <dgm:prSet/>
      <dgm:spPr/>
      <dgm:t>
        <a:bodyPr/>
        <a:lstStyle/>
        <a:p>
          <a:endParaRPr lang="en-US"/>
        </a:p>
      </dgm:t>
    </dgm:pt>
    <dgm:pt modelId="{F57FB767-7523-4AC6-AC4A-E4759941C288}">
      <dgm:prSet/>
      <dgm:spPr/>
      <dgm:t>
        <a:bodyPr/>
        <a:lstStyle/>
        <a:p>
          <a:pPr>
            <a:lnSpc>
              <a:spcPct val="100000"/>
            </a:lnSpc>
          </a:pPr>
          <a:r>
            <a:rPr lang="en-GB" dirty="0"/>
            <a:t>Construct and analyse a </a:t>
          </a:r>
          <a:r>
            <a:rPr lang="en-US" altLang="zh-CN" dirty="0"/>
            <a:t>cell-lines-specific </a:t>
          </a:r>
          <a:r>
            <a:rPr lang="en-GB" dirty="0"/>
            <a:t>computational model of glucose metabolism in melanoma cells </a:t>
          </a:r>
          <a:r>
            <a:rPr lang="en-US" altLang="zh-CN"/>
            <a:t>to predict </a:t>
          </a:r>
          <a:r>
            <a:rPr lang="en-US" altLang="zh-CN" dirty="0"/>
            <a:t>real response in patients</a:t>
          </a:r>
          <a:endParaRPr lang="en-US" dirty="0"/>
        </a:p>
      </dgm:t>
    </dgm:pt>
    <dgm:pt modelId="{1572753C-A918-4A58-9D61-14125269162A}" type="parTrans" cxnId="{AEE4AE05-379D-4F71-9D97-EB145CF3793C}">
      <dgm:prSet/>
      <dgm:spPr/>
      <dgm:t>
        <a:bodyPr/>
        <a:lstStyle/>
        <a:p>
          <a:endParaRPr lang="en-US"/>
        </a:p>
      </dgm:t>
    </dgm:pt>
    <dgm:pt modelId="{934ED359-BEB7-4D7A-963B-274931DC4A3B}" type="sibTrans" cxnId="{AEE4AE05-379D-4F71-9D97-EB145CF3793C}">
      <dgm:prSet/>
      <dgm:spPr/>
      <dgm:t>
        <a:bodyPr/>
        <a:lstStyle/>
        <a:p>
          <a:endParaRPr lang="en-US"/>
        </a:p>
      </dgm:t>
    </dgm:pt>
    <dgm:pt modelId="{E342AE31-CC4E-4688-8CC6-37CEE1E2FBD5}">
      <dgm:prSet/>
      <dgm:spPr/>
      <dgm:t>
        <a:bodyPr/>
        <a:lstStyle/>
        <a:p>
          <a:pPr>
            <a:lnSpc>
              <a:spcPct val="100000"/>
            </a:lnSpc>
          </a:pPr>
          <a:r>
            <a:rPr lang="en-US" altLang="zh-CN" dirty="0"/>
            <a:t>V</a:t>
          </a:r>
          <a:r>
            <a:rPr lang="en-GB" dirty="0" err="1"/>
            <a:t>alidate</a:t>
          </a:r>
          <a:r>
            <a:rPr lang="en-GB" dirty="0"/>
            <a:t> and improve the model which will be used in vivo data</a:t>
          </a:r>
          <a:endParaRPr lang="en-US" dirty="0"/>
        </a:p>
      </dgm:t>
    </dgm:pt>
    <dgm:pt modelId="{F9FC4C2B-CE16-492A-AC50-31C8B423B8C6}" type="parTrans" cxnId="{05BAE291-CC8D-423A-B695-6C2BB3CA823A}">
      <dgm:prSet/>
      <dgm:spPr/>
      <dgm:t>
        <a:bodyPr/>
        <a:lstStyle/>
        <a:p>
          <a:endParaRPr lang="zh-CN" altLang="en-US"/>
        </a:p>
      </dgm:t>
    </dgm:pt>
    <dgm:pt modelId="{C802C421-AAB5-40A9-87CD-EB495B0F479F}" type="sibTrans" cxnId="{05BAE291-CC8D-423A-B695-6C2BB3CA823A}">
      <dgm:prSet/>
      <dgm:spPr/>
      <dgm:t>
        <a:bodyPr/>
        <a:lstStyle/>
        <a:p>
          <a:endParaRPr lang="zh-CN" altLang="en-US"/>
        </a:p>
      </dgm:t>
    </dgm:pt>
    <dgm:pt modelId="{EFCDB915-9381-46AE-9D5E-842544A0A612}" type="pres">
      <dgm:prSet presAssocID="{522FA5A6-C6FC-4578-A15F-B1C4FBC29F7C}" presName="root" presStyleCnt="0">
        <dgm:presLayoutVars>
          <dgm:dir/>
          <dgm:resizeHandles val="exact"/>
        </dgm:presLayoutVars>
      </dgm:prSet>
      <dgm:spPr/>
    </dgm:pt>
    <dgm:pt modelId="{ECA179E7-383B-4672-A036-2DA1B8547895}" type="pres">
      <dgm:prSet presAssocID="{1982068F-0E48-4F6A-813C-4CAA62C6BF65}" presName="compNode" presStyleCnt="0"/>
      <dgm:spPr/>
    </dgm:pt>
    <dgm:pt modelId="{8AB96D64-C99D-4BEA-87B3-FA61940BD5DE}" type="pres">
      <dgm:prSet presAssocID="{1982068F-0E48-4F6A-813C-4CAA62C6BF65}" presName="bgRect" presStyleLbl="bgShp" presStyleIdx="0" presStyleCnt="4"/>
      <dgm:spPr/>
    </dgm:pt>
    <dgm:pt modelId="{CEC612CA-9111-48C1-B788-6D9F94941B81}" type="pres">
      <dgm:prSet presAssocID="{1982068F-0E48-4F6A-813C-4CAA62C6BF65}"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mark"/>
        </a:ext>
      </dgm:extLst>
    </dgm:pt>
    <dgm:pt modelId="{155EC477-0E12-4968-A989-BC01EADCEBA4}" type="pres">
      <dgm:prSet presAssocID="{1982068F-0E48-4F6A-813C-4CAA62C6BF65}" presName="spaceRect" presStyleCnt="0"/>
      <dgm:spPr/>
    </dgm:pt>
    <dgm:pt modelId="{713647C4-03DA-4674-A942-793B74DE66F4}" type="pres">
      <dgm:prSet presAssocID="{1982068F-0E48-4F6A-813C-4CAA62C6BF65}" presName="parTx" presStyleLbl="revTx" presStyleIdx="0" presStyleCnt="4">
        <dgm:presLayoutVars>
          <dgm:chMax val="0"/>
          <dgm:chPref val="0"/>
        </dgm:presLayoutVars>
      </dgm:prSet>
      <dgm:spPr/>
    </dgm:pt>
    <dgm:pt modelId="{F5C84D99-64F6-46AB-8953-8F89FEB3CB01}" type="pres">
      <dgm:prSet presAssocID="{42381C4E-0F92-4494-9220-F27F3F87416E}" presName="sibTrans" presStyleCnt="0"/>
      <dgm:spPr/>
    </dgm:pt>
    <dgm:pt modelId="{D5BA34ED-B845-41A6-B47D-EBA959CDA316}" type="pres">
      <dgm:prSet presAssocID="{853CE757-45C5-4F50-AA2F-53477076DA36}" presName="compNode" presStyleCnt="0"/>
      <dgm:spPr/>
    </dgm:pt>
    <dgm:pt modelId="{97C19A77-8855-41AB-BACA-2008CE750D29}" type="pres">
      <dgm:prSet presAssocID="{853CE757-45C5-4F50-AA2F-53477076DA36}" presName="bgRect" presStyleLbl="bgShp" presStyleIdx="1" presStyleCnt="4"/>
      <dgm:spPr/>
    </dgm:pt>
    <dgm:pt modelId="{0C427127-4BCB-470E-9080-BFE82FF52FD4}" type="pres">
      <dgm:prSet presAssocID="{853CE757-45C5-4F50-AA2F-53477076DA3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icroscope"/>
        </a:ext>
      </dgm:extLst>
    </dgm:pt>
    <dgm:pt modelId="{708BE082-1B87-43CE-B42D-AAD1A249EA1C}" type="pres">
      <dgm:prSet presAssocID="{853CE757-45C5-4F50-AA2F-53477076DA36}" presName="spaceRect" presStyleCnt="0"/>
      <dgm:spPr/>
    </dgm:pt>
    <dgm:pt modelId="{56008605-0E54-440E-A61D-015AC8DC7FE4}" type="pres">
      <dgm:prSet presAssocID="{853CE757-45C5-4F50-AA2F-53477076DA36}" presName="parTx" presStyleLbl="revTx" presStyleIdx="1" presStyleCnt="4">
        <dgm:presLayoutVars>
          <dgm:chMax val="0"/>
          <dgm:chPref val="0"/>
        </dgm:presLayoutVars>
      </dgm:prSet>
      <dgm:spPr/>
    </dgm:pt>
    <dgm:pt modelId="{3E3997FF-6351-433F-B2B9-A2125B7968E7}" type="pres">
      <dgm:prSet presAssocID="{94337C70-4C26-40BF-A261-31D581DFEEA7}" presName="sibTrans" presStyleCnt="0"/>
      <dgm:spPr/>
    </dgm:pt>
    <dgm:pt modelId="{47001F82-C792-428C-A88C-A43B0F528715}" type="pres">
      <dgm:prSet presAssocID="{F57FB767-7523-4AC6-AC4A-E4759941C288}" presName="compNode" presStyleCnt="0"/>
      <dgm:spPr/>
    </dgm:pt>
    <dgm:pt modelId="{45FC07C4-0B40-4FD4-B22E-189046DCAAD6}" type="pres">
      <dgm:prSet presAssocID="{F57FB767-7523-4AC6-AC4A-E4759941C288}" presName="bgRect" presStyleLbl="bgShp" presStyleIdx="2" presStyleCnt="4"/>
      <dgm:spPr/>
    </dgm:pt>
    <dgm:pt modelId="{C706816C-1CE4-4F30-88D8-F6ACE331692C}" type="pres">
      <dgm:prSet presAssocID="{F57FB767-7523-4AC6-AC4A-E4759941C288}"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Remote learning science with solid fill"/>
        </a:ext>
      </dgm:extLst>
    </dgm:pt>
    <dgm:pt modelId="{B9BA67B9-ACE2-43B1-BB09-9F1BADADD623}" type="pres">
      <dgm:prSet presAssocID="{F57FB767-7523-4AC6-AC4A-E4759941C288}" presName="spaceRect" presStyleCnt="0"/>
      <dgm:spPr/>
    </dgm:pt>
    <dgm:pt modelId="{35575CAA-E84B-4904-8D0C-B38DC5BAE34B}" type="pres">
      <dgm:prSet presAssocID="{F57FB767-7523-4AC6-AC4A-E4759941C288}" presName="parTx" presStyleLbl="revTx" presStyleIdx="2" presStyleCnt="4">
        <dgm:presLayoutVars>
          <dgm:chMax val="0"/>
          <dgm:chPref val="0"/>
        </dgm:presLayoutVars>
      </dgm:prSet>
      <dgm:spPr/>
    </dgm:pt>
    <dgm:pt modelId="{594A36A8-3310-4AC6-AED2-F51F7B770F28}" type="pres">
      <dgm:prSet presAssocID="{934ED359-BEB7-4D7A-963B-274931DC4A3B}" presName="sibTrans" presStyleCnt="0"/>
      <dgm:spPr/>
    </dgm:pt>
    <dgm:pt modelId="{AE0474DF-1AC9-4930-B2F7-117B7B08AF10}" type="pres">
      <dgm:prSet presAssocID="{E342AE31-CC4E-4688-8CC6-37CEE1E2FBD5}" presName="compNode" presStyleCnt="0"/>
      <dgm:spPr/>
    </dgm:pt>
    <dgm:pt modelId="{078EA40F-0054-4C6F-9701-5436A5CA6B80}" type="pres">
      <dgm:prSet presAssocID="{E342AE31-CC4E-4688-8CC6-37CEE1E2FBD5}" presName="bgRect" presStyleLbl="bgShp" presStyleIdx="3" presStyleCnt="4"/>
      <dgm:spPr/>
    </dgm:pt>
    <dgm:pt modelId="{D61F424C-8ACE-40DB-B1B7-67DD4EDEEB2B}" type="pres">
      <dgm:prSet presAssocID="{E342AE31-CC4E-4688-8CC6-37CEE1E2FBD5}"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Skeleton with solid fill"/>
        </a:ext>
      </dgm:extLst>
    </dgm:pt>
    <dgm:pt modelId="{01B97E13-65F8-49A7-A6F4-C2D12D2E9C17}" type="pres">
      <dgm:prSet presAssocID="{E342AE31-CC4E-4688-8CC6-37CEE1E2FBD5}" presName="spaceRect" presStyleCnt="0"/>
      <dgm:spPr/>
    </dgm:pt>
    <dgm:pt modelId="{2B5164D0-4A2D-4878-BC38-52EF0684D65F}" type="pres">
      <dgm:prSet presAssocID="{E342AE31-CC4E-4688-8CC6-37CEE1E2FBD5}" presName="parTx" presStyleLbl="revTx" presStyleIdx="3" presStyleCnt="4">
        <dgm:presLayoutVars>
          <dgm:chMax val="0"/>
          <dgm:chPref val="0"/>
        </dgm:presLayoutVars>
      </dgm:prSet>
      <dgm:spPr/>
    </dgm:pt>
  </dgm:ptLst>
  <dgm:cxnLst>
    <dgm:cxn modelId="{AEE4AE05-379D-4F71-9D97-EB145CF3793C}" srcId="{522FA5A6-C6FC-4578-A15F-B1C4FBC29F7C}" destId="{F57FB767-7523-4AC6-AC4A-E4759941C288}" srcOrd="2" destOrd="0" parTransId="{1572753C-A918-4A58-9D61-14125269162A}" sibTransId="{934ED359-BEB7-4D7A-963B-274931DC4A3B}"/>
    <dgm:cxn modelId="{B5FF0C66-B76F-4DA0-9129-033C84FB10B1}" type="presOf" srcId="{522FA5A6-C6FC-4578-A15F-B1C4FBC29F7C}" destId="{EFCDB915-9381-46AE-9D5E-842544A0A612}" srcOrd="0" destOrd="0" presId="urn:microsoft.com/office/officeart/2018/2/layout/IconVerticalSolidList"/>
    <dgm:cxn modelId="{060AC970-C667-4C82-9FCA-2C073E2F285A}" srcId="{522FA5A6-C6FC-4578-A15F-B1C4FBC29F7C}" destId="{853CE757-45C5-4F50-AA2F-53477076DA36}" srcOrd="1" destOrd="0" parTransId="{E7849685-121E-4B0E-93BD-1DE51AB208D8}" sibTransId="{94337C70-4C26-40BF-A261-31D581DFEEA7}"/>
    <dgm:cxn modelId="{5B963885-FAC2-4087-B681-6B8F46D9A80F}" srcId="{522FA5A6-C6FC-4578-A15F-B1C4FBC29F7C}" destId="{1982068F-0E48-4F6A-813C-4CAA62C6BF65}" srcOrd="0" destOrd="0" parTransId="{9A8B1711-826D-4A12-A6EB-DD17730F1DE3}" sibTransId="{42381C4E-0F92-4494-9220-F27F3F87416E}"/>
    <dgm:cxn modelId="{05BAE291-CC8D-423A-B695-6C2BB3CA823A}" srcId="{522FA5A6-C6FC-4578-A15F-B1C4FBC29F7C}" destId="{E342AE31-CC4E-4688-8CC6-37CEE1E2FBD5}" srcOrd="3" destOrd="0" parTransId="{F9FC4C2B-CE16-492A-AC50-31C8B423B8C6}" sibTransId="{C802C421-AAB5-40A9-87CD-EB495B0F479F}"/>
    <dgm:cxn modelId="{AF82A99E-C5CE-40F8-B424-F2F16CDE7E18}" type="presOf" srcId="{F57FB767-7523-4AC6-AC4A-E4759941C288}" destId="{35575CAA-E84B-4904-8D0C-B38DC5BAE34B}" srcOrd="0" destOrd="0" presId="urn:microsoft.com/office/officeart/2018/2/layout/IconVerticalSolidList"/>
    <dgm:cxn modelId="{FBD2BEAF-FA35-4C0D-81AF-588DDE888327}" type="presOf" srcId="{1982068F-0E48-4F6A-813C-4CAA62C6BF65}" destId="{713647C4-03DA-4674-A942-793B74DE66F4}" srcOrd="0" destOrd="0" presId="urn:microsoft.com/office/officeart/2018/2/layout/IconVerticalSolidList"/>
    <dgm:cxn modelId="{0A22ACC1-5A9D-442D-A957-6C1510D125E5}" type="presOf" srcId="{E342AE31-CC4E-4688-8CC6-37CEE1E2FBD5}" destId="{2B5164D0-4A2D-4878-BC38-52EF0684D65F}" srcOrd="0" destOrd="0" presId="urn:microsoft.com/office/officeart/2018/2/layout/IconVerticalSolidList"/>
    <dgm:cxn modelId="{2F33D3DA-4F8E-425B-9210-F46BCE42B9A9}" type="presOf" srcId="{853CE757-45C5-4F50-AA2F-53477076DA36}" destId="{56008605-0E54-440E-A61D-015AC8DC7FE4}" srcOrd="0" destOrd="0" presId="urn:microsoft.com/office/officeart/2018/2/layout/IconVerticalSolidList"/>
    <dgm:cxn modelId="{2BCCA2BF-936B-4C4B-A4CA-0C2A704B447B}" type="presParOf" srcId="{EFCDB915-9381-46AE-9D5E-842544A0A612}" destId="{ECA179E7-383B-4672-A036-2DA1B8547895}" srcOrd="0" destOrd="0" presId="urn:microsoft.com/office/officeart/2018/2/layout/IconVerticalSolidList"/>
    <dgm:cxn modelId="{F5131605-1DFE-47F5-BDD9-04AE42F6D541}" type="presParOf" srcId="{ECA179E7-383B-4672-A036-2DA1B8547895}" destId="{8AB96D64-C99D-4BEA-87B3-FA61940BD5DE}" srcOrd="0" destOrd="0" presId="urn:microsoft.com/office/officeart/2018/2/layout/IconVerticalSolidList"/>
    <dgm:cxn modelId="{F4D642F4-C42B-46CE-82A3-EEBFAC2EB347}" type="presParOf" srcId="{ECA179E7-383B-4672-A036-2DA1B8547895}" destId="{CEC612CA-9111-48C1-B788-6D9F94941B81}" srcOrd="1" destOrd="0" presId="urn:microsoft.com/office/officeart/2018/2/layout/IconVerticalSolidList"/>
    <dgm:cxn modelId="{D8FFE4FA-90FC-4F13-937D-3C93DE6032B6}" type="presParOf" srcId="{ECA179E7-383B-4672-A036-2DA1B8547895}" destId="{155EC477-0E12-4968-A989-BC01EADCEBA4}" srcOrd="2" destOrd="0" presId="urn:microsoft.com/office/officeart/2018/2/layout/IconVerticalSolidList"/>
    <dgm:cxn modelId="{56F92AFA-CAE6-4599-9ACB-653DAD4C04BB}" type="presParOf" srcId="{ECA179E7-383B-4672-A036-2DA1B8547895}" destId="{713647C4-03DA-4674-A942-793B74DE66F4}" srcOrd="3" destOrd="0" presId="urn:microsoft.com/office/officeart/2018/2/layout/IconVerticalSolidList"/>
    <dgm:cxn modelId="{CEB887D8-A116-4ADF-A963-64E03936BA10}" type="presParOf" srcId="{EFCDB915-9381-46AE-9D5E-842544A0A612}" destId="{F5C84D99-64F6-46AB-8953-8F89FEB3CB01}" srcOrd="1" destOrd="0" presId="urn:microsoft.com/office/officeart/2018/2/layout/IconVerticalSolidList"/>
    <dgm:cxn modelId="{3FB0E221-F781-4F02-9568-5DED5F9A1CB2}" type="presParOf" srcId="{EFCDB915-9381-46AE-9D5E-842544A0A612}" destId="{D5BA34ED-B845-41A6-B47D-EBA959CDA316}" srcOrd="2" destOrd="0" presId="urn:microsoft.com/office/officeart/2018/2/layout/IconVerticalSolidList"/>
    <dgm:cxn modelId="{24FDEEA9-915F-4716-BB5C-231A98F31BCA}" type="presParOf" srcId="{D5BA34ED-B845-41A6-B47D-EBA959CDA316}" destId="{97C19A77-8855-41AB-BACA-2008CE750D29}" srcOrd="0" destOrd="0" presId="urn:microsoft.com/office/officeart/2018/2/layout/IconVerticalSolidList"/>
    <dgm:cxn modelId="{76B048A8-CA20-4F37-AAC8-B1EF41E06506}" type="presParOf" srcId="{D5BA34ED-B845-41A6-B47D-EBA959CDA316}" destId="{0C427127-4BCB-470E-9080-BFE82FF52FD4}" srcOrd="1" destOrd="0" presId="urn:microsoft.com/office/officeart/2018/2/layout/IconVerticalSolidList"/>
    <dgm:cxn modelId="{B2D80144-6C9D-4848-9E48-26862C178827}" type="presParOf" srcId="{D5BA34ED-B845-41A6-B47D-EBA959CDA316}" destId="{708BE082-1B87-43CE-B42D-AAD1A249EA1C}" srcOrd="2" destOrd="0" presId="urn:microsoft.com/office/officeart/2018/2/layout/IconVerticalSolidList"/>
    <dgm:cxn modelId="{43CE63C3-4239-46A5-A979-8F10E8F8015B}" type="presParOf" srcId="{D5BA34ED-B845-41A6-B47D-EBA959CDA316}" destId="{56008605-0E54-440E-A61D-015AC8DC7FE4}" srcOrd="3" destOrd="0" presId="urn:microsoft.com/office/officeart/2018/2/layout/IconVerticalSolidList"/>
    <dgm:cxn modelId="{235B7436-0970-4A11-8DE3-9D55374BEA68}" type="presParOf" srcId="{EFCDB915-9381-46AE-9D5E-842544A0A612}" destId="{3E3997FF-6351-433F-B2B9-A2125B7968E7}" srcOrd="3" destOrd="0" presId="urn:microsoft.com/office/officeart/2018/2/layout/IconVerticalSolidList"/>
    <dgm:cxn modelId="{BD5B2978-6EB4-479C-ACE3-851B599C7B2D}" type="presParOf" srcId="{EFCDB915-9381-46AE-9D5E-842544A0A612}" destId="{47001F82-C792-428C-A88C-A43B0F528715}" srcOrd="4" destOrd="0" presId="urn:microsoft.com/office/officeart/2018/2/layout/IconVerticalSolidList"/>
    <dgm:cxn modelId="{333DB05F-F2F7-44D0-8CDE-B064054F4E5C}" type="presParOf" srcId="{47001F82-C792-428C-A88C-A43B0F528715}" destId="{45FC07C4-0B40-4FD4-B22E-189046DCAAD6}" srcOrd="0" destOrd="0" presId="urn:microsoft.com/office/officeart/2018/2/layout/IconVerticalSolidList"/>
    <dgm:cxn modelId="{EA3F5B78-1927-4912-AA8E-E8CEBCD2FDD0}" type="presParOf" srcId="{47001F82-C792-428C-A88C-A43B0F528715}" destId="{C706816C-1CE4-4F30-88D8-F6ACE331692C}" srcOrd="1" destOrd="0" presId="urn:microsoft.com/office/officeart/2018/2/layout/IconVerticalSolidList"/>
    <dgm:cxn modelId="{9A82B6BA-2A64-4B9D-A44B-FB79C703C304}" type="presParOf" srcId="{47001F82-C792-428C-A88C-A43B0F528715}" destId="{B9BA67B9-ACE2-43B1-BB09-9F1BADADD623}" srcOrd="2" destOrd="0" presId="urn:microsoft.com/office/officeart/2018/2/layout/IconVerticalSolidList"/>
    <dgm:cxn modelId="{751F22CA-D17A-4290-BA9A-960C1A36C86B}" type="presParOf" srcId="{47001F82-C792-428C-A88C-A43B0F528715}" destId="{35575CAA-E84B-4904-8D0C-B38DC5BAE34B}" srcOrd="3" destOrd="0" presId="urn:microsoft.com/office/officeart/2018/2/layout/IconVerticalSolidList"/>
    <dgm:cxn modelId="{6895DE6F-6CBF-409E-943E-73864E5E71EE}" type="presParOf" srcId="{EFCDB915-9381-46AE-9D5E-842544A0A612}" destId="{594A36A8-3310-4AC6-AED2-F51F7B770F28}" srcOrd="5" destOrd="0" presId="urn:microsoft.com/office/officeart/2018/2/layout/IconVerticalSolidList"/>
    <dgm:cxn modelId="{AFE3B490-2BC4-4ECC-A928-B6C606A2A608}" type="presParOf" srcId="{EFCDB915-9381-46AE-9D5E-842544A0A612}" destId="{AE0474DF-1AC9-4930-B2F7-117B7B08AF10}" srcOrd="6" destOrd="0" presId="urn:microsoft.com/office/officeart/2018/2/layout/IconVerticalSolidList"/>
    <dgm:cxn modelId="{9AD030C5-81D5-48D6-A3F2-810DBFE77408}" type="presParOf" srcId="{AE0474DF-1AC9-4930-B2F7-117B7B08AF10}" destId="{078EA40F-0054-4C6F-9701-5436A5CA6B80}" srcOrd="0" destOrd="0" presId="urn:microsoft.com/office/officeart/2018/2/layout/IconVerticalSolidList"/>
    <dgm:cxn modelId="{DE1C491D-86A3-4802-92A8-4FF7689CD6EE}" type="presParOf" srcId="{AE0474DF-1AC9-4930-B2F7-117B7B08AF10}" destId="{D61F424C-8ACE-40DB-B1B7-67DD4EDEEB2B}" srcOrd="1" destOrd="0" presId="urn:microsoft.com/office/officeart/2018/2/layout/IconVerticalSolidList"/>
    <dgm:cxn modelId="{F0E9323C-529C-46E4-BDBF-A79E92868447}" type="presParOf" srcId="{AE0474DF-1AC9-4930-B2F7-117B7B08AF10}" destId="{01B97E13-65F8-49A7-A6F4-C2D12D2E9C17}" srcOrd="2" destOrd="0" presId="urn:microsoft.com/office/officeart/2018/2/layout/IconVerticalSolidList"/>
    <dgm:cxn modelId="{92A2FA73-4A74-474B-BA65-D66D0CCE6CF4}" type="presParOf" srcId="{AE0474DF-1AC9-4930-B2F7-117B7B08AF10}" destId="{2B5164D0-4A2D-4878-BC38-52EF0684D65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B96D64-C99D-4BEA-87B3-FA61940BD5DE}">
      <dsp:nvSpPr>
        <dsp:cNvPr id="0" name=""/>
        <dsp:cNvSpPr/>
      </dsp:nvSpPr>
      <dsp:spPr>
        <a:xfrm>
          <a:off x="0" y="1805"/>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C612CA-9111-48C1-B788-6D9F94941B81}">
      <dsp:nvSpPr>
        <dsp:cNvPr id="0" name=""/>
        <dsp:cNvSpPr/>
      </dsp:nvSpPr>
      <dsp:spPr>
        <a:xfrm>
          <a:off x="276881" y="207750"/>
          <a:ext cx="503420" cy="503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3647C4-03DA-4674-A942-793B74DE66F4}">
      <dsp:nvSpPr>
        <dsp:cNvPr id="0" name=""/>
        <dsp:cNvSpPr/>
      </dsp:nvSpPr>
      <dsp:spPr>
        <a:xfrm>
          <a:off x="1057183" y="1805"/>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889000">
            <a:lnSpc>
              <a:spcPct val="100000"/>
            </a:lnSpc>
            <a:spcBef>
              <a:spcPct val="0"/>
            </a:spcBef>
            <a:spcAft>
              <a:spcPct val="35000"/>
            </a:spcAft>
            <a:buNone/>
          </a:pPr>
          <a:r>
            <a:rPr lang="en-US" sz="2000" kern="1200"/>
            <a:t>Finish the method establishment</a:t>
          </a:r>
        </a:p>
      </dsp:txBody>
      <dsp:txXfrm>
        <a:off x="1057183" y="1805"/>
        <a:ext cx="9458416" cy="915310"/>
      </dsp:txXfrm>
    </dsp:sp>
    <dsp:sp modelId="{97C19A77-8855-41AB-BACA-2008CE750D29}">
      <dsp:nvSpPr>
        <dsp:cNvPr id="0" name=""/>
        <dsp:cNvSpPr/>
      </dsp:nvSpPr>
      <dsp:spPr>
        <a:xfrm>
          <a:off x="0" y="1145944"/>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427127-4BCB-470E-9080-BFE82FF52FD4}">
      <dsp:nvSpPr>
        <dsp:cNvPr id="0" name=""/>
        <dsp:cNvSpPr/>
      </dsp:nvSpPr>
      <dsp:spPr>
        <a:xfrm>
          <a:off x="276881" y="1351889"/>
          <a:ext cx="503420" cy="503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008605-0E54-440E-A61D-015AC8DC7FE4}">
      <dsp:nvSpPr>
        <dsp:cNvPr id="0" name=""/>
        <dsp:cNvSpPr/>
      </dsp:nvSpPr>
      <dsp:spPr>
        <a:xfrm>
          <a:off x="1057183" y="1145944"/>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889000">
            <a:lnSpc>
              <a:spcPct val="100000"/>
            </a:lnSpc>
            <a:spcBef>
              <a:spcPct val="0"/>
            </a:spcBef>
            <a:spcAft>
              <a:spcPct val="35000"/>
            </a:spcAft>
            <a:buNone/>
          </a:pPr>
          <a:r>
            <a:rPr lang="en-GB" sz="2000" kern="1200" dirty="0"/>
            <a:t>Quantify the response of multiple glycolytic and oxidative melanoma cell lines to treatment with DCA</a:t>
          </a:r>
          <a:endParaRPr lang="en-US" sz="2000" kern="1200" dirty="0"/>
        </a:p>
      </dsp:txBody>
      <dsp:txXfrm>
        <a:off x="1057183" y="1145944"/>
        <a:ext cx="9458416" cy="915310"/>
      </dsp:txXfrm>
    </dsp:sp>
    <dsp:sp modelId="{45FC07C4-0B40-4FD4-B22E-189046DCAAD6}">
      <dsp:nvSpPr>
        <dsp:cNvPr id="0" name=""/>
        <dsp:cNvSpPr/>
      </dsp:nvSpPr>
      <dsp:spPr>
        <a:xfrm>
          <a:off x="0" y="2290082"/>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06816C-1CE4-4F30-88D8-F6ACE331692C}">
      <dsp:nvSpPr>
        <dsp:cNvPr id="0" name=""/>
        <dsp:cNvSpPr/>
      </dsp:nvSpPr>
      <dsp:spPr>
        <a:xfrm>
          <a:off x="276881" y="2496027"/>
          <a:ext cx="503420" cy="503420"/>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575CAA-E84B-4904-8D0C-B38DC5BAE34B}">
      <dsp:nvSpPr>
        <dsp:cNvPr id="0" name=""/>
        <dsp:cNvSpPr/>
      </dsp:nvSpPr>
      <dsp:spPr>
        <a:xfrm>
          <a:off x="1057183" y="2290082"/>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889000">
            <a:lnSpc>
              <a:spcPct val="100000"/>
            </a:lnSpc>
            <a:spcBef>
              <a:spcPct val="0"/>
            </a:spcBef>
            <a:spcAft>
              <a:spcPct val="35000"/>
            </a:spcAft>
            <a:buNone/>
          </a:pPr>
          <a:r>
            <a:rPr lang="en-GB" sz="2000" kern="1200" dirty="0"/>
            <a:t>Construct and analyse a </a:t>
          </a:r>
          <a:r>
            <a:rPr lang="en-US" altLang="zh-CN" sz="2000" kern="1200" dirty="0"/>
            <a:t>cell-lines-specific </a:t>
          </a:r>
          <a:r>
            <a:rPr lang="en-GB" sz="2000" kern="1200" dirty="0"/>
            <a:t>computational model of glucose metabolism in melanoma cells </a:t>
          </a:r>
          <a:r>
            <a:rPr lang="en-US" altLang="zh-CN" sz="2000" kern="1200"/>
            <a:t>to predict </a:t>
          </a:r>
          <a:r>
            <a:rPr lang="en-US" altLang="zh-CN" sz="2000" kern="1200" dirty="0"/>
            <a:t>real response in patients</a:t>
          </a:r>
          <a:endParaRPr lang="en-US" sz="2000" kern="1200" dirty="0"/>
        </a:p>
      </dsp:txBody>
      <dsp:txXfrm>
        <a:off x="1057183" y="2290082"/>
        <a:ext cx="9458416" cy="915310"/>
      </dsp:txXfrm>
    </dsp:sp>
    <dsp:sp modelId="{078EA40F-0054-4C6F-9701-5436A5CA6B80}">
      <dsp:nvSpPr>
        <dsp:cNvPr id="0" name=""/>
        <dsp:cNvSpPr/>
      </dsp:nvSpPr>
      <dsp:spPr>
        <a:xfrm>
          <a:off x="0" y="3434221"/>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1F424C-8ACE-40DB-B1B7-67DD4EDEEB2B}">
      <dsp:nvSpPr>
        <dsp:cNvPr id="0" name=""/>
        <dsp:cNvSpPr/>
      </dsp:nvSpPr>
      <dsp:spPr>
        <a:xfrm>
          <a:off x="276881" y="3640166"/>
          <a:ext cx="503420" cy="503420"/>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5164D0-4A2D-4878-BC38-52EF0684D65F}">
      <dsp:nvSpPr>
        <dsp:cNvPr id="0" name=""/>
        <dsp:cNvSpPr/>
      </dsp:nvSpPr>
      <dsp:spPr>
        <a:xfrm>
          <a:off x="1057183" y="3434221"/>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889000">
            <a:lnSpc>
              <a:spcPct val="100000"/>
            </a:lnSpc>
            <a:spcBef>
              <a:spcPct val="0"/>
            </a:spcBef>
            <a:spcAft>
              <a:spcPct val="35000"/>
            </a:spcAft>
            <a:buNone/>
          </a:pPr>
          <a:r>
            <a:rPr lang="en-US" altLang="zh-CN" sz="2000" kern="1200" dirty="0"/>
            <a:t>V</a:t>
          </a:r>
          <a:r>
            <a:rPr lang="en-GB" sz="2000" kern="1200" dirty="0" err="1"/>
            <a:t>alidate</a:t>
          </a:r>
          <a:r>
            <a:rPr lang="en-GB" sz="2000" kern="1200" dirty="0"/>
            <a:t> and improve the model which will be used in vivo data</a:t>
          </a:r>
          <a:endParaRPr lang="en-US" sz="2000" kern="1200" dirty="0"/>
        </a:p>
      </dsp:txBody>
      <dsp:txXfrm>
        <a:off x="1057183" y="3434221"/>
        <a:ext cx="9458416" cy="91531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1" Type="http://schemas.openxmlformats.org/officeDocument/2006/relationships/image" Target="../media/image121.png"/></Relationships>
</file>

<file path=ppt/drawings/drawing1.xml><?xml version="1.0" encoding="utf-8"?>
<c:userShapes xmlns:c="http://schemas.openxmlformats.org/drawingml/2006/chart">
  <cdr:relSizeAnchor xmlns:cdr="http://schemas.openxmlformats.org/drawingml/2006/chartDrawing">
    <cdr:from>
      <cdr:x>0.3865</cdr:x>
      <cdr:y>0.88339</cdr:y>
    </cdr:from>
    <cdr:to>
      <cdr:x>0.6743</cdr:x>
      <cdr:y>1</cdr:y>
    </cdr:to>
    <cdr:pic>
      <cdr:nvPicPr>
        <cdr:cNvPr id="2" name="chart">
          <a:extLst xmlns:a="http://schemas.openxmlformats.org/drawingml/2006/main">
            <a:ext uri="{FF2B5EF4-FFF2-40B4-BE49-F238E27FC236}">
              <a16:creationId xmlns:a16="http://schemas.microsoft.com/office/drawing/2014/main" id="{153ACAD2-9703-CD5D-56FE-83AEA5B7CB62}"/>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457325" y="2078331"/>
          <a:ext cx="1085182" cy="274344"/>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31FEE7-D746-4B64-BA92-0F738BA19376}" type="datetimeFigureOut">
              <a:rPr lang="en-NL" smtClean="0"/>
              <a:t>9/9/26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A8A3BD-C67A-4481-87CF-A2B869535FA7}" type="slidenum">
              <a:rPr lang="en-NL" smtClean="0"/>
              <a:t>‹#›</a:t>
            </a:fld>
            <a:endParaRPr lang="en-NL"/>
          </a:p>
        </p:txBody>
      </p:sp>
    </p:spTree>
    <p:extLst>
      <p:ext uri="{BB962C8B-B14F-4D97-AF65-F5344CB8AC3E}">
        <p14:creationId xmlns:p14="http://schemas.microsoft.com/office/powerpoint/2010/main" val="1594993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54A8A3BD-C67A-4481-87CF-A2B869535FA7}" type="slidenum">
              <a:rPr lang="en-NL" smtClean="0"/>
              <a:t>1</a:t>
            </a:fld>
            <a:endParaRPr lang="en-NL"/>
          </a:p>
        </p:txBody>
      </p:sp>
    </p:spTree>
    <p:extLst>
      <p:ext uri="{BB962C8B-B14F-4D97-AF65-F5344CB8AC3E}">
        <p14:creationId xmlns:p14="http://schemas.microsoft.com/office/powerpoint/2010/main" val="1679822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54A8A3BD-C67A-4481-87CF-A2B869535FA7}" type="slidenum">
              <a:rPr lang="en-NL" smtClean="0"/>
              <a:t>3</a:t>
            </a:fld>
            <a:endParaRPr lang="en-NL"/>
          </a:p>
        </p:txBody>
      </p:sp>
    </p:spTree>
    <p:extLst>
      <p:ext uri="{BB962C8B-B14F-4D97-AF65-F5344CB8AC3E}">
        <p14:creationId xmlns:p14="http://schemas.microsoft.com/office/powerpoint/2010/main" val="38321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CA" dirty="0"/>
              <a:t>Common type of skin cancer, historically is rare disease. Past 30 years, increasing trend.</a:t>
            </a:r>
          </a:p>
          <a:p>
            <a:r>
              <a:rPr lang="en-CA" dirty="0"/>
              <a:t>We thought; higher incidence in old aged people</a:t>
            </a:r>
          </a:p>
          <a:p>
            <a:r>
              <a:rPr lang="en-CA" dirty="0"/>
              <a:t>Early stage; easy treat</a:t>
            </a:r>
          </a:p>
          <a:p>
            <a:r>
              <a:rPr lang="en-CA" dirty="0"/>
              <a:t>Media survival: less 1year</a:t>
            </a:r>
          </a:p>
          <a:p>
            <a:r>
              <a:rPr lang="en-US" altLang="zh-CN" dirty="0"/>
              <a:t>Incidence almost twice as high as in 2020</a:t>
            </a:r>
            <a:endParaRPr lang="en-NL" dirty="0"/>
          </a:p>
        </p:txBody>
      </p:sp>
      <p:sp>
        <p:nvSpPr>
          <p:cNvPr id="4" name="Slide Number Placeholder 3"/>
          <p:cNvSpPr>
            <a:spLocks noGrp="1"/>
          </p:cNvSpPr>
          <p:nvPr>
            <p:ph type="sldNum" sz="quarter" idx="5"/>
          </p:nvPr>
        </p:nvSpPr>
        <p:spPr/>
        <p:txBody>
          <a:bodyPr/>
          <a:lstStyle/>
          <a:p>
            <a:fld id="{54A8A3BD-C67A-4481-87CF-A2B869535FA7}" type="slidenum">
              <a:rPr lang="en-NL" smtClean="0"/>
              <a:t>4</a:t>
            </a:fld>
            <a:endParaRPr lang="en-NL"/>
          </a:p>
        </p:txBody>
      </p:sp>
    </p:spTree>
    <p:extLst>
      <p:ext uri="{BB962C8B-B14F-4D97-AF65-F5344CB8AC3E}">
        <p14:creationId xmlns:p14="http://schemas.microsoft.com/office/powerpoint/2010/main" val="3548065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b="0" i="0" dirty="0" err="1">
                <a:solidFill>
                  <a:srgbClr val="212121"/>
                </a:solidFill>
                <a:effectLst/>
                <a:highlight>
                  <a:srgbClr val="FFFFFF"/>
                </a:highlight>
                <a:latin typeface="Cambria" panose="02040503050406030204" pitchFamily="18" charset="0"/>
              </a:rPr>
              <a:t>Immuno</a:t>
            </a:r>
            <a:r>
              <a:rPr lang="en-GB" b="0" i="0" dirty="0">
                <a:solidFill>
                  <a:srgbClr val="212121"/>
                </a:solidFill>
                <a:effectLst/>
                <a:highlight>
                  <a:srgbClr val="FFFFFF"/>
                </a:highlight>
                <a:latin typeface="Cambria" panose="02040503050406030204" pitchFamily="18" charset="0"/>
              </a:rPr>
              <a:t> check point </a:t>
            </a:r>
            <a:r>
              <a:rPr lang="en-GB" b="0" i="0" dirty="0" err="1">
                <a:solidFill>
                  <a:srgbClr val="212121"/>
                </a:solidFill>
                <a:effectLst/>
                <a:highlight>
                  <a:srgbClr val="FFFFFF"/>
                </a:highlight>
                <a:latin typeface="Cambria" panose="02040503050406030204" pitchFamily="18" charset="0"/>
              </a:rPr>
              <a:t>inhibation</a:t>
            </a:r>
            <a:endParaRPr lang="en-GB" b="0" i="0" dirty="0">
              <a:solidFill>
                <a:srgbClr val="212121"/>
              </a:solidFill>
              <a:effectLst/>
              <a:highlight>
                <a:srgbClr val="FFFFFF"/>
              </a:highlight>
              <a:latin typeface="Cambria" panose="02040503050406030204" pitchFamily="18" charset="0"/>
            </a:endParaRPr>
          </a:p>
          <a:p>
            <a:r>
              <a:rPr lang="zh-CN" altLang="en-US" b="0" i="0" dirty="0">
                <a:solidFill>
                  <a:srgbClr val="212121"/>
                </a:solidFill>
                <a:effectLst/>
                <a:highlight>
                  <a:srgbClr val="FFFFFF"/>
                </a:highlight>
                <a:latin typeface="Cambria" panose="02040503050406030204" pitchFamily="18" charset="0"/>
              </a:rPr>
              <a:t>中心：</a:t>
            </a:r>
            <a:r>
              <a:rPr lang="en-US" altLang="zh-CN" b="0" i="0" dirty="0">
                <a:solidFill>
                  <a:srgbClr val="212121"/>
                </a:solidFill>
                <a:effectLst/>
                <a:highlight>
                  <a:srgbClr val="FFFFFF"/>
                </a:highlight>
                <a:latin typeface="Cambria" panose="02040503050406030204" pitchFamily="18" charset="0"/>
              </a:rPr>
              <a:t>block-</a:t>
            </a:r>
            <a:r>
              <a:rPr lang="en-GB" b="0" i="0" dirty="0">
                <a:solidFill>
                  <a:srgbClr val="212121"/>
                </a:solidFill>
                <a:effectLst/>
                <a:highlight>
                  <a:srgbClr val="FFFFFF"/>
                </a:highlight>
                <a:latin typeface="Cambria" panose="02040503050406030204" pitchFamily="18" charset="0"/>
              </a:rPr>
              <a:t> (CTLA-4)  (PD-1) –</a:t>
            </a:r>
            <a:r>
              <a:rPr lang="en-US" altLang="zh-CN" b="0" i="0" dirty="0">
                <a:solidFill>
                  <a:srgbClr val="212121"/>
                </a:solidFill>
                <a:effectLst/>
                <a:highlight>
                  <a:srgbClr val="FFFFFF"/>
                </a:highlight>
                <a:latin typeface="Cambria" panose="02040503050406030204" pitchFamily="18" charset="0"/>
              </a:rPr>
              <a:t>increase</a:t>
            </a:r>
            <a:r>
              <a:rPr lang="zh-CN" altLang="en-US" b="0" i="0" dirty="0">
                <a:solidFill>
                  <a:srgbClr val="212121"/>
                </a:solidFill>
                <a:effectLst/>
                <a:highlight>
                  <a:srgbClr val="FFFFFF"/>
                </a:highlight>
                <a:latin typeface="Cambria" panose="02040503050406030204" pitchFamily="18" charset="0"/>
              </a:rPr>
              <a:t> </a:t>
            </a:r>
            <a:r>
              <a:rPr lang="en-US" altLang="zh-CN" b="0" i="0" dirty="0">
                <a:solidFill>
                  <a:srgbClr val="212121"/>
                </a:solidFill>
                <a:effectLst/>
                <a:highlight>
                  <a:srgbClr val="FFFFFF"/>
                </a:highlight>
                <a:latin typeface="Cambria" panose="02040503050406030204" pitchFamily="18" charset="0"/>
              </a:rPr>
              <a:t>function</a:t>
            </a:r>
            <a:r>
              <a:rPr lang="zh-CN" altLang="en-US" b="0" i="0" dirty="0">
                <a:solidFill>
                  <a:srgbClr val="212121"/>
                </a:solidFill>
                <a:effectLst/>
                <a:highlight>
                  <a:srgbClr val="FFFFFF"/>
                </a:highlight>
                <a:latin typeface="Cambria" panose="02040503050406030204" pitchFamily="18" charset="0"/>
              </a:rPr>
              <a:t> </a:t>
            </a:r>
            <a:r>
              <a:rPr lang="en-US" altLang="zh-CN" b="0" i="0" dirty="0">
                <a:solidFill>
                  <a:srgbClr val="212121"/>
                </a:solidFill>
                <a:effectLst/>
                <a:highlight>
                  <a:srgbClr val="FFFFFF"/>
                </a:highlight>
                <a:latin typeface="Cambria" panose="02040503050406030204" pitchFamily="18" charset="0"/>
              </a:rPr>
              <a:t>of</a:t>
            </a:r>
            <a:r>
              <a:rPr lang="zh-CN" altLang="en-US" b="0" i="0" dirty="0">
                <a:solidFill>
                  <a:srgbClr val="212121"/>
                </a:solidFill>
                <a:effectLst/>
                <a:highlight>
                  <a:srgbClr val="FFFFFF"/>
                </a:highlight>
                <a:latin typeface="Cambria" panose="02040503050406030204" pitchFamily="18" charset="0"/>
              </a:rPr>
              <a:t> </a:t>
            </a:r>
            <a:r>
              <a:rPr lang="en-US" altLang="zh-CN" b="0" i="0" dirty="0" err="1">
                <a:solidFill>
                  <a:srgbClr val="212121"/>
                </a:solidFill>
                <a:effectLst/>
                <a:highlight>
                  <a:srgbClr val="FFFFFF"/>
                </a:highlight>
                <a:latin typeface="Cambria" panose="02040503050406030204" pitchFamily="18" charset="0"/>
              </a:rPr>
              <a:t>tcell-</a:t>
            </a:r>
            <a:r>
              <a:rPr lang="en-US" altLang="zh-CN" b="0" i="0" dirty="0" err="1">
                <a:solidFill>
                  <a:srgbClr val="212121"/>
                </a:solidFill>
                <a:effectLst/>
                <a:highlight>
                  <a:srgbClr val="FFFF00"/>
                </a:highlight>
                <a:latin typeface="Cambria" panose="02040503050406030204" pitchFamily="18" charset="0"/>
              </a:rPr>
              <a:t>lpilimumab</a:t>
            </a:r>
            <a:endParaRPr lang="en-GB" b="0" i="0" dirty="0">
              <a:solidFill>
                <a:srgbClr val="212121"/>
              </a:solidFill>
              <a:effectLst/>
              <a:highlight>
                <a:srgbClr val="FFFF00"/>
              </a:highlight>
              <a:latin typeface="Cambria" panose="02040503050406030204" pitchFamily="18" charset="0"/>
            </a:endParaRPr>
          </a:p>
          <a:p>
            <a:r>
              <a:rPr lang="en-GB" b="0" i="0" dirty="0">
                <a:solidFill>
                  <a:srgbClr val="212121"/>
                </a:solidFill>
                <a:effectLst/>
                <a:highlight>
                  <a:srgbClr val="FFFFFF"/>
                </a:highlight>
                <a:latin typeface="Cambria" panose="02040503050406030204" pitchFamily="18" charset="0"/>
              </a:rPr>
              <a:t>CTLA-4 is considered the “leader” of the immune checkpoint inhibitors, as it stops potentially autoreactive T cells at the initial stage of naive T-cell activation.</a:t>
            </a:r>
            <a:r>
              <a:rPr lang="en-GB" b="0" i="0" u="sng" dirty="0">
                <a:solidFill>
                  <a:srgbClr val="376FAA"/>
                </a:solidFill>
                <a:effectLst/>
                <a:highlight>
                  <a:srgbClr val="FFFFFF"/>
                </a:highlight>
                <a:latin typeface="Cambria" panose="02040503050406030204" pitchFamily="18" charset="0"/>
              </a:rPr>
              <a:t> </a:t>
            </a:r>
          </a:p>
          <a:p>
            <a:r>
              <a:rPr lang="en-GB" b="0" i="0" dirty="0">
                <a:solidFill>
                  <a:srgbClr val="212121"/>
                </a:solidFill>
                <a:effectLst/>
                <a:highlight>
                  <a:srgbClr val="FFFFFF"/>
                </a:highlight>
                <a:latin typeface="Cambria" panose="02040503050406030204" pitchFamily="18" charset="0"/>
              </a:rPr>
              <a:t>The PD-1 pathway regulates previously activated T cells at the later stages of an immune response.</a:t>
            </a:r>
            <a:r>
              <a:rPr lang="en-US" b="0" i="0" dirty="0">
                <a:solidFill>
                  <a:srgbClr val="212121"/>
                </a:solidFill>
                <a:effectLst/>
                <a:highlight>
                  <a:srgbClr val="FFFFFF"/>
                </a:highlight>
                <a:latin typeface="Cambria" panose="02040503050406030204" pitchFamily="18" charset="0"/>
              </a:rPr>
              <a:t> </a:t>
            </a:r>
            <a:r>
              <a:rPr lang="en-US" b="0" i="0">
                <a:solidFill>
                  <a:srgbClr val="212121"/>
                </a:solidFill>
                <a:effectLst/>
                <a:highlight>
                  <a:srgbClr val="FFFFFF"/>
                </a:highlight>
                <a:latin typeface="Cambria" panose="02040503050406030204" pitchFamily="18" charset="0"/>
              </a:rPr>
              <a:t>-nivolumab</a:t>
            </a:r>
            <a:endParaRPr lang="en-US" b="0" i="0" dirty="0">
              <a:solidFill>
                <a:srgbClr val="212121"/>
              </a:solidFill>
              <a:effectLst/>
              <a:highlight>
                <a:srgbClr val="FFFFFF"/>
              </a:highlight>
              <a:latin typeface="Cambria" panose="02040503050406030204" pitchFamily="18" charset="0"/>
            </a:endParaRPr>
          </a:p>
          <a:p>
            <a:r>
              <a:rPr lang="en-US" b="0" i="0" dirty="0">
                <a:solidFill>
                  <a:srgbClr val="212121"/>
                </a:solidFill>
                <a:effectLst/>
                <a:highlight>
                  <a:srgbClr val="FFFFFF"/>
                </a:highlight>
                <a:latin typeface="Cambria" panose="02040503050406030204" pitchFamily="18" charset="0"/>
              </a:rPr>
              <a:t>Similar to CTLA-4 signaling, PD-1 binding inhibits T-cell proliferation, and interferon-</a:t>
            </a:r>
            <a:r>
              <a:rPr lang="el-GR" b="0" i="0" dirty="0">
                <a:solidFill>
                  <a:srgbClr val="212121"/>
                </a:solidFill>
                <a:effectLst/>
                <a:highlight>
                  <a:srgbClr val="FFFFFF"/>
                </a:highlight>
                <a:latin typeface="Cambria" panose="02040503050406030204" pitchFamily="18" charset="0"/>
              </a:rPr>
              <a:t>γ (</a:t>
            </a:r>
            <a:r>
              <a:rPr lang="en-US" b="0" i="0" dirty="0">
                <a:solidFill>
                  <a:srgbClr val="212121"/>
                </a:solidFill>
                <a:effectLst/>
                <a:highlight>
                  <a:srgbClr val="FFFFFF"/>
                </a:highlight>
                <a:latin typeface="Cambria" panose="02040503050406030204" pitchFamily="18" charset="0"/>
              </a:rPr>
              <a:t>IFN-</a:t>
            </a:r>
            <a:r>
              <a:rPr lang="el-GR" b="0" i="0" dirty="0">
                <a:solidFill>
                  <a:srgbClr val="212121"/>
                </a:solidFill>
                <a:effectLst/>
                <a:highlight>
                  <a:srgbClr val="FFFFFF"/>
                </a:highlight>
                <a:latin typeface="Cambria" panose="02040503050406030204" pitchFamily="18" charset="0"/>
              </a:rPr>
              <a:t>γ), </a:t>
            </a:r>
            <a:r>
              <a:rPr lang="en-US" b="0" i="0" dirty="0">
                <a:solidFill>
                  <a:srgbClr val="212121"/>
                </a:solidFill>
                <a:effectLst/>
                <a:highlight>
                  <a:srgbClr val="FFFFFF"/>
                </a:highlight>
                <a:latin typeface="Cambria" panose="02040503050406030204" pitchFamily="18" charset="0"/>
              </a:rPr>
              <a:t>tumor necrosis factor-</a:t>
            </a:r>
            <a:r>
              <a:rPr lang="el-GR" b="0" i="0" dirty="0">
                <a:solidFill>
                  <a:srgbClr val="212121"/>
                </a:solidFill>
                <a:effectLst/>
                <a:highlight>
                  <a:srgbClr val="FFFFFF"/>
                </a:highlight>
                <a:latin typeface="Cambria" panose="02040503050406030204" pitchFamily="18" charset="0"/>
              </a:rPr>
              <a:t>α, </a:t>
            </a:r>
            <a:r>
              <a:rPr lang="en-US" b="0" i="0" dirty="0">
                <a:solidFill>
                  <a:srgbClr val="212121"/>
                </a:solidFill>
                <a:effectLst/>
                <a:highlight>
                  <a:srgbClr val="FFFFFF"/>
                </a:highlight>
                <a:latin typeface="Cambria" panose="02040503050406030204" pitchFamily="18" charset="0"/>
              </a:rPr>
              <a:t>and IL-2 production, and reduces T-cell survival.</a:t>
            </a:r>
            <a:endParaRPr lang="en-NL" dirty="0"/>
          </a:p>
        </p:txBody>
      </p:sp>
      <p:sp>
        <p:nvSpPr>
          <p:cNvPr id="4" name="Slide Number Placeholder 3"/>
          <p:cNvSpPr>
            <a:spLocks noGrp="1"/>
          </p:cNvSpPr>
          <p:nvPr>
            <p:ph type="sldNum" sz="quarter" idx="5"/>
          </p:nvPr>
        </p:nvSpPr>
        <p:spPr/>
        <p:txBody>
          <a:bodyPr/>
          <a:lstStyle/>
          <a:p>
            <a:fld id="{54A8A3BD-C67A-4481-87CF-A2B869535FA7}" type="slidenum">
              <a:rPr lang="en-NL" smtClean="0"/>
              <a:t>5</a:t>
            </a:fld>
            <a:endParaRPr lang="en-NL"/>
          </a:p>
        </p:txBody>
      </p:sp>
    </p:spTree>
    <p:extLst>
      <p:ext uri="{BB962C8B-B14F-4D97-AF65-F5344CB8AC3E}">
        <p14:creationId xmlns:p14="http://schemas.microsoft.com/office/powerpoint/2010/main" val="2387931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zh-CN" altLang="en-US" b="0" i="0" dirty="0">
                <a:solidFill>
                  <a:srgbClr val="000000"/>
                </a:solidFill>
                <a:effectLst/>
                <a:latin typeface="Arial" panose="020B0604020202020204" pitchFamily="34" charset="0"/>
              </a:rPr>
              <a:t>解释</a:t>
            </a:r>
            <a:r>
              <a:rPr lang="en-US" altLang="zh-CN" b="0" i="0" dirty="0">
                <a:solidFill>
                  <a:srgbClr val="000000"/>
                </a:solidFill>
                <a:effectLst/>
                <a:latin typeface="Arial" panose="020B0604020202020204" pitchFamily="34" charset="0"/>
              </a:rPr>
              <a:t>TME-</a:t>
            </a:r>
            <a:r>
              <a:rPr lang="zh-CN" altLang="en-US" b="0" i="0" dirty="0">
                <a:solidFill>
                  <a:srgbClr val="000000"/>
                </a:solidFill>
                <a:effectLst/>
                <a:latin typeface="Arial" panose="020B0604020202020204" pitchFamily="34" charset="0"/>
              </a:rPr>
              <a:t>肿瘤组织内的微环境，肿瘤细胞</a:t>
            </a:r>
            <a:r>
              <a:rPr lang="en-US" altLang="zh-CN" b="0" i="0" dirty="0">
                <a:solidFill>
                  <a:srgbClr val="000000"/>
                </a:solidFill>
                <a:effectLst/>
                <a:latin typeface="Arial" panose="020B0604020202020204" pitchFamily="34" charset="0"/>
              </a:rPr>
              <a:t>+</a:t>
            </a:r>
            <a:r>
              <a:rPr lang="zh-CN" altLang="en-US" b="0" i="0" dirty="0">
                <a:solidFill>
                  <a:srgbClr val="000000"/>
                </a:solidFill>
                <a:effectLst/>
                <a:latin typeface="Arial" panose="020B0604020202020204" pitchFamily="34" charset="0"/>
              </a:rPr>
              <a:t>其他细胞 定义：</a:t>
            </a:r>
            <a:r>
              <a:rPr lang="en-US" altLang="zh-CN" b="0" i="0" dirty="0" err="1">
                <a:solidFill>
                  <a:srgbClr val="000000"/>
                </a:solidFill>
                <a:effectLst/>
                <a:latin typeface="Arial" panose="020B0604020202020204" pitchFamily="34" charset="0"/>
              </a:rPr>
              <a:t>difinate</a:t>
            </a:r>
            <a:endParaRPr lang="en-GB" b="0" i="0" dirty="0">
              <a:solidFill>
                <a:srgbClr val="000000"/>
              </a:solidFill>
              <a:effectLst/>
              <a:latin typeface="Arial" panose="020B0604020202020204" pitchFamily="34" charset="0"/>
            </a:endParaRPr>
          </a:p>
          <a:p>
            <a:r>
              <a:rPr lang="en-GB" b="0" i="0" dirty="0">
                <a:solidFill>
                  <a:srgbClr val="000000"/>
                </a:solidFill>
                <a:effectLst/>
                <a:latin typeface="Arial" panose="020B0604020202020204" pitchFamily="34" charset="0"/>
              </a:rPr>
              <a:t>glucose levels </a:t>
            </a:r>
          </a:p>
          <a:p>
            <a:r>
              <a:rPr lang="en-GB" b="0" i="0" dirty="0">
                <a:solidFill>
                  <a:srgbClr val="000000"/>
                </a:solidFill>
                <a:effectLst/>
                <a:latin typeface="Arial" panose="020B0604020202020204" pitchFamily="34" charset="0"/>
              </a:rPr>
              <a:t>secretion of lactate and carbon dioxide  CO2 . </a:t>
            </a:r>
          </a:p>
          <a:p>
            <a:r>
              <a:rPr lang="en-GB" b="0" i="0" dirty="0">
                <a:solidFill>
                  <a:srgbClr val="000000"/>
                </a:solidFill>
                <a:effectLst/>
                <a:latin typeface="Arial" panose="020B0604020202020204" pitchFamily="34" charset="0"/>
              </a:rPr>
              <a:t>more successful in the uptake of scarce nutrients </a:t>
            </a:r>
          </a:p>
          <a:p>
            <a:r>
              <a:rPr lang="en-GB" b="0" i="0" dirty="0">
                <a:solidFill>
                  <a:srgbClr val="000000"/>
                </a:solidFill>
                <a:effectLst/>
                <a:latin typeface="Arial" panose="020B0604020202020204" pitchFamily="34" charset="0"/>
              </a:rPr>
              <a:t>overexpression of metabolic transporters. </a:t>
            </a:r>
          </a:p>
          <a:p>
            <a:r>
              <a:rPr lang="en-GB" b="0" i="0" dirty="0">
                <a:solidFill>
                  <a:srgbClr val="000000"/>
                </a:solidFill>
                <a:effectLst/>
                <a:latin typeface="Arial" panose="020B0604020202020204" pitchFamily="34" charset="0"/>
              </a:rPr>
              <a:t>adaptive mechanisms, such as autophagy and the inhibition of lysosomal proteolysis </a:t>
            </a:r>
          </a:p>
          <a:p>
            <a:r>
              <a:rPr lang="en-US" dirty="0"/>
              <a:t>CAFs </a:t>
            </a:r>
            <a:r>
              <a:rPr lang="en-US" dirty="0" err="1"/>
              <a:t>肿瘤成纤维细胞</a:t>
            </a:r>
            <a:endParaRPr lang="en-US" dirty="0"/>
          </a:p>
          <a:p>
            <a:r>
              <a:rPr lang="en-US" dirty="0"/>
              <a:t>MDSCs</a:t>
            </a:r>
            <a:r>
              <a:rPr lang="zh-CN" altLang="en-US" sz="1200" b="1" i="0" u="none" strike="noStrike" kern="1200" dirty="0">
                <a:solidFill>
                  <a:schemeClr val="tx1"/>
                </a:solidFill>
                <a:effectLst/>
                <a:latin typeface="+mn-lt"/>
                <a:ea typeface="+mn-ea"/>
                <a:cs typeface="+mn-cs"/>
              </a:rPr>
              <a:t>骨髓来源的抑制性细胞</a:t>
            </a:r>
            <a:r>
              <a:rPr lang="zh-CN" altLang="en-US" sz="1200" b="0" i="0" u="none" strike="noStrike" kern="1200" dirty="0">
                <a:solidFill>
                  <a:schemeClr val="tx1"/>
                </a:solidFill>
                <a:effectLst/>
                <a:latin typeface="+mn-lt"/>
                <a:ea typeface="+mn-ea"/>
                <a:cs typeface="+mn-cs"/>
              </a:rPr>
              <a:t>或</a:t>
            </a:r>
            <a:r>
              <a:rPr lang="zh-CN" altLang="en-US" sz="1200" b="1" i="0" u="none" strike="noStrike" kern="1200" dirty="0">
                <a:solidFill>
                  <a:schemeClr val="tx1"/>
                </a:solidFill>
                <a:effectLst/>
                <a:latin typeface="+mn-lt"/>
                <a:ea typeface="+mn-ea"/>
                <a:cs typeface="+mn-cs"/>
              </a:rPr>
              <a:t>髓源性抑制细胞</a:t>
            </a:r>
            <a:endParaRPr lang="en-NL" dirty="0"/>
          </a:p>
        </p:txBody>
      </p:sp>
      <p:sp>
        <p:nvSpPr>
          <p:cNvPr id="4" name="Slide Number Placeholder 3"/>
          <p:cNvSpPr>
            <a:spLocks noGrp="1"/>
          </p:cNvSpPr>
          <p:nvPr>
            <p:ph type="sldNum" sz="quarter" idx="5"/>
          </p:nvPr>
        </p:nvSpPr>
        <p:spPr/>
        <p:txBody>
          <a:bodyPr/>
          <a:lstStyle/>
          <a:p>
            <a:fld id="{54A8A3BD-C67A-4481-87CF-A2B869535FA7}" type="slidenum">
              <a:rPr lang="en-NL" smtClean="0"/>
              <a:t>6</a:t>
            </a:fld>
            <a:endParaRPr lang="en-NL"/>
          </a:p>
        </p:txBody>
      </p:sp>
    </p:spTree>
    <p:extLst>
      <p:ext uri="{BB962C8B-B14F-4D97-AF65-F5344CB8AC3E}">
        <p14:creationId xmlns:p14="http://schemas.microsoft.com/office/powerpoint/2010/main" val="1234007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b="0" i="0" dirty="0">
                <a:solidFill>
                  <a:srgbClr val="000000"/>
                </a:solidFill>
                <a:effectLst/>
                <a:latin typeface="Arial" panose="020B0604020202020204" pitchFamily="34" charset="0"/>
              </a:rPr>
              <a:t>LDH-A knockdown </a:t>
            </a:r>
            <a:r>
              <a:rPr lang="en-GB" b="0" i="0" dirty="0" err="1">
                <a:solidFill>
                  <a:srgbClr val="000000"/>
                </a:solidFill>
                <a:effectLst/>
                <a:latin typeface="Arial" panose="020B0604020202020204" pitchFamily="34" charset="0"/>
              </a:rPr>
              <a:t>tumors</a:t>
            </a:r>
            <a:r>
              <a:rPr lang="en-GB" b="0" i="0" dirty="0">
                <a:solidFill>
                  <a:srgbClr val="000000"/>
                </a:solidFill>
                <a:effectLst/>
                <a:latin typeface="Arial" panose="020B0604020202020204" pitchFamily="34" charset="0"/>
              </a:rPr>
              <a:t> showed increased infiltration of CD8⁺ T cells and NK especially when combined with anti-PD-1 therapy.  But not safe</a:t>
            </a:r>
          </a:p>
          <a:p>
            <a:r>
              <a:rPr lang="en-US" b="0" i="0" dirty="0">
                <a:solidFill>
                  <a:srgbClr val="FF0000"/>
                </a:solidFill>
                <a:effectLst/>
                <a:highlight>
                  <a:srgbClr val="FFFF00"/>
                </a:highlight>
                <a:latin typeface="Arial" panose="020B0604020202020204" pitchFamily="34" charset="0"/>
              </a:rPr>
              <a:t>Preliminary results </a:t>
            </a:r>
            <a:r>
              <a:rPr lang="en-US" b="0" i="0" dirty="0">
                <a:solidFill>
                  <a:srgbClr val="000000"/>
                </a:solidFill>
                <a:effectLst/>
                <a:latin typeface="Arial" panose="020B0604020202020204" pitchFamily="34" charset="0"/>
              </a:rPr>
              <a:t>show that dichloroacetate (DCA), a clinically approved inhibitor of pyruvate dehydrogenase kinase (PDK), can reroute glucose metabolism </a:t>
            </a:r>
            <a:r>
              <a:rPr lang="en-US" b="0" i="0" dirty="0">
                <a:solidFill>
                  <a:srgbClr val="000000"/>
                </a:solidFill>
                <a:effectLst/>
                <a:highlight>
                  <a:srgbClr val="FFFF00"/>
                </a:highlight>
                <a:latin typeface="Arial" panose="020B0604020202020204" pitchFamily="34" charset="0"/>
              </a:rPr>
              <a:t>into </a:t>
            </a:r>
            <a:r>
              <a:rPr lang="en-US" b="0" i="0" dirty="0">
                <a:solidFill>
                  <a:srgbClr val="FF0000"/>
                </a:solidFill>
                <a:effectLst/>
                <a:highlight>
                  <a:srgbClr val="FFFF00"/>
                </a:highlight>
                <a:latin typeface="Arial" panose="020B0604020202020204" pitchFamily="34" charset="0"/>
              </a:rPr>
              <a:t>mitochondrial respiration</a:t>
            </a:r>
            <a:r>
              <a:rPr lang="en-US" b="0" i="0" dirty="0">
                <a:solidFill>
                  <a:srgbClr val="000000"/>
                </a:solidFill>
                <a:effectLst/>
                <a:latin typeface="Arial" panose="020B0604020202020204" pitchFamily="34" charset="0"/>
              </a:rPr>
              <a:t>, thereby limiting lactate production.</a:t>
            </a:r>
            <a:r>
              <a:rPr lang="en-GB" b="0" i="0" dirty="0">
                <a:solidFill>
                  <a:srgbClr val="000000"/>
                </a:solidFill>
                <a:effectLst/>
                <a:latin typeface="Arial" panose="020B0604020202020204" pitchFamily="34" charset="0"/>
              </a:rPr>
              <a:t> This may serve a dual purpose: besides inhibiting tumour growth, DCA is expected to reduce the acidification of the tumour environment and thereby improve the response to immune checkpoint inhibitors ICIs. </a:t>
            </a:r>
          </a:p>
          <a:p>
            <a:r>
              <a:rPr lang="zh-CN" altLang="en-US" dirty="0"/>
              <a:t>黑色素瘤细胞经常表现出较高的葡萄糖摄取率和乳酸生成率。宿主研究所的初步研究结果表明，二氯乙酸（</a:t>
            </a:r>
            <a:r>
              <a:rPr lang="en-US" altLang="zh-CN" dirty="0"/>
              <a:t>DCA</a:t>
            </a:r>
            <a:r>
              <a:rPr lang="zh-CN" altLang="en-US" dirty="0"/>
              <a:t>）是一种已获临床批准的丙酮酸脱氢酶激酶（</a:t>
            </a:r>
            <a:r>
              <a:rPr lang="en-US" altLang="zh-CN" dirty="0"/>
              <a:t>PDK</a:t>
            </a:r>
            <a:r>
              <a:rPr lang="zh-CN" altLang="en-US" dirty="0"/>
              <a:t>）抑制剂，可将葡萄糖代谢转入线粒体呼吸，从而限制乳酸的产生。这可能具有双重作用：除了抑制肿瘤生长外，</a:t>
            </a:r>
            <a:r>
              <a:rPr lang="en-US" altLang="zh-CN" dirty="0"/>
              <a:t>DCA </a:t>
            </a:r>
            <a:r>
              <a:rPr lang="zh-CN" altLang="en-US" dirty="0"/>
              <a:t>还有望降低肿瘤环境的酸化程度，从而改善对 </a:t>
            </a:r>
            <a:r>
              <a:rPr lang="en-US" altLang="zh-CN" dirty="0"/>
              <a:t>ICIs </a:t>
            </a:r>
            <a:r>
              <a:rPr lang="zh-CN" altLang="en-US" dirty="0"/>
              <a:t>的反应。</a:t>
            </a:r>
            <a:endParaRPr lang="en-CA" altLang="zh-CN" dirty="0"/>
          </a:p>
          <a:p>
            <a:r>
              <a:rPr lang="en-GB" sz="1200" b="0" i="0" kern="1200" dirty="0">
                <a:solidFill>
                  <a:schemeClr val="tx1"/>
                </a:solidFill>
                <a:effectLst/>
                <a:latin typeface="+mn-lt"/>
                <a:ea typeface="+mn-ea"/>
                <a:cs typeface="+mn-cs"/>
              </a:rPr>
              <a:t>Melanoma and other rapidly proliferating cancerous and non-cancerous cells reprogram metabolism, to meet the proliferative demands i.e. producing building blocks for growth, generation of ATP and maintenance of redox balance. This altered metabolism is critical for tumour growth and introduces metabolic vulnerabilities that can potentially be exploited as therapeutic targets. Besides potentially reducing tumour growth, drugs targeting tumour metabolism may also help promote an effective anti- tumour immune response by improving the metabolic circumstances for anti-cancer immune cells in the tumour microenvironment14.</a:t>
            </a:r>
            <a:endParaRPr lang="en-NL" dirty="0"/>
          </a:p>
        </p:txBody>
      </p:sp>
      <p:sp>
        <p:nvSpPr>
          <p:cNvPr id="4" name="Slide Number Placeholder 3"/>
          <p:cNvSpPr>
            <a:spLocks noGrp="1"/>
          </p:cNvSpPr>
          <p:nvPr>
            <p:ph type="sldNum" sz="quarter" idx="5"/>
          </p:nvPr>
        </p:nvSpPr>
        <p:spPr/>
        <p:txBody>
          <a:bodyPr/>
          <a:lstStyle/>
          <a:p>
            <a:fld id="{54A8A3BD-C67A-4481-87CF-A2B869535FA7}" type="slidenum">
              <a:rPr lang="en-NL" smtClean="0"/>
              <a:t>7</a:t>
            </a:fld>
            <a:endParaRPr lang="en-NL"/>
          </a:p>
        </p:txBody>
      </p:sp>
    </p:spTree>
    <p:extLst>
      <p:ext uri="{BB962C8B-B14F-4D97-AF65-F5344CB8AC3E}">
        <p14:creationId xmlns:p14="http://schemas.microsoft.com/office/powerpoint/2010/main" val="205416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62662-61A9-2311-25D0-1D7D3FE1BC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CA817E-2CDF-CC05-02ED-7B62AD9AD53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55CB4B7E-E437-E6EE-554F-673D54D9EE51}"/>
              </a:ext>
            </a:extLst>
          </p:cNvPr>
          <p:cNvSpPr>
            <a:spLocks noGrp="1"/>
          </p:cNvSpPr>
          <p:nvPr>
            <p:ph type="body" idx="1"/>
          </p:nvPr>
        </p:nvSpPr>
        <p:spPr/>
        <p:txBody>
          <a:bodyPr/>
          <a:lstStyle/>
          <a:p>
            <a:r>
              <a:rPr lang="en-GB" sz="1200" b="0" i="0" kern="1200" dirty="0">
                <a:solidFill>
                  <a:schemeClr val="tx1"/>
                </a:solidFill>
                <a:effectLst/>
                <a:latin typeface="+mn-lt"/>
                <a:ea typeface="+mn-ea"/>
                <a:cs typeface="+mn-cs"/>
              </a:rPr>
              <a:t>different patient-derived melanoma tumours can have distinct metabolic signatures</a:t>
            </a:r>
          </a:p>
          <a:p>
            <a:r>
              <a:rPr lang="en-GB" sz="1200" b="0" i="0" kern="1200" dirty="0">
                <a:solidFill>
                  <a:schemeClr val="tx1"/>
                </a:solidFill>
                <a:effectLst/>
                <a:latin typeface="+mn-lt"/>
                <a:ea typeface="+mn-ea"/>
                <a:cs typeface="+mn-cs"/>
              </a:rPr>
              <a:t> a key challenge will be to define what kind of metabolic phenotype in melanoma cells confers optimal DCA response before translating DCA as standard therapy into the clinic</a:t>
            </a:r>
            <a:endParaRPr lang="en-NL" dirty="0"/>
          </a:p>
        </p:txBody>
      </p:sp>
      <p:sp>
        <p:nvSpPr>
          <p:cNvPr id="4" name="Slide Number Placeholder 3">
            <a:extLst>
              <a:ext uri="{FF2B5EF4-FFF2-40B4-BE49-F238E27FC236}">
                <a16:creationId xmlns:a16="http://schemas.microsoft.com/office/drawing/2014/main" id="{038468F0-7C15-79B1-CE11-1FD532DA460C}"/>
              </a:ext>
            </a:extLst>
          </p:cNvPr>
          <p:cNvSpPr>
            <a:spLocks noGrp="1"/>
          </p:cNvSpPr>
          <p:nvPr>
            <p:ph type="sldNum" sz="quarter" idx="5"/>
          </p:nvPr>
        </p:nvSpPr>
        <p:spPr/>
        <p:txBody>
          <a:bodyPr/>
          <a:lstStyle/>
          <a:p>
            <a:fld id="{54A8A3BD-C67A-4481-87CF-A2B869535FA7}" type="slidenum">
              <a:rPr lang="en-NL" smtClean="0"/>
              <a:t>8</a:t>
            </a:fld>
            <a:endParaRPr lang="en-NL"/>
          </a:p>
        </p:txBody>
      </p:sp>
    </p:spTree>
    <p:extLst>
      <p:ext uri="{BB962C8B-B14F-4D97-AF65-F5344CB8AC3E}">
        <p14:creationId xmlns:p14="http://schemas.microsoft.com/office/powerpoint/2010/main" val="573658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zh-CN" dirty="0"/>
              <a:t>Ordinary differential equations</a:t>
            </a:r>
          </a:p>
          <a:p>
            <a:r>
              <a:rPr lang="en-US" altLang="zh-CN" dirty="0"/>
              <a:t>Enzyme kinetic equation</a:t>
            </a:r>
          </a:p>
          <a:p>
            <a:endParaRPr lang="zh-CN" altLang="en-US" dirty="0"/>
          </a:p>
        </p:txBody>
      </p:sp>
      <p:sp>
        <p:nvSpPr>
          <p:cNvPr id="4" name="Slide Number Placeholder 3"/>
          <p:cNvSpPr>
            <a:spLocks noGrp="1"/>
          </p:cNvSpPr>
          <p:nvPr>
            <p:ph type="sldNum" sz="quarter" idx="5"/>
          </p:nvPr>
        </p:nvSpPr>
        <p:spPr/>
        <p:txBody>
          <a:bodyPr/>
          <a:lstStyle/>
          <a:p>
            <a:fld id="{6E77FAA5-F6BB-4558-935C-A2290E62C8E2}" type="slidenum">
              <a:rPr lang="zh-CN" altLang="en-US" smtClean="0"/>
              <a:t>10</a:t>
            </a:fld>
            <a:endParaRPr lang="zh-CN" altLang="en-US"/>
          </a:p>
        </p:txBody>
      </p:sp>
    </p:spTree>
    <p:extLst>
      <p:ext uri="{BB962C8B-B14F-4D97-AF65-F5344CB8AC3E}">
        <p14:creationId xmlns:p14="http://schemas.microsoft.com/office/powerpoint/2010/main" val="1440448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54A8A3BD-C67A-4481-87CF-A2B869535FA7}" type="slidenum">
              <a:rPr lang="en-NL" smtClean="0"/>
              <a:t>11</a:t>
            </a:fld>
            <a:endParaRPr lang="en-NL"/>
          </a:p>
        </p:txBody>
      </p:sp>
    </p:spTree>
    <p:extLst>
      <p:ext uri="{BB962C8B-B14F-4D97-AF65-F5344CB8AC3E}">
        <p14:creationId xmlns:p14="http://schemas.microsoft.com/office/powerpoint/2010/main" val="1811089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FFBC3-737A-DB2A-FD08-33153455EE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6613EE-C138-3174-096E-012FBF0761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FE0857-2A65-B980-D21E-4B05374827E8}"/>
              </a:ext>
            </a:extLst>
          </p:cNvPr>
          <p:cNvSpPr>
            <a:spLocks noGrp="1"/>
          </p:cNvSpPr>
          <p:nvPr>
            <p:ph type="body" idx="1"/>
          </p:nvPr>
        </p:nvSpPr>
        <p:spPr/>
        <p:txBody>
          <a:bodyPr/>
          <a:lstStyle/>
          <a:p>
            <a:r>
              <a:rPr lang="en-US" altLang="zh-CN" dirty="0"/>
              <a:t>A375-BRAF-half-40-50%</a:t>
            </a:r>
          </a:p>
          <a:p>
            <a:r>
              <a:rPr lang="en-US" altLang="zh-CN" dirty="0"/>
              <a:t>SKMEL2-NRAS-15-20%</a:t>
            </a:r>
          </a:p>
          <a:p>
            <a:r>
              <a:rPr lang="en-US" dirty="0" err="1"/>
              <a:t>Acidfication</a:t>
            </a:r>
            <a:r>
              <a:rPr lang="en-US" dirty="0"/>
              <a:t> inhibit cytokine</a:t>
            </a:r>
            <a:endParaRPr lang="en-NL" dirty="0"/>
          </a:p>
        </p:txBody>
      </p:sp>
      <p:sp>
        <p:nvSpPr>
          <p:cNvPr id="4" name="Slide Number Placeholder 3">
            <a:extLst>
              <a:ext uri="{FF2B5EF4-FFF2-40B4-BE49-F238E27FC236}">
                <a16:creationId xmlns:a16="http://schemas.microsoft.com/office/drawing/2014/main" id="{DFD7A6BD-4C45-1676-8106-449A6F3AA145}"/>
              </a:ext>
            </a:extLst>
          </p:cNvPr>
          <p:cNvSpPr>
            <a:spLocks noGrp="1"/>
          </p:cNvSpPr>
          <p:nvPr>
            <p:ph type="sldNum" sz="quarter" idx="5"/>
          </p:nvPr>
        </p:nvSpPr>
        <p:spPr/>
        <p:txBody>
          <a:bodyPr/>
          <a:lstStyle/>
          <a:p>
            <a:fld id="{AC50083E-DD53-48CE-AAC4-B44C2E325725}" type="slidenum">
              <a:rPr lang="en-NL" smtClean="0"/>
              <a:t>14</a:t>
            </a:fld>
            <a:endParaRPr lang="en-NL"/>
          </a:p>
        </p:txBody>
      </p:sp>
    </p:spTree>
    <p:extLst>
      <p:ext uri="{BB962C8B-B14F-4D97-AF65-F5344CB8AC3E}">
        <p14:creationId xmlns:p14="http://schemas.microsoft.com/office/powerpoint/2010/main" val="236540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gn="just"/>
            <a:r>
              <a:rPr lang="en-US" altLang="zh-CN" b="0" i="0" dirty="0">
                <a:solidFill>
                  <a:srgbClr val="000000"/>
                </a:solidFill>
                <a:effectLst/>
                <a:latin typeface="微软雅黑" panose="020B0503020204020204" pitchFamily="34" charset="-122"/>
                <a:ea typeface="微软雅黑" panose="020B0503020204020204" pitchFamily="34" charset="-122"/>
              </a:rPr>
              <a:t>Flux</a:t>
            </a:r>
            <a:r>
              <a:rPr lang="zh-CN" altLang="en-US" b="0" i="0" dirty="0">
                <a:solidFill>
                  <a:srgbClr val="000000"/>
                </a:solidFill>
                <a:effectLst/>
                <a:latin typeface="微软雅黑" panose="020B0503020204020204" pitchFamily="34" charset="-122"/>
                <a:ea typeface="微软雅黑" panose="020B0503020204020204" pitchFamily="34" charset="-122"/>
              </a:rPr>
              <a:t>，</a:t>
            </a:r>
            <a:r>
              <a:rPr lang="en-US" altLang="zh-CN" b="0" i="0" dirty="0">
                <a:solidFill>
                  <a:srgbClr val="000000"/>
                </a:solidFill>
                <a:effectLst/>
                <a:latin typeface="微软雅黑" panose="020B0503020204020204" pitchFamily="34" charset="-122"/>
                <a:ea typeface="微软雅黑" panose="020B0503020204020204" pitchFamily="34" charset="-122"/>
              </a:rPr>
              <a:t>plot</a:t>
            </a:r>
            <a:r>
              <a:rPr lang="zh-CN" altLang="en-US" b="0" i="0" dirty="0">
                <a:solidFill>
                  <a:srgbClr val="000000"/>
                </a:solidFill>
                <a:effectLst/>
                <a:latin typeface="微软雅黑" panose="020B0503020204020204" pitchFamily="34" charset="-122"/>
                <a:ea typeface="微软雅黑" panose="020B0503020204020204" pitchFamily="34" charset="-122"/>
              </a:rPr>
              <a:t>，</a:t>
            </a:r>
            <a:r>
              <a:rPr lang="en-US" altLang="zh-CN" b="0" i="0" dirty="0">
                <a:solidFill>
                  <a:srgbClr val="000000"/>
                </a:solidFill>
                <a:effectLst/>
                <a:latin typeface="微软雅黑" panose="020B0503020204020204" pitchFamily="34" charset="-122"/>
                <a:ea typeface="微软雅黑" panose="020B0503020204020204" pitchFamily="34" charset="-122"/>
              </a:rPr>
              <a:t>A375 high active glycolysis pathway</a:t>
            </a:r>
          </a:p>
          <a:p>
            <a:pPr algn="just"/>
            <a:r>
              <a:rPr lang="zh-CN" altLang="en-US" b="0" i="0" dirty="0">
                <a:solidFill>
                  <a:srgbClr val="000000"/>
                </a:solidFill>
                <a:effectLst/>
                <a:latin typeface="微软雅黑" panose="020B0503020204020204" pitchFamily="34" charset="-122"/>
                <a:ea typeface="微软雅黑" panose="020B0503020204020204" pitchFamily="34" charset="-122"/>
              </a:rPr>
              <a:t>酶的最大催化活性</a:t>
            </a:r>
            <a:r>
              <a:rPr lang="en-US" altLang="zh-CN" b="0" i="0" dirty="0">
                <a:solidFill>
                  <a:srgbClr val="000000"/>
                </a:solidFill>
                <a:effectLst/>
                <a:latin typeface="微软雅黑" panose="020B0503020204020204" pitchFamily="34" charset="-122"/>
                <a:ea typeface="微软雅黑" panose="020B0503020204020204" pitchFamily="34" charset="-122"/>
              </a:rPr>
              <a:t>(Vmax)</a:t>
            </a:r>
            <a:r>
              <a:rPr lang="zh-CN" altLang="en-US" b="0" i="0" dirty="0">
                <a:solidFill>
                  <a:srgbClr val="000000"/>
                </a:solidFill>
                <a:effectLst/>
                <a:latin typeface="微软雅黑" panose="020B0503020204020204" pitchFamily="34" charset="-122"/>
                <a:ea typeface="微软雅黑" panose="020B0503020204020204" pitchFamily="34" charset="-122"/>
              </a:rPr>
              <a:t>等于产物</a:t>
            </a:r>
            <a:r>
              <a:rPr lang="en-US" altLang="zh-CN" b="0" i="0" dirty="0" err="1">
                <a:solidFill>
                  <a:srgbClr val="000000"/>
                </a:solidFill>
                <a:effectLst/>
                <a:latin typeface="微软雅黑" panose="020B0503020204020204" pitchFamily="34" charset="-122"/>
                <a:ea typeface="微软雅黑" panose="020B0503020204020204" pitchFamily="34" charset="-122"/>
              </a:rPr>
              <a:t>kcat</a:t>
            </a:r>
            <a:r>
              <a:rPr lang="en-US" altLang="zh-CN" b="0" i="0" dirty="0">
                <a:solidFill>
                  <a:srgbClr val="000000"/>
                </a:solidFill>
                <a:effectLst/>
                <a:latin typeface="微软雅黑" panose="020B0503020204020204" pitchFamily="34" charset="-122"/>
                <a:ea typeface="微软雅黑" panose="020B0503020204020204" pitchFamily="34" charset="-122"/>
              </a:rPr>
              <a:t>·[E]</a:t>
            </a:r>
            <a:r>
              <a:rPr lang="zh-CN" altLang="en-US" b="0" i="0" dirty="0">
                <a:solidFill>
                  <a:srgbClr val="000000"/>
                </a:solidFill>
                <a:effectLst/>
                <a:latin typeface="微软雅黑" panose="020B0503020204020204" pitchFamily="34" charset="-122"/>
                <a:ea typeface="微软雅黑" panose="020B0503020204020204" pitchFamily="34" charset="-122"/>
              </a:rPr>
              <a:t>，其中</a:t>
            </a:r>
            <a:r>
              <a:rPr lang="en-US" altLang="zh-CN" b="0" i="0" dirty="0" err="1">
                <a:solidFill>
                  <a:srgbClr val="000000"/>
                </a:solidFill>
                <a:effectLst/>
                <a:latin typeface="微软雅黑" panose="020B0503020204020204" pitchFamily="34" charset="-122"/>
                <a:ea typeface="微软雅黑" panose="020B0503020204020204" pitchFamily="34" charset="-122"/>
              </a:rPr>
              <a:t>kcat</a:t>
            </a:r>
            <a:r>
              <a:rPr lang="zh-CN" altLang="en-US" b="0" i="0" dirty="0">
                <a:solidFill>
                  <a:srgbClr val="000000"/>
                </a:solidFill>
                <a:effectLst/>
                <a:latin typeface="微软雅黑" panose="020B0503020204020204" pitchFamily="34" charset="-122"/>
                <a:ea typeface="微软雅黑" panose="020B0503020204020204" pitchFamily="34" charset="-122"/>
              </a:rPr>
              <a:t>为酶的催化周转数，</a:t>
            </a:r>
            <a:r>
              <a:rPr lang="en-US" altLang="zh-CN" b="0" i="0" dirty="0">
                <a:solidFill>
                  <a:srgbClr val="000000"/>
                </a:solidFill>
                <a:effectLst/>
                <a:latin typeface="微软雅黑" panose="020B0503020204020204" pitchFamily="34" charset="-122"/>
                <a:ea typeface="微软雅黑" panose="020B0503020204020204" pitchFamily="34" charset="-122"/>
              </a:rPr>
              <a:t>[E]</a:t>
            </a:r>
            <a:r>
              <a:rPr lang="zh-CN" altLang="en-US" b="0" i="0" dirty="0">
                <a:solidFill>
                  <a:srgbClr val="000000"/>
                </a:solidFill>
                <a:effectLst/>
                <a:latin typeface="微软雅黑" panose="020B0503020204020204" pitchFamily="34" charset="-122"/>
                <a:ea typeface="微软雅黑" panose="020B0503020204020204" pitchFamily="34" charset="-122"/>
              </a:rPr>
              <a:t>为酶的浓度。</a:t>
            </a:r>
          </a:p>
          <a:p>
            <a:pPr algn="just"/>
            <a:r>
              <a:rPr lang="zh-CN" altLang="en-US" b="0" i="0" dirty="0">
                <a:solidFill>
                  <a:srgbClr val="000000"/>
                </a:solidFill>
                <a:effectLst/>
                <a:latin typeface="微软雅黑" panose="020B0503020204020204" pitchFamily="34" charset="-122"/>
                <a:ea typeface="微软雅黑" panose="020B0503020204020204" pitchFamily="34" charset="-122"/>
              </a:rPr>
              <a:t>我们发现</a:t>
            </a:r>
            <a:r>
              <a:rPr lang="en-US" altLang="zh-CN" b="0" i="0" dirty="0">
                <a:solidFill>
                  <a:srgbClr val="000000"/>
                </a:solidFill>
                <a:effectLst/>
                <a:latin typeface="微软雅黑" panose="020B0503020204020204" pitchFamily="34" charset="-122"/>
                <a:ea typeface="微软雅黑" panose="020B0503020204020204" pitchFamily="34" charset="-122"/>
              </a:rPr>
              <a:t>A375</a:t>
            </a:r>
            <a:r>
              <a:rPr lang="zh-CN" altLang="en-US" b="0" i="0" dirty="0">
                <a:solidFill>
                  <a:srgbClr val="000000"/>
                </a:solidFill>
                <a:effectLst/>
                <a:latin typeface="微软雅黑" panose="020B0503020204020204" pitchFamily="34" charset="-122"/>
                <a:ea typeface="微软雅黑" panose="020B0503020204020204" pitchFamily="34" charset="-122"/>
              </a:rPr>
              <a:t>细胞中大多数糖酵解酶的</a:t>
            </a:r>
            <a:r>
              <a:rPr lang="en-US" altLang="zh-CN" b="0" i="0" dirty="0">
                <a:solidFill>
                  <a:srgbClr val="000000"/>
                </a:solidFill>
                <a:effectLst/>
                <a:latin typeface="微软雅黑" panose="020B0503020204020204" pitchFamily="34" charset="-122"/>
                <a:ea typeface="微软雅黑" panose="020B0503020204020204" pitchFamily="34" charset="-122"/>
              </a:rPr>
              <a:t>Vmax</a:t>
            </a:r>
            <a:r>
              <a:rPr lang="zh-CN" altLang="en-US" b="0" i="0" dirty="0">
                <a:solidFill>
                  <a:srgbClr val="000000"/>
                </a:solidFill>
                <a:effectLst/>
                <a:latin typeface="微软雅黑" panose="020B0503020204020204" pitchFamily="34" charset="-122"/>
                <a:ea typeface="微软雅黑" panose="020B0503020204020204" pitchFamily="34" charset="-122"/>
              </a:rPr>
              <a:t>高于</a:t>
            </a:r>
            <a:r>
              <a:rPr lang="en-US" altLang="zh-CN" b="0" i="0" dirty="0">
                <a:solidFill>
                  <a:srgbClr val="000000"/>
                </a:solidFill>
                <a:effectLst/>
                <a:latin typeface="微软雅黑" panose="020B0503020204020204" pitchFamily="34" charset="-122"/>
                <a:ea typeface="微软雅黑" panose="020B0503020204020204" pitchFamily="34" charset="-122"/>
              </a:rPr>
              <a:t>SK-MEL-2</a:t>
            </a:r>
            <a:r>
              <a:rPr lang="zh-CN" altLang="en-US" b="0" i="0" dirty="0">
                <a:solidFill>
                  <a:srgbClr val="000000"/>
                </a:solidFill>
                <a:effectLst/>
                <a:latin typeface="微软雅黑" panose="020B0503020204020204" pitchFamily="34" charset="-122"/>
                <a:ea typeface="微软雅黑" panose="020B0503020204020204" pitchFamily="34" charset="-122"/>
              </a:rPr>
              <a:t>细胞</a:t>
            </a:r>
            <a:r>
              <a:rPr lang="en-US" altLang="zh-CN" b="0" i="0" dirty="0">
                <a:solidFill>
                  <a:srgbClr val="000000"/>
                </a:solidFill>
                <a:effectLst/>
                <a:latin typeface="微软雅黑" panose="020B0503020204020204" pitchFamily="34" charset="-122"/>
                <a:ea typeface="微软雅黑" panose="020B0503020204020204" pitchFamily="34" charset="-122"/>
              </a:rPr>
              <a:t>(</a:t>
            </a:r>
            <a:r>
              <a:rPr lang="zh-CN" altLang="en-US" b="0" i="0" dirty="0">
                <a:solidFill>
                  <a:srgbClr val="000000"/>
                </a:solidFill>
                <a:effectLst/>
                <a:latin typeface="微软雅黑" panose="020B0503020204020204" pitchFamily="34" charset="-122"/>
                <a:ea typeface="微软雅黑" panose="020B0503020204020204" pitchFamily="34" charset="-122"/>
              </a:rPr>
              <a:t>图</a:t>
            </a:r>
            <a:r>
              <a:rPr lang="en-US" altLang="zh-CN" b="0" i="0" dirty="0">
                <a:solidFill>
                  <a:srgbClr val="000000"/>
                </a:solidFill>
                <a:effectLst/>
                <a:latin typeface="微软雅黑" panose="020B0503020204020204" pitchFamily="34" charset="-122"/>
                <a:ea typeface="微软雅黑" panose="020B0503020204020204" pitchFamily="34" charset="-122"/>
              </a:rPr>
              <a:t>1c</a:t>
            </a:r>
            <a:r>
              <a:rPr lang="zh-CN" altLang="en-US" b="0" i="0" dirty="0">
                <a:solidFill>
                  <a:srgbClr val="000000"/>
                </a:solidFill>
                <a:effectLst/>
                <a:latin typeface="微软雅黑" panose="020B0503020204020204" pitchFamily="34" charset="-122"/>
                <a:ea typeface="微软雅黑" panose="020B0503020204020204" pitchFamily="34" charset="-122"/>
              </a:rPr>
              <a:t>、</a:t>
            </a:r>
            <a:r>
              <a:rPr lang="en-US" altLang="zh-CN" b="0" i="0" dirty="0">
                <a:solidFill>
                  <a:srgbClr val="000000"/>
                </a:solidFill>
                <a:effectLst/>
                <a:latin typeface="微软雅黑" panose="020B0503020204020204" pitchFamily="34" charset="-122"/>
                <a:ea typeface="微软雅黑" panose="020B0503020204020204" pitchFamily="34" charset="-122"/>
              </a:rPr>
              <a:t>1d</a:t>
            </a:r>
            <a:r>
              <a:rPr lang="zh-CN" altLang="en-US" b="0" i="0" dirty="0">
                <a:solidFill>
                  <a:srgbClr val="000000"/>
                </a:solidFill>
                <a:effectLst/>
                <a:latin typeface="微软雅黑" panose="020B0503020204020204" pitchFamily="34" charset="-122"/>
                <a:ea typeface="微软雅黑" panose="020B0503020204020204" pitchFamily="34" charset="-122"/>
              </a:rPr>
              <a:t>和</a:t>
            </a:r>
            <a:r>
              <a:rPr lang="en-US" altLang="zh-CN" b="0" i="0" dirty="0">
                <a:solidFill>
                  <a:srgbClr val="000000"/>
                </a:solidFill>
                <a:effectLst/>
                <a:latin typeface="微软雅黑" panose="020B0503020204020204" pitchFamily="34" charset="-122"/>
                <a:ea typeface="微软雅黑" panose="020B0503020204020204" pitchFamily="34" charset="-122"/>
              </a:rPr>
              <a:t>S3)</a:t>
            </a:r>
            <a:r>
              <a:rPr lang="zh-CN" altLang="en-US" b="0" i="0" dirty="0">
                <a:solidFill>
                  <a:srgbClr val="000000"/>
                </a:solidFill>
                <a:effectLst/>
                <a:latin typeface="微软雅黑" panose="020B0503020204020204" pitchFamily="34" charset="-122"/>
                <a:ea typeface="微软雅黑" panose="020B0503020204020204" pitchFamily="34" charset="-122"/>
              </a:rPr>
              <a:t>。己糖激酶</a:t>
            </a:r>
            <a:r>
              <a:rPr lang="en-US" altLang="zh-CN" b="0" i="0" dirty="0">
                <a:solidFill>
                  <a:srgbClr val="000000"/>
                </a:solidFill>
                <a:effectLst/>
                <a:latin typeface="微软雅黑" panose="020B0503020204020204" pitchFamily="34" charset="-122"/>
                <a:ea typeface="微软雅黑" panose="020B0503020204020204" pitchFamily="34" charset="-122"/>
              </a:rPr>
              <a:t>(HK)</a:t>
            </a:r>
            <a:r>
              <a:rPr lang="zh-CN" altLang="en-US" b="0" i="0" dirty="0">
                <a:solidFill>
                  <a:srgbClr val="000000"/>
                </a:solidFill>
                <a:effectLst/>
                <a:latin typeface="微软雅黑" panose="020B0503020204020204" pitchFamily="34" charset="-122"/>
                <a:ea typeface="微软雅黑" panose="020B0503020204020204" pitchFamily="34" charset="-122"/>
              </a:rPr>
              <a:t>和磷酸果糖激酶</a:t>
            </a:r>
            <a:r>
              <a:rPr lang="en-US" altLang="zh-CN" b="0" i="0" dirty="0">
                <a:solidFill>
                  <a:srgbClr val="000000"/>
                </a:solidFill>
                <a:effectLst/>
                <a:latin typeface="微软雅黑" panose="020B0503020204020204" pitchFamily="34" charset="-122"/>
                <a:ea typeface="微软雅黑" panose="020B0503020204020204" pitchFamily="34" charset="-122"/>
              </a:rPr>
              <a:t>(PFK)</a:t>
            </a:r>
            <a:r>
              <a:rPr lang="zh-CN" altLang="en-US" b="0" i="0" dirty="0">
                <a:solidFill>
                  <a:srgbClr val="000000"/>
                </a:solidFill>
                <a:effectLst/>
                <a:latin typeface="微软雅黑" panose="020B0503020204020204" pitchFamily="34" charset="-122"/>
                <a:ea typeface="微软雅黑" panose="020B0503020204020204" pitchFamily="34" charset="-122"/>
              </a:rPr>
              <a:t>被认为对癌细胞中的糖酵解通量具有高度的控制作用</a:t>
            </a:r>
            <a:r>
              <a:rPr lang="en-US" altLang="zh-CN" b="0" i="0" dirty="0">
                <a:solidFill>
                  <a:srgbClr val="000000"/>
                </a:solidFill>
                <a:effectLst/>
                <a:latin typeface="微软雅黑" panose="020B0503020204020204" pitchFamily="34" charset="-122"/>
                <a:ea typeface="微软雅黑" panose="020B0503020204020204" pitchFamily="34" charset="-122"/>
              </a:rPr>
              <a:t>40,41</a:t>
            </a:r>
            <a:r>
              <a:rPr lang="zh-CN" altLang="en-US" b="0" i="0" dirty="0">
                <a:solidFill>
                  <a:srgbClr val="000000"/>
                </a:solidFill>
                <a:effectLst/>
                <a:latin typeface="微软雅黑" panose="020B0503020204020204" pitchFamily="34" charset="-122"/>
                <a:ea typeface="微软雅黑" panose="020B0503020204020204" pitchFamily="34" charset="-122"/>
              </a:rPr>
              <a:t>。</a:t>
            </a:r>
          </a:p>
          <a:p>
            <a:pPr algn="just"/>
            <a:r>
              <a:rPr lang="zh-CN" altLang="en-US" b="0" i="0" dirty="0">
                <a:solidFill>
                  <a:srgbClr val="000000"/>
                </a:solidFill>
                <a:effectLst/>
                <a:latin typeface="微软雅黑" panose="020B0503020204020204" pitchFamily="34" charset="-122"/>
                <a:ea typeface="微软雅黑" panose="020B0503020204020204" pitchFamily="34" charset="-122"/>
              </a:rPr>
              <a:t>与此相一致的是，尽管蛋白质浓度相似，但</a:t>
            </a:r>
            <a:r>
              <a:rPr lang="en-US" altLang="zh-CN" b="0" i="0" dirty="0">
                <a:solidFill>
                  <a:srgbClr val="000000"/>
                </a:solidFill>
                <a:effectLst/>
                <a:latin typeface="微软雅黑" panose="020B0503020204020204" pitchFamily="34" charset="-122"/>
                <a:ea typeface="微软雅黑" panose="020B0503020204020204" pitchFamily="34" charset="-122"/>
              </a:rPr>
              <a:t>A375</a:t>
            </a:r>
            <a:r>
              <a:rPr lang="zh-CN" altLang="en-US" b="0" i="0" dirty="0">
                <a:solidFill>
                  <a:srgbClr val="000000"/>
                </a:solidFill>
                <a:effectLst/>
                <a:latin typeface="微软雅黑" panose="020B0503020204020204" pitchFamily="34" charset="-122"/>
                <a:ea typeface="微软雅黑" panose="020B0503020204020204" pitchFamily="34" charset="-122"/>
              </a:rPr>
              <a:t>细胞中</a:t>
            </a:r>
            <a:r>
              <a:rPr lang="en-US" altLang="zh-CN" b="0" i="0" dirty="0">
                <a:solidFill>
                  <a:srgbClr val="000000"/>
                </a:solidFill>
                <a:effectLst/>
                <a:latin typeface="微软雅黑" panose="020B0503020204020204" pitchFamily="34" charset="-122"/>
                <a:ea typeface="微软雅黑" panose="020B0503020204020204" pitchFamily="34" charset="-122"/>
              </a:rPr>
              <a:t>HK</a:t>
            </a:r>
            <a:r>
              <a:rPr lang="zh-CN" altLang="en-US" b="0" i="0" dirty="0">
                <a:solidFill>
                  <a:srgbClr val="000000"/>
                </a:solidFill>
                <a:effectLst/>
                <a:latin typeface="微软雅黑" panose="020B0503020204020204" pitchFamily="34" charset="-122"/>
                <a:ea typeface="微软雅黑" panose="020B0503020204020204" pitchFamily="34" charset="-122"/>
              </a:rPr>
              <a:t>和</a:t>
            </a:r>
            <a:r>
              <a:rPr lang="en-US" altLang="zh-CN" b="0" i="0" dirty="0">
                <a:solidFill>
                  <a:srgbClr val="000000"/>
                </a:solidFill>
                <a:effectLst/>
                <a:latin typeface="微软雅黑" panose="020B0503020204020204" pitchFamily="34" charset="-122"/>
                <a:ea typeface="微软雅黑" panose="020B0503020204020204" pitchFamily="34" charset="-122"/>
              </a:rPr>
              <a:t>PFK</a:t>
            </a:r>
            <a:r>
              <a:rPr lang="zh-CN" altLang="en-US" b="0" i="0" dirty="0">
                <a:solidFill>
                  <a:srgbClr val="000000"/>
                </a:solidFill>
                <a:effectLst/>
                <a:latin typeface="微软雅黑" panose="020B0503020204020204" pitchFamily="34" charset="-122"/>
                <a:ea typeface="微软雅黑" panose="020B0503020204020204" pitchFamily="34" charset="-122"/>
              </a:rPr>
              <a:t>的</a:t>
            </a:r>
            <a:r>
              <a:rPr lang="en-US" altLang="zh-CN" b="0" i="0" dirty="0">
                <a:solidFill>
                  <a:srgbClr val="000000"/>
                </a:solidFill>
                <a:effectLst/>
                <a:latin typeface="微软雅黑" panose="020B0503020204020204" pitchFamily="34" charset="-122"/>
                <a:ea typeface="微软雅黑" panose="020B0503020204020204" pitchFamily="34" charset="-122"/>
              </a:rPr>
              <a:t>Vmax</a:t>
            </a:r>
            <a:r>
              <a:rPr lang="zh-CN" altLang="en-US" b="0" i="0" dirty="0">
                <a:solidFill>
                  <a:srgbClr val="000000"/>
                </a:solidFill>
                <a:effectLst/>
                <a:latin typeface="微软雅黑" panose="020B0503020204020204" pitchFamily="34" charset="-122"/>
                <a:ea typeface="微软雅黑" panose="020B0503020204020204" pitchFamily="34" charset="-122"/>
              </a:rPr>
              <a:t>值明显高于</a:t>
            </a:r>
            <a:r>
              <a:rPr lang="en-US" altLang="zh-CN" b="0" i="0" dirty="0">
                <a:solidFill>
                  <a:srgbClr val="000000"/>
                </a:solidFill>
                <a:effectLst/>
                <a:latin typeface="微软雅黑" panose="020B0503020204020204" pitchFamily="34" charset="-122"/>
                <a:ea typeface="微软雅黑" panose="020B0503020204020204" pitchFamily="34" charset="-122"/>
              </a:rPr>
              <a:t>SK-MEL-2</a:t>
            </a:r>
            <a:r>
              <a:rPr lang="zh-CN" altLang="en-US" b="0" i="0" dirty="0">
                <a:solidFill>
                  <a:srgbClr val="000000"/>
                </a:solidFill>
                <a:effectLst/>
                <a:latin typeface="微软雅黑" panose="020B0503020204020204" pitchFamily="34" charset="-122"/>
                <a:ea typeface="微软雅黑" panose="020B0503020204020204" pitchFamily="34" charset="-122"/>
              </a:rPr>
              <a:t>细胞</a:t>
            </a:r>
            <a:r>
              <a:rPr lang="en-US" altLang="zh-CN" b="0" i="0" dirty="0">
                <a:solidFill>
                  <a:srgbClr val="000000"/>
                </a:solidFill>
                <a:effectLst/>
                <a:latin typeface="微软雅黑" panose="020B0503020204020204" pitchFamily="34" charset="-122"/>
                <a:ea typeface="微软雅黑" panose="020B0503020204020204" pitchFamily="34" charset="-122"/>
              </a:rPr>
              <a:t>(</a:t>
            </a:r>
            <a:r>
              <a:rPr lang="zh-CN" altLang="en-US" b="0" i="0" dirty="0">
                <a:solidFill>
                  <a:srgbClr val="000000"/>
                </a:solidFill>
                <a:effectLst/>
                <a:latin typeface="微软雅黑" panose="020B0503020204020204" pitchFamily="34" charset="-122"/>
                <a:ea typeface="微软雅黑" panose="020B0503020204020204" pitchFamily="34" charset="-122"/>
              </a:rPr>
              <a:t>图</a:t>
            </a:r>
            <a:r>
              <a:rPr lang="en-US" altLang="zh-CN" b="0" i="0" dirty="0">
                <a:solidFill>
                  <a:srgbClr val="000000"/>
                </a:solidFill>
                <a:effectLst/>
                <a:latin typeface="微软雅黑" panose="020B0503020204020204" pitchFamily="34" charset="-122"/>
                <a:ea typeface="微软雅黑" panose="020B0503020204020204" pitchFamily="34" charset="-122"/>
              </a:rPr>
              <a:t>1c-1e</a:t>
            </a:r>
            <a:r>
              <a:rPr lang="zh-CN" altLang="en-US" b="0" i="0" dirty="0">
                <a:solidFill>
                  <a:srgbClr val="000000"/>
                </a:solidFill>
                <a:effectLst/>
                <a:latin typeface="微软雅黑" panose="020B0503020204020204" pitchFamily="34" charset="-122"/>
                <a:ea typeface="微软雅黑" panose="020B0503020204020204" pitchFamily="34" charset="-122"/>
              </a:rPr>
              <a:t>和</a:t>
            </a:r>
            <a:r>
              <a:rPr lang="en-US" altLang="zh-CN" b="0" i="0" dirty="0">
                <a:solidFill>
                  <a:srgbClr val="000000"/>
                </a:solidFill>
                <a:effectLst/>
                <a:latin typeface="微软雅黑" panose="020B0503020204020204" pitchFamily="34" charset="-122"/>
                <a:ea typeface="微软雅黑" panose="020B0503020204020204" pitchFamily="34" charset="-122"/>
              </a:rPr>
              <a:t>S4a)</a:t>
            </a:r>
            <a:r>
              <a:rPr lang="zh-CN" altLang="en-US" b="0" i="0" dirty="0">
                <a:solidFill>
                  <a:srgbClr val="000000"/>
                </a:solidFill>
                <a:effectLst/>
                <a:latin typeface="微软雅黑" panose="020B0503020204020204" pitchFamily="34" charset="-122"/>
                <a:ea typeface="微软雅黑" panose="020B0503020204020204" pitchFamily="34" charset="-122"/>
              </a:rPr>
              <a:t>。相反，葡萄糖</a:t>
            </a:r>
            <a:r>
              <a:rPr lang="en-US" altLang="zh-CN" b="0" i="0" dirty="0">
                <a:solidFill>
                  <a:srgbClr val="000000"/>
                </a:solidFill>
                <a:effectLst/>
                <a:latin typeface="微软雅黑" panose="020B0503020204020204" pitchFamily="34" charset="-122"/>
                <a:ea typeface="微软雅黑" panose="020B0503020204020204" pitchFamily="34" charset="-122"/>
              </a:rPr>
              <a:t>-6-</a:t>
            </a:r>
            <a:r>
              <a:rPr lang="zh-CN" altLang="en-US" b="0" i="0" dirty="0">
                <a:solidFill>
                  <a:srgbClr val="000000"/>
                </a:solidFill>
                <a:effectLst/>
                <a:latin typeface="微软雅黑" panose="020B0503020204020204" pitchFamily="34" charset="-122"/>
                <a:ea typeface="微软雅黑" panose="020B0503020204020204" pitchFamily="34" charset="-122"/>
              </a:rPr>
              <a:t>磷酸脱氢酶</a:t>
            </a:r>
            <a:r>
              <a:rPr lang="en-US" b="0" i="0" dirty="0">
                <a:solidFill>
                  <a:srgbClr val="000000"/>
                </a:solidFill>
                <a:effectLst/>
                <a:latin typeface="Arial" panose="020B0604020202020204" pitchFamily="34" charset="0"/>
              </a:rPr>
              <a:t>glucose-6-phosphate dehydrogenase </a:t>
            </a:r>
            <a:r>
              <a:rPr lang="en-US" altLang="zh-CN" b="0" i="0" dirty="0">
                <a:solidFill>
                  <a:srgbClr val="000000"/>
                </a:solidFill>
                <a:effectLst/>
                <a:latin typeface="微软雅黑" panose="020B0503020204020204" pitchFamily="34" charset="-122"/>
                <a:ea typeface="微软雅黑" panose="020B0503020204020204" pitchFamily="34" charset="-122"/>
              </a:rPr>
              <a:t>(G6PDH)</a:t>
            </a:r>
            <a:r>
              <a:rPr lang="zh-CN" altLang="en-US" b="0" i="0" dirty="0">
                <a:solidFill>
                  <a:srgbClr val="000000"/>
                </a:solidFill>
                <a:effectLst/>
                <a:latin typeface="微软雅黑" panose="020B0503020204020204" pitchFamily="34" charset="-122"/>
                <a:ea typeface="微软雅黑" panose="020B0503020204020204" pitchFamily="34" charset="-122"/>
              </a:rPr>
              <a:t>和磷酸甘油酸激酶</a:t>
            </a:r>
            <a:r>
              <a:rPr lang="en-US" altLang="zh-CN" b="0" i="0" dirty="0">
                <a:solidFill>
                  <a:srgbClr val="000000"/>
                </a:solidFill>
                <a:effectLst/>
                <a:latin typeface="微软雅黑" panose="020B0503020204020204" pitchFamily="34" charset="-122"/>
                <a:ea typeface="微软雅黑" panose="020B0503020204020204" pitchFamily="34" charset="-122"/>
              </a:rPr>
              <a:t>(PGK)</a:t>
            </a:r>
            <a:r>
              <a:rPr lang="zh-CN" altLang="en-US" b="0" i="0" dirty="0">
                <a:solidFill>
                  <a:srgbClr val="000000"/>
                </a:solidFill>
                <a:effectLst/>
                <a:latin typeface="微软雅黑" panose="020B0503020204020204" pitchFamily="34" charset="-122"/>
                <a:ea typeface="微软雅黑" panose="020B0503020204020204" pitchFamily="34" charset="-122"/>
              </a:rPr>
              <a:t>的</a:t>
            </a:r>
            <a:r>
              <a:rPr lang="en-US" altLang="zh-CN" b="0" i="0" dirty="0">
                <a:solidFill>
                  <a:srgbClr val="000000"/>
                </a:solidFill>
                <a:effectLst/>
                <a:latin typeface="微软雅黑" panose="020B0503020204020204" pitchFamily="34" charset="-122"/>
                <a:ea typeface="微软雅黑" panose="020B0503020204020204" pitchFamily="34" charset="-122"/>
              </a:rPr>
              <a:t>Vmax</a:t>
            </a:r>
            <a:r>
              <a:rPr lang="zh-CN" altLang="en-US" b="0" i="0" dirty="0">
                <a:solidFill>
                  <a:srgbClr val="000000"/>
                </a:solidFill>
                <a:effectLst/>
                <a:latin typeface="微软雅黑" panose="020B0503020204020204" pitchFamily="34" charset="-122"/>
                <a:ea typeface="微软雅黑" panose="020B0503020204020204" pitchFamily="34" charset="-122"/>
              </a:rPr>
              <a:t>在</a:t>
            </a:r>
            <a:r>
              <a:rPr lang="en-US" altLang="zh-CN" b="0" i="0" dirty="0">
                <a:solidFill>
                  <a:srgbClr val="000000"/>
                </a:solidFill>
                <a:effectLst/>
                <a:latin typeface="微软雅黑" panose="020B0503020204020204" pitchFamily="34" charset="-122"/>
                <a:ea typeface="微软雅黑" panose="020B0503020204020204" pitchFamily="34" charset="-122"/>
              </a:rPr>
              <a:t>SK-MEL-2</a:t>
            </a:r>
            <a:r>
              <a:rPr lang="zh-CN" altLang="en-US" b="0" i="0" dirty="0">
                <a:solidFill>
                  <a:srgbClr val="000000"/>
                </a:solidFill>
                <a:effectLst/>
                <a:latin typeface="微软雅黑" panose="020B0503020204020204" pitchFamily="34" charset="-122"/>
                <a:ea typeface="微软雅黑" panose="020B0503020204020204" pitchFamily="34" charset="-122"/>
              </a:rPr>
              <a:t>细胞中由于酶浓度的增加而显著升高</a:t>
            </a:r>
            <a:r>
              <a:rPr lang="en-US" altLang="zh-CN" b="0" i="0" dirty="0">
                <a:solidFill>
                  <a:srgbClr val="000000"/>
                </a:solidFill>
                <a:effectLst/>
                <a:latin typeface="微软雅黑" panose="020B0503020204020204" pitchFamily="34" charset="-122"/>
                <a:ea typeface="微软雅黑" panose="020B0503020204020204" pitchFamily="34" charset="-122"/>
              </a:rPr>
              <a:t>(</a:t>
            </a:r>
            <a:r>
              <a:rPr lang="zh-CN" altLang="en-US" b="0" i="0" dirty="0">
                <a:solidFill>
                  <a:srgbClr val="000000"/>
                </a:solidFill>
                <a:effectLst/>
                <a:latin typeface="微软雅黑" panose="020B0503020204020204" pitchFamily="34" charset="-122"/>
                <a:ea typeface="微软雅黑" panose="020B0503020204020204" pitchFamily="34" charset="-122"/>
              </a:rPr>
              <a:t>图</a:t>
            </a:r>
            <a:r>
              <a:rPr lang="en-US" altLang="zh-CN" b="0" i="0" dirty="0">
                <a:solidFill>
                  <a:srgbClr val="000000"/>
                </a:solidFill>
                <a:effectLst/>
                <a:latin typeface="微软雅黑" panose="020B0503020204020204" pitchFamily="34" charset="-122"/>
                <a:ea typeface="微软雅黑" panose="020B0503020204020204" pitchFamily="34" charset="-122"/>
              </a:rPr>
              <a:t>1d</a:t>
            </a:r>
            <a:r>
              <a:rPr lang="zh-CN" altLang="en-US" b="0" i="0" dirty="0">
                <a:solidFill>
                  <a:srgbClr val="000000"/>
                </a:solidFill>
                <a:effectLst/>
                <a:latin typeface="微软雅黑" panose="020B0503020204020204" pitchFamily="34" charset="-122"/>
                <a:ea typeface="微软雅黑" panose="020B0503020204020204" pitchFamily="34" charset="-122"/>
              </a:rPr>
              <a:t>和</a:t>
            </a:r>
            <a:r>
              <a:rPr lang="en-US" altLang="zh-CN" b="0" i="0" dirty="0">
                <a:solidFill>
                  <a:srgbClr val="000000"/>
                </a:solidFill>
                <a:effectLst/>
                <a:latin typeface="微软雅黑" panose="020B0503020204020204" pitchFamily="34" charset="-122"/>
                <a:ea typeface="微软雅黑" panose="020B0503020204020204" pitchFamily="34" charset="-122"/>
              </a:rPr>
              <a:t>1e)</a:t>
            </a:r>
            <a:r>
              <a:rPr lang="zh-CN" altLang="en-US" b="0" i="0" dirty="0">
                <a:solidFill>
                  <a:srgbClr val="000000"/>
                </a:solidFill>
                <a:effectLst/>
                <a:latin typeface="微软雅黑" panose="020B0503020204020204" pitchFamily="34" charset="-122"/>
                <a:ea typeface="微软雅黑" panose="020B0503020204020204" pitchFamily="34" charset="-122"/>
              </a:rPr>
              <a:t>。较高的</a:t>
            </a:r>
            <a:r>
              <a:rPr lang="en-US" altLang="zh-CN" b="0" i="0" dirty="0">
                <a:solidFill>
                  <a:srgbClr val="000000"/>
                </a:solidFill>
                <a:effectLst/>
                <a:latin typeface="微软雅黑" panose="020B0503020204020204" pitchFamily="34" charset="-122"/>
                <a:ea typeface="微软雅黑" panose="020B0503020204020204" pitchFamily="34" charset="-122"/>
              </a:rPr>
              <a:t>G6PDH</a:t>
            </a:r>
            <a:r>
              <a:rPr lang="zh-CN" altLang="en-US" b="0" i="0" dirty="0">
                <a:solidFill>
                  <a:srgbClr val="000000"/>
                </a:solidFill>
                <a:effectLst/>
                <a:latin typeface="微软雅黑" panose="020B0503020204020204" pitchFamily="34" charset="-122"/>
                <a:ea typeface="微软雅黑" panose="020B0503020204020204" pitchFamily="34" charset="-122"/>
              </a:rPr>
              <a:t>活性刺激葡萄糖</a:t>
            </a:r>
            <a:r>
              <a:rPr lang="en-US" altLang="zh-CN" b="0" i="0" dirty="0">
                <a:solidFill>
                  <a:srgbClr val="000000"/>
                </a:solidFill>
                <a:effectLst/>
                <a:latin typeface="微软雅黑" panose="020B0503020204020204" pitchFamily="34" charset="-122"/>
                <a:ea typeface="微软雅黑" panose="020B0503020204020204" pitchFamily="34" charset="-122"/>
              </a:rPr>
              <a:t>-6-</a:t>
            </a:r>
            <a:r>
              <a:rPr lang="zh-CN" altLang="en-US" b="0" i="0" dirty="0">
                <a:solidFill>
                  <a:srgbClr val="000000"/>
                </a:solidFill>
                <a:effectLst/>
                <a:latin typeface="微软雅黑" panose="020B0503020204020204" pitchFamily="34" charset="-122"/>
                <a:ea typeface="微软雅黑" panose="020B0503020204020204" pitchFamily="34" charset="-122"/>
              </a:rPr>
              <a:t>磷酸</a:t>
            </a:r>
            <a:r>
              <a:rPr lang="en-US" altLang="zh-CN" b="0" i="0" dirty="0">
                <a:solidFill>
                  <a:srgbClr val="000000"/>
                </a:solidFill>
                <a:effectLst/>
                <a:latin typeface="微软雅黑" panose="020B0503020204020204" pitchFamily="34" charset="-122"/>
                <a:ea typeface="微软雅黑" panose="020B0503020204020204" pitchFamily="34" charset="-122"/>
              </a:rPr>
              <a:t>(G6P)</a:t>
            </a:r>
            <a:r>
              <a:rPr lang="zh-CN" altLang="en-US" b="0" i="0" dirty="0">
                <a:solidFill>
                  <a:srgbClr val="000000"/>
                </a:solidFill>
                <a:effectLst/>
                <a:latin typeface="微软雅黑" panose="020B0503020204020204" pitchFamily="34" charset="-122"/>
                <a:ea typeface="微软雅黑" panose="020B0503020204020204" pitchFamily="34" charset="-122"/>
              </a:rPr>
              <a:t>进入戊糖磷酸途径</a:t>
            </a:r>
            <a:r>
              <a:rPr lang="en-US" altLang="zh-CN" b="0" i="0" dirty="0">
                <a:solidFill>
                  <a:srgbClr val="000000"/>
                </a:solidFill>
                <a:effectLst/>
                <a:latin typeface="微软雅黑" panose="020B0503020204020204" pitchFamily="34" charset="-122"/>
                <a:ea typeface="微软雅黑" panose="020B0503020204020204" pitchFamily="34" charset="-122"/>
              </a:rPr>
              <a:t>(PPP)</a:t>
            </a:r>
            <a:r>
              <a:rPr lang="zh-CN" altLang="en-US" b="0" i="0" dirty="0">
                <a:solidFill>
                  <a:srgbClr val="000000"/>
                </a:solidFill>
                <a:effectLst/>
                <a:latin typeface="微软雅黑" panose="020B0503020204020204" pitchFamily="34" charset="-122"/>
                <a:ea typeface="微软雅黑" panose="020B0503020204020204" pitchFamily="34" charset="-122"/>
              </a:rPr>
              <a:t>，这将限制</a:t>
            </a:r>
            <a:r>
              <a:rPr lang="en-US" altLang="zh-CN" b="0" i="0" dirty="0">
                <a:solidFill>
                  <a:srgbClr val="000000"/>
                </a:solidFill>
                <a:effectLst/>
                <a:latin typeface="微软雅黑" panose="020B0503020204020204" pitchFamily="34" charset="-122"/>
                <a:ea typeface="微软雅黑" panose="020B0503020204020204" pitchFamily="34" charset="-122"/>
              </a:rPr>
              <a:t>SK-MEL2</a:t>
            </a:r>
            <a:r>
              <a:rPr lang="zh-CN" altLang="en-US" b="0" i="0" dirty="0">
                <a:solidFill>
                  <a:srgbClr val="000000"/>
                </a:solidFill>
                <a:effectLst/>
                <a:latin typeface="微软雅黑" panose="020B0503020204020204" pitchFamily="34" charset="-122"/>
                <a:ea typeface="微软雅黑" panose="020B0503020204020204" pitchFamily="34" charset="-122"/>
              </a:rPr>
              <a:t>细胞中葡萄糖向</a:t>
            </a:r>
            <a:r>
              <a:rPr lang="en-US" altLang="zh-CN" b="0" i="0" dirty="0">
                <a:solidFill>
                  <a:srgbClr val="000000"/>
                </a:solidFill>
                <a:effectLst/>
                <a:latin typeface="微软雅黑" panose="020B0503020204020204" pitchFamily="34" charset="-122"/>
                <a:ea typeface="微软雅黑" panose="020B0503020204020204" pitchFamily="34" charset="-122"/>
              </a:rPr>
              <a:t>LAC</a:t>
            </a:r>
            <a:r>
              <a:rPr lang="zh-CN" altLang="en-US" b="0" i="0" dirty="0">
                <a:solidFill>
                  <a:srgbClr val="000000"/>
                </a:solidFill>
                <a:effectLst/>
                <a:latin typeface="微软雅黑" panose="020B0503020204020204" pitchFamily="34" charset="-122"/>
                <a:ea typeface="微软雅黑" panose="020B0503020204020204" pitchFamily="34" charset="-122"/>
              </a:rPr>
              <a:t>的化学计量转化</a:t>
            </a:r>
            <a:r>
              <a:rPr lang="en-US" altLang="zh-CN" b="0" i="0" dirty="0">
                <a:solidFill>
                  <a:srgbClr val="000000"/>
                </a:solidFill>
                <a:effectLst/>
                <a:latin typeface="微软雅黑" panose="020B0503020204020204" pitchFamily="34" charset="-122"/>
                <a:ea typeface="微软雅黑" panose="020B0503020204020204" pitchFamily="34" charset="-122"/>
              </a:rPr>
              <a:t>(</a:t>
            </a:r>
            <a:r>
              <a:rPr lang="zh-CN" altLang="en-US" b="0" i="0" dirty="0">
                <a:solidFill>
                  <a:srgbClr val="000000"/>
                </a:solidFill>
                <a:effectLst/>
                <a:latin typeface="微软雅黑" panose="020B0503020204020204" pitchFamily="34" charset="-122"/>
                <a:ea typeface="微软雅黑" panose="020B0503020204020204" pitchFamily="34" charset="-122"/>
              </a:rPr>
              <a:t>图</a:t>
            </a:r>
            <a:r>
              <a:rPr lang="en-US" altLang="zh-CN" b="0" i="0" dirty="0">
                <a:solidFill>
                  <a:srgbClr val="000000"/>
                </a:solidFill>
                <a:effectLst/>
                <a:latin typeface="微软雅黑" panose="020B0503020204020204" pitchFamily="34" charset="-122"/>
                <a:ea typeface="微软雅黑" panose="020B0503020204020204" pitchFamily="34" charset="-122"/>
              </a:rPr>
              <a:t>1a)42,43</a:t>
            </a:r>
            <a:r>
              <a:rPr lang="zh-CN" altLang="en-US" b="0" i="0" dirty="0">
                <a:solidFill>
                  <a:srgbClr val="000000"/>
                </a:solidFill>
                <a:effectLst/>
                <a:latin typeface="微软雅黑" panose="020B0503020204020204" pitchFamily="34" charset="-122"/>
                <a:ea typeface="微软雅黑" panose="020B0503020204020204" pitchFamily="34" charset="-122"/>
              </a:rPr>
              <a:t>。</a:t>
            </a:r>
            <a:r>
              <a:rPr lang="en-US" altLang="zh-CN" b="0" i="0" dirty="0">
                <a:solidFill>
                  <a:srgbClr val="000000"/>
                </a:solidFill>
                <a:effectLst/>
                <a:latin typeface="微软雅黑" panose="020B0503020204020204" pitchFamily="34" charset="-122"/>
                <a:ea typeface="微软雅黑" panose="020B0503020204020204" pitchFamily="34" charset="-122"/>
              </a:rPr>
              <a:t>PGK1</a:t>
            </a:r>
            <a:r>
              <a:rPr lang="zh-CN" altLang="en-US" b="0" i="0" dirty="0">
                <a:solidFill>
                  <a:srgbClr val="000000"/>
                </a:solidFill>
                <a:effectLst/>
                <a:latin typeface="微软雅黑" panose="020B0503020204020204" pitchFamily="34" charset="-122"/>
                <a:ea typeface="微软雅黑" panose="020B0503020204020204" pitchFamily="34" charset="-122"/>
              </a:rPr>
              <a:t>是最重要的</a:t>
            </a:r>
            <a:r>
              <a:rPr lang="en-US" altLang="zh-CN" b="0" i="0" dirty="0" err="1">
                <a:solidFill>
                  <a:srgbClr val="000000"/>
                </a:solidFill>
                <a:effectLst/>
                <a:latin typeface="微软雅黑" panose="020B0503020204020204" pitchFamily="34" charset="-122"/>
                <a:ea typeface="微软雅黑" panose="020B0503020204020204" pitchFamily="34" charset="-122"/>
              </a:rPr>
              <a:t>PGKprominent</a:t>
            </a:r>
            <a:r>
              <a:rPr lang="en-US" altLang="zh-CN" b="0" i="0" dirty="0">
                <a:solidFill>
                  <a:srgbClr val="000000"/>
                </a:solidFill>
                <a:effectLst/>
                <a:latin typeface="微软雅黑" panose="020B0503020204020204" pitchFamily="34" charset="-122"/>
                <a:ea typeface="微软雅黑" panose="020B0503020204020204" pitchFamily="34" charset="-122"/>
              </a:rPr>
              <a:t> PGK isoenzyme</a:t>
            </a:r>
            <a:r>
              <a:rPr lang="zh-CN" altLang="en-US" b="0" i="0" dirty="0">
                <a:solidFill>
                  <a:srgbClr val="000000"/>
                </a:solidFill>
                <a:effectLst/>
                <a:latin typeface="微软雅黑" panose="020B0503020204020204" pitchFamily="34" charset="-122"/>
                <a:ea typeface="微软雅黑" panose="020B0503020204020204" pitchFamily="34" charset="-122"/>
              </a:rPr>
              <a:t>同工酶，普遍存在于所有细胞中</a:t>
            </a:r>
            <a:r>
              <a:rPr lang="en-US" altLang="zh-CN" b="0" i="0" dirty="0">
                <a:solidFill>
                  <a:srgbClr val="000000"/>
                </a:solidFill>
                <a:effectLst/>
                <a:latin typeface="微软雅黑" panose="020B0503020204020204" pitchFamily="34" charset="-122"/>
                <a:ea typeface="微软雅黑" panose="020B0503020204020204" pitchFamily="34" charset="-122"/>
              </a:rPr>
              <a:t>44,45</a:t>
            </a:r>
            <a:r>
              <a:rPr lang="zh-CN" altLang="en-US" b="0" i="0" dirty="0">
                <a:solidFill>
                  <a:srgbClr val="000000"/>
                </a:solidFill>
                <a:effectLst/>
                <a:latin typeface="微软雅黑" panose="020B0503020204020204" pitchFamily="34" charset="-122"/>
                <a:ea typeface="微软雅黑" panose="020B0503020204020204" pitchFamily="34" charset="-122"/>
              </a:rPr>
              <a:t>。目前尚不清楚为什么</a:t>
            </a:r>
            <a:r>
              <a:rPr lang="en-US" altLang="zh-CN" b="0" i="0" dirty="0">
                <a:solidFill>
                  <a:srgbClr val="000000"/>
                </a:solidFill>
                <a:effectLst/>
                <a:latin typeface="微软雅黑" panose="020B0503020204020204" pitchFamily="34" charset="-122"/>
                <a:ea typeface="微软雅黑" panose="020B0503020204020204" pitchFamily="34" charset="-122"/>
              </a:rPr>
              <a:t>PGK</a:t>
            </a:r>
            <a:r>
              <a:rPr lang="zh-CN" altLang="en-US" b="0" i="0" dirty="0">
                <a:solidFill>
                  <a:srgbClr val="000000"/>
                </a:solidFill>
                <a:effectLst/>
                <a:latin typeface="微软雅黑" panose="020B0503020204020204" pitchFamily="34" charset="-122"/>
                <a:ea typeface="微软雅黑" panose="020B0503020204020204" pitchFamily="34" charset="-122"/>
              </a:rPr>
              <a:t>活性在糖酵解较少的细胞中较高</a:t>
            </a:r>
          </a:p>
        </p:txBody>
      </p:sp>
      <p:sp>
        <p:nvSpPr>
          <p:cNvPr id="4" name="Slide Number Placeholder 3"/>
          <p:cNvSpPr>
            <a:spLocks noGrp="1"/>
          </p:cNvSpPr>
          <p:nvPr>
            <p:ph type="sldNum" sz="quarter" idx="5"/>
          </p:nvPr>
        </p:nvSpPr>
        <p:spPr/>
        <p:txBody>
          <a:bodyPr/>
          <a:lstStyle/>
          <a:p>
            <a:fld id="{54A8A3BD-C67A-4481-87CF-A2B869535FA7}" type="slidenum">
              <a:rPr lang="en-NL" smtClean="0"/>
              <a:t>15</a:t>
            </a:fld>
            <a:endParaRPr lang="en-NL"/>
          </a:p>
        </p:txBody>
      </p:sp>
    </p:spTree>
    <p:extLst>
      <p:ext uri="{BB962C8B-B14F-4D97-AF65-F5344CB8AC3E}">
        <p14:creationId xmlns:p14="http://schemas.microsoft.com/office/powerpoint/2010/main" val="4117159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zh-CN" dirty="0"/>
              <a:t>Red</a:t>
            </a:r>
            <a:r>
              <a:rPr lang="zh-CN" altLang="en-US" dirty="0"/>
              <a:t>， </a:t>
            </a:r>
            <a:r>
              <a:rPr lang="en-US" altLang="zh-CN" dirty="0"/>
              <a:t>blue</a:t>
            </a:r>
          </a:p>
          <a:p>
            <a:r>
              <a:rPr lang="en-US" dirty="0"/>
              <a:t>Confirm A375 have active glycolysis pathway</a:t>
            </a:r>
            <a:endParaRPr lang="en-NL" dirty="0"/>
          </a:p>
        </p:txBody>
      </p:sp>
      <p:sp>
        <p:nvSpPr>
          <p:cNvPr id="4" name="Slide Number Placeholder 3"/>
          <p:cNvSpPr>
            <a:spLocks noGrp="1"/>
          </p:cNvSpPr>
          <p:nvPr>
            <p:ph type="sldNum" sz="quarter" idx="5"/>
          </p:nvPr>
        </p:nvSpPr>
        <p:spPr/>
        <p:txBody>
          <a:bodyPr/>
          <a:lstStyle/>
          <a:p>
            <a:fld id="{54A8A3BD-C67A-4481-87CF-A2B869535FA7}" type="slidenum">
              <a:rPr lang="en-NL" smtClean="0"/>
              <a:t>16</a:t>
            </a:fld>
            <a:endParaRPr lang="en-NL"/>
          </a:p>
        </p:txBody>
      </p:sp>
    </p:spTree>
    <p:extLst>
      <p:ext uri="{BB962C8B-B14F-4D97-AF65-F5344CB8AC3E}">
        <p14:creationId xmlns:p14="http://schemas.microsoft.com/office/powerpoint/2010/main" val="1259519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flow</a:t>
            </a:r>
            <a:endParaRPr lang="en-NL" dirty="0"/>
          </a:p>
        </p:txBody>
      </p:sp>
      <p:sp>
        <p:nvSpPr>
          <p:cNvPr id="4" name="Slide Number Placeholder 3"/>
          <p:cNvSpPr>
            <a:spLocks noGrp="1"/>
          </p:cNvSpPr>
          <p:nvPr>
            <p:ph type="sldNum" sz="quarter" idx="5"/>
          </p:nvPr>
        </p:nvSpPr>
        <p:spPr/>
        <p:txBody>
          <a:bodyPr/>
          <a:lstStyle/>
          <a:p>
            <a:fld id="{54A8A3BD-C67A-4481-87CF-A2B869535FA7}" type="slidenum">
              <a:rPr lang="en-NL" smtClean="0"/>
              <a:t>17</a:t>
            </a:fld>
            <a:endParaRPr lang="en-NL"/>
          </a:p>
        </p:txBody>
      </p:sp>
    </p:spTree>
    <p:extLst>
      <p:ext uri="{BB962C8B-B14F-4D97-AF65-F5344CB8AC3E}">
        <p14:creationId xmlns:p14="http://schemas.microsoft.com/office/powerpoint/2010/main" val="25036838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54A8A3BD-C67A-4481-87CF-A2B869535FA7}" type="slidenum">
              <a:rPr lang="en-NL" smtClean="0"/>
              <a:t>21</a:t>
            </a:fld>
            <a:endParaRPr lang="en-NL"/>
          </a:p>
        </p:txBody>
      </p:sp>
    </p:spTree>
    <p:extLst>
      <p:ext uri="{BB962C8B-B14F-4D97-AF65-F5344CB8AC3E}">
        <p14:creationId xmlns:p14="http://schemas.microsoft.com/office/powerpoint/2010/main" val="41878460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N" dirty="0"/>
          </a:p>
        </p:txBody>
      </p:sp>
      <p:sp>
        <p:nvSpPr>
          <p:cNvPr id="4" name="Slide Number Placeholder 3"/>
          <p:cNvSpPr>
            <a:spLocks noGrp="1"/>
          </p:cNvSpPr>
          <p:nvPr>
            <p:ph type="sldNum" sz="quarter" idx="5"/>
          </p:nvPr>
        </p:nvSpPr>
        <p:spPr/>
        <p:txBody>
          <a:bodyPr/>
          <a:lstStyle/>
          <a:p>
            <a:fld id="{54A8A3BD-C67A-4481-87CF-A2B869535FA7}" type="slidenum">
              <a:rPr lang="en-NL" smtClean="0"/>
              <a:t>24</a:t>
            </a:fld>
            <a:endParaRPr lang="en-NL"/>
          </a:p>
        </p:txBody>
      </p:sp>
    </p:spTree>
    <p:extLst>
      <p:ext uri="{BB962C8B-B14F-4D97-AF65-F5344CB8AC3E}">
        <p14:creationId xmlns:p14="http://schemas.microsoft.com/office/powerpoint/2010/main" val="28999565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7548E-6226-4529-BBBB-0654D8D03D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161788-61B0-6E24-9192-B6D95F94BF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F9F21C-D739-CBC4-94AF-9E04C68850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7B0591-0DB5-25BC-8B4B-037320A5829B}"/>
              </a:ext>
            </a:extLst>
          </p:cNvPr>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9097358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altLang="zh-CN" b="0" i="0" dirty="0">
                <a:solidFill>
                  <a:srgbClr val="000000"/>
                </a:solidFill>
                <a:effectLst/>
                <a:latin typeface="微软雅黑" panose="020B0503020204020204" pitchFamily="34" charset="-122"/>
                <a:ea typeface="微软雅黑" panose="020B0503020204020204" pitchFamily="34" charset="-122"/>
              </a:rPr>
              <a:t>In line with the small effect of DCA on glucose consumption, there were only a few changes in the Vmax values and protein concentrations of the glycolytic enzymes. </a:t>
            </a:r>
          </a:p>
          <a:p>
            <a:r>
              <a:rPr lang="en-US" altLang="zh-CN" b="0" i="0" dirty="0">
                <a:solidFill>
                  <a:srgbClr val="000000"/>
                </a:solidFill>
                <a:effectLst/>
                <a:latin typeface="微软雅黑" panose="020B0503020204020204" pitchFamily="34" charset="-122"/>
                <a:ea typeface="微软雅黑" panose="020B0503020204020204" pitchFamily="34" charset="-122"/>
              </a:rPr>
              <a:t>A375,g6pdh,Vmax</a:t>
            </a:r>
            <a:r>
              <a:rPr lang="zh-CN" altLang="en-US" b="0" i="0" dirty="0">
                <a:solidFill>
                  <a:srgbClr val="000000"/>
                </a:solidFill>
                <a:effectLst/>
                <a:latin typeface="微软雅黑" panose="020B0503020204020204" pitchFamily="34" charset="-122"/>
                <a:ea typeface="微软雅黑" panose="020B0503020204020204" pitchFamily="34" charset="-122"/>
              </a:rPr>
              <a:t> </a:t>
            </a:r>
            <a:r>
              <a:rPr lang="en-US" altLang="zh-CN" b="0" i="0" dirty="0">
                <a:solidFill>
                  <a:srgbClr val="000000"/>
                </a:solidFill>
                <a:effectLst/>
                <a:latin typeface="微软雅黑" panose="020B0503020204020204" pitchFamily="34" charset="-122"/>
                <a:ea typeface="微软雅黑" panose="020B0503020204020204" pitchFamily="34" charset="-122"/>
              </a:rPr>
              <a:t>increase</a:t>
            </a:r>
            <a:r>
              <a:rPr lang="zh-CN" altLang="en-US" b="0" i="0" dirty="0">
                <a:solidFill>
                  <a:srgbClr val="000000"/>
                </a:solidFill>
                <a:effectLst/>
                <a:latin typeface="微软雅黑" panose="020B0503020204020204" pitchFamily="34" charset="-122"/>
                <a:ea typeface="微软雅黑" panose="020B0503020204020204" pitchFamily="34" charset="-122"/>
              </a:rPr>
              <a:t>，</a:t>
            </a:r>
            <a:r>
              <a:rPr lang="en-US" altLang="zh-CN" b="0" i="0" dirty="0">
                <a:solidFill>
                  <a:srgbClr val="000000"/>
                </a:solidFill>
                <a:effectLst/>
                <a:latin typeface="微软雅黑" panose="020B0503020204020204" pitchFamily="34" charset="-122"/>
                <a:ea typeface="微软雅黑" panose="020B0503020204020204" pitchFamily="34" charset="-122"/>
              </a:rPr>
              <a:t>small fraction g6p to </a:t>
            </a:r>
            <a:r>
              <a:rPr lang="en-US" altLang="zh-CN" b="0" i="0" dirty="0" err="1">
                <a:solidFill>
                  <a:srgbClr val="000000"/>
                </a:solidFill>
                <a:effectLst/>
                <a:latin typeface="微软雅黑" panose="020B0503020204020204" pitchFamily="34" charset="-122"/>
                <a:ea typeface="微软雅黑" panose="020B0503020204020204" pitchFamily="34" charset="-122"/>
              </a:rPr>
              <a:t>ppp</a:t>
            </a:r>
            <a:r>
              <a:rPr lang="zh-CN" altLang="en-US" b="0" i="0" dirty="0">
                <a:solidFill>
                  <a:srgbClr val="000000"/>
                </a:solidFill>
                <a:effectLst/>
                <a:latin typeface="微软雅黑" panose="020B0503020204020204" pitchFamily="34" charset="-122"/>
                <a:ea typeface="微软雅黑" panose="020B0503020204020204" pitchFamily="34" charset="-122"/>
              </a:rPr>
              <a:t>。</a:t>
            </a:r>
            <a:endParaRPr lang="en-NL" dirty="0"/>
          </a:p>
        </p:txBody>
      </p:sp>
      <p:sp>
        <p:nvSpPr>
          <p:cNvPr id="4" name="Slide Number Placeholder 3"/>
          <p:cNvSpPr>
            <a:spLocks noGrp="1"/>
          </p:cNvSpPr>
          <p:nvPr>
            <p:ph type="sldNum" sz="quarter" idx="5"/>
          </p:nvPr>
        </p:nvSpPr>
        <p:spPr/>
        <p:txBody>
          <a:bodyPr/>
          <a:lstStyle/>
          <a:p>
            <a:fld id="{54A8A3BD-C67A-4481-87CF-A2B869535FA7}" type="slidenum">
              <a:rPr lang="en-NL" smtClean="0"/>
              <a:t>51</a:t>
            </a:fld>
            <a:endParaRPr lang="en-NL"/>
          </a:p>
        </p:txBody>
      </p:sp>
    </p:spTree>
    <p:extLst>
      <p:ext uri="{BB962C8B-B14F-4D97-AF65-F5344CB8AC3E}">
        <p14:creationId xmlns:p14="http://schemas.microsoft.com/office/powerpoint/2010/main" val="19177977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4A8A3BD-C67A-4481-87CF-A2B869535FA7}" type="slidenum">
              <a:rPr lang="en-NL" smtClean="0"/>
              <a:t>63</a:t>
            </a:fld>
            <a:endParaRPr lang="en-NL"/>
          </a:p>
        </p:txBody>
      </p:sp>
    </p:spTree>
    <p:extLst>
      <p:ext uri="{BB962C8B-B14F-4D97-AF65-F5344CB8AC3E}">
        <p14:creationId xmlns:p14="http://schemas.microsoft.com/office/powerpoint/2010/main" val="37709918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54A8A3BD-C67A-4481-87CF-A2B869535FA7}" type="slidenum">
              <a:rPr lang="en-NL" smtClean="0"/>
              <a:t>66</a:t>
            </a:fld>
            <a:endParaRPr lang="en-NL"/>
          </a:p>
        </p:txBody>
      </p:sp>
    </p:spTree>
    <p:extLst>
      <p:ext uri="{BB962C8B-B14F-4D97-AF65-F5344CB8AC3E}">
        <p14:creationId xmlns:p14="http://schemas.microsoft.com/office/powerpoint/2010/main" val="1215990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Coculture with CD8+ T cells led to a decrease in A375 cell growth. DCA treatment potentiated this effect, both at a dose near its IC50 value for tumour cell growth and at a lower dose known to induce metabolic reprogramming</a:t>
            </a:r>
          </a:p>
          <a:p>
            <a:r>
              <a:rPr lang="en-GB" b="0" i="0" dirty="0">
                <a:solidFill>
                  <a:srgbClr val="000000"/>
                </a:solidFill>
                <a:effectLst/>
                <a:latin typeface="Arial" panose="020B0604020202020204" pitchFamily="34" charset="0"/>
              </a:rPr>
              <a:t>Coculture with A375 cells alone did not increase IFN-γ secretion by CD8+ T cells</a:t>
            </a:r>
          </a:p>
          <a:p>
            <a:r>
              <a:rPr lang="en-GB" b="0" i="0" dirty="0">
                <a:solidFill>
                  <a:srgbClr val="000000"/>
                </a:solidFill>
                <a:effectLst/>
                <a:latin typeface="Arial" panose="020B0604020202020204" pitchFamily="34" charset="0"/>
              </a:rPr>
              <a:t>In both monoculture and coculture conditions, DCA increased </a:t>
            </a:r>
            <a:r>
              <a:rPr lang="en-US" b="0" i="0" dirty="0">
                <a:solidFill>
                  <a:srgbClr val="474747"/>
                </a:solidFill>
                <a:effectLst/>
                <a:highlight>
                  <a:srgbClr val="FFFFFF"/>
                </a:highlight>
                <a:latin typeface="arial" panose="020B0604020202020204" pitchFamily="34" charset="0"/>
              </a:rPr>
              <a:t>Interferon gamma</a:t>
            </a:r>
            <a:r>
              <a:rPr lang="en-GB" b="0" i="0" dirty="0">
                <a:solidFill>
                  <a:srgbClr val="000000"/>
                </a:solidFill>
                <a:effectLst/>
                <a:latin typeface="Arial" panose="020B0604020202020204" pitchFamily="34" charset="0"/>
              </a:rPr>
              <a:t> IFN-γ secretion by CD8+ T cells, although significance was not reached in the coculture condition.</a:t>
            </a:r>
          </a:p>
          <a:p>
            <a:r>
              <a:rPr lang="en-GB" sz="1200" dirty="0"/>
              <a:t>Preactivated T cells maintain growth inhibition and cytotoxicity even when PDK1 activity is effectively inhibited by DCA</a:t>
            </a:r>
            <a:br>
              <a:rPr lang="en-GB" sz="1200" dirty="0"/>
            </a:br>
            <a:endParaRPr lang="en-NL" dirty="0"/>
          </a:p>
        </p:txBody>
      </p:sp>
      <p:sp>
        <p:nvSpPr>
          <p:cNvPr id="4" name="Slide Number Placeholder 3"/>
          <p:cNvSpPr>
            <a:spLocks noGrp="1"/>
          </p:cNvSpPr>
          <p:nvPr>
            <p:ph type="sldNum" sz="quarter" idx="5"/>
          </p:nvPr>
        </p:nvSpPr>
        <p:spPr/>
        <p:txBody>
          <a:bodyPr/>
          <a:lstStyle/>
          <a:p>
            <a:fld id="{AC50083E-DD53-48CE-AAC4-B44C2E325725}" type="slidenum">
              <a:rPr lang="en-NL" smtClean="0"/>
              <a:t>68</a:t>
            </a:fld>
            <a:endParaRPr lang="en-NL"/>
          </a:p>
        </p:txBody>
      </p:sp>
    </p:spTree>
    <p:extLst>
      <p:ext uri="{BB962C8B-B14F-4D97-AF65-F5344CB8AC3E}">
        <p14:creationId xmlns:p14="http://schemas.microsoft.com/office/powerpoint/2010/main" val="644481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54A8A3BD-C67A-4481-87CF-A2B869535FA7}" type="slidenum">
              <a:rPr lang="en-NL" smtClean="0"/>
              <a:t>69</a:t>
            </a:fld>
            <a:endParaRPr lang="en-NL"/>
          </a:p>
        </p:txBody>
      </p:sp>
    </p:spTree>
    <p:extLst>
      <p:ext uri="{BB962C8B-B14F-4D97-AF65-F5344CB8AC3E}">
        <p14:creationId xmlns:p14="http://schemas.microsoft.com/office/powerpoint/2010/main" val="4454028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3EFA8-A61E-29CA-B16D-204EB86943D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6C6FFC8-C24B-052B-ADB6-F2A030B49DC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A32810D-64AE-8480-4A04-A556A8B43718}"/>
              </a:ext>
            </a:extLst>
          </p:cNvPr>
          <p:cNvSpPr>
            <a:spLocks noGrp="1"/>
          </p:cNvSpPr>
          <p:nvPr>
            <p:ph type="body" idx="1"/>
          </p:nvPr>
        </p:nvSpPr>
        <p:spPr/>
        <p:txBody>
          <a:bodyPr/>
          <a:lstStyle/>
          <a:p>
            <a:r>
              <a:rPr lang="en-US" altLang="zh-CN" dirty="0"/>
              <a:t>bb99f646-cec8-4ec9-804b-eed67acde796.source.default.zh-Hans</a:t>
            </a:r>
            <a:endParaRPr lang="zh-CN" altLang="en-US" dirty="0"/>
          </a:p>
        </p:txBody>
      </p:sp>
      <p:sp>
        <p:nvSpPr>
          <p:cNvPr id="4" name="灯片编号占位符 3">
            <a:extLst>
              <a:ext uri="{FF2B5EF4-FFF2-40B4-BE49-F238E27FC236}">
                <a16:creationId xmlns:a16="http://schemas.microsoft.com/office/drawing/2014/main" id="{E79A2212-F5A3-DF71-7EC3-FDAFBD0F310E}"/>
              </a:ext>
            </a:extLst>
          </p:cNvPr>
          <p:cNvSpPr>
            <a:spLocks noGrp="1"/>
          </p:cNvSpPr>
          <p:nvPr>
            <p:ph type="sldNum" sz="quarter" idx="10"/>
          </p:nvPr>
        </p:nvSpPr>
        <p:spPr/>
        <p:txBody>
          <a:bodyPr/>
          <a:lstStyle/>
          <a:p>
            <a:fld id="{2B735503-9D21-443F-BC18-5459550EB72F}" type="slidenum">
              <a:rPr lang="zh-CN" altLang="en-US" smtClean="0"/>
              <a:t>70</a:t>
            </a:fld>
            <a:endParaRPr lang="zh-CN" altLang="en-US"/>
          </a:p>
        </p:txBody>
      </p:sp>
    </p:spTree>
    <p:extLst>
      <p:ext uri="{BB962C8B-B14F-4D97-AF65-F5344CB8AC3E}">
        <p14:creationId xmlns:p14="http://schemas.microsoft.com/office/powerpoint/2010/main" val="29085975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X</a:t>
            </a:r>
            <a:r>
              <a:rPr lang="en-US" altLang="zh-CN" dirty="0"/>
              <a:t>Y</a:t>
            </a:r>
            <a:r>
              <a:rPr lang="zh-CN" altLang="en-US" dirty="0"/>
              <a:t>轴是什么</a:t>
            </a:r>
            <a:endParaRPr lang="en-US" altLang="zh-CN" dirty="0"/>
          </a:p>
          <a:p>
            <a:r>
              <a:rPr lang="zh-CN" altLang="en-US" dirty="0"/>
              <a:t>根据衍生时间选择峰</a:t>
            </a:r>
            <a:endParaRPr lang="en-NL" dirty="0"/>
          </a:p>
        </p:txBody>
      </p:sp>
      <p:sp>
        <p:nvSpPr>
          <p:cNvPr id="4" name="Slide Number Placeholder 3"/>
          <p:cNvSpPr>
            <a:spLocks noGrp="1"/>
          </p:cNvSpPr>
          <p:nvPr>
            <p:ph type="sldNum" sz="quarter" idx="5"/>
          </p:nvPr>
        </p:nvSpPr>
        <p:spPr/>
        <p:txBody>
          <a:bodyPr/>
          <a:lstStyle/>
          <a:p>
            <a:fld id="{54A8A3BD-C67A-4481-87CF-A2B869535FA7}" type="slidenum">
              <a:rPr lang="en-NL" smtClean="0"/>
              <a:t>75</a:t>
            </a:fld>
            <a:endParaRPr lang="en-NL"/>
          </a:p>
        </p:txBody>
      </p:sp>
    </p:spTree>
    <p:extLst>
      <p:ext uri="{BB962C8B-B14F-4D97-AF65-F5344CB8AC3E}">
        <p14:creationId xmlns:p14="http://schemas.microsoft.com/office/powerpoint/2010/main" val="23965792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zh-CN" dirty="0"/>
              <a:t>G6P is so polar</a:t>
            </a:r>
          </a:p>
          <a:p>
            <a:pPr marL="285750" indent="-285750">
              <a:buFont typeface="Arial" panose="020B0604020202020204" pitchFamily="34" charset="0"/>
              <a:buChar char="•"/>
            </a:pPr>
            <a:r>
              <a:rPr lang="en-US" altLang="zh-CN" dirty="0"/>
              <a:t>increase in the volatility——</a:t>
            </a:r>
            <a:r>
              <a:rPr lang="en-US" altLang="zh-CN" dirty="0">
                <a:solidFill>
                  <a:schemeClr val="accent2"/>
                </a:solidFill>
              </a:rPr>
              <a:t>decrease the</a:t>
            </a:r>
            <a:r>
              <a:rPr lang="zh-CN" altLang="en-US" dirty="0">
                <a:solidFill>
                  <a:schemeClr val="accent2"/>
                </a:solidFill>
              </a:rPr>
              <a:t> </a:t>
            </a:r>
            <a:r>
              <a:rPr lang="en-US" altLang="zh-CN" dirty="0">
                <a:solidFill>
                  <a:schemeClr val="accent2"/>
                </a:solidFill>
              </a:rPr>
              <a:t>boiling</a:t>
            </a:r>
            <a:r>
              <a:rPr lang="zh-CN" altLang="en-US" dirty="0">
                <a:solidFill>
                  <a:schemeClr val="accent2"/>
                </a:solidFill>
              </a:rPr>
              <a:t> </a:t>
            </a:r>
            <a:r>
              <a:rPr lang="en-US" altLang="zh-CN" dirty="0">
                <a:solidFill>
                  <a:schemeClr val="accent2"/>
                </a:solidFill>
              </a:rPr>
              <a:t>point</a:t>
            </a:r>
          </a:p>
          <a:p>
            <a:pPr marL="285750" indent="-285750">
              <a:buFont typeface="Arial" panose="020B0604020202020204" pitchFamily="34" charset="0"/>
              <a:buChar char="•"/>
            </a:pPr>
            <a:r>
              <a:rPr lang="en-US" altLang="zh-CN" dirty="0"/>
              <a:t>Reduction of active sites——</a:t>
            </a:r>
            <a:r>
              <a:rPr lang="en-US" altLang="zh-CN" dirty="0">
                <a:solidFill>
                  <a:schemeClr val="accent2"/>
                </a:solidFill>
              </a:rPr>
              <a:t>increase in the thermal stability </a:t>
            </a:r>
          </a:p>
          <a:p>
            <a:pPr marL="285750" indent="-285750">
              <a:buFont typeface="Arial" panose="020B0604020202020204" pitchFamily="34" charset="0"/>
              <a:buChar char="•"/>
            </a:pPr>
            <a:r>
              <a:rPr lang="en-US" altLang="zh-CN" dirty="0"/>
              <a:t>Become less polar ——</a:t>
            </a:r>
            <a:r>
              <a:rPr lang="en-US" altLang="zh-CN" dirty="0">
                <a:solidFill>
                  <a:schemeClr val="accent2"/>
                </a:solidFill>
              </a:rPr>
              <a:t>dissolved in the non-polar reagents</a:t>
            </a:r>
            <a:endParaRPr lang="zh-CN" altLang="en-US" dirty="0">
              <a:solidFill>
                <a:schemeClr val="accent2"/>
              </a:solidFill>
            </a:endParaRPr>
          </a:p>
          <a:p>
            <a:r>
              <a:rPr lang="zh-CN" altLang="en-US" dirty="0"/>
              <a:t>解释完而为什么萃取解释利用沸点分离</a:t>
            </a:r>
          </a:p>
        </p:txBody>
      </p:sp>
      <p:sp>
        <p:nvSpPr>
          <p:cNvPr id="4" name="Slide Number Placeholder 3"/>
          <p:cNvSpPr>
            <a:spLocks noGrp="1"/>
          </p:cNvSpPr>
          <p:nvPr>
            <p:ph type="sldNum" sz="quarter" idx="5"/>
          </p:nvPr>
        </p:nvSpPr>
        <p:spPr/>
        <p:txBody>
          <a:bodyPr/>
          <a:lstStyle/>
          <a:p>
            <a:fld id="{6E77FAA5-F6BB-4558-935C-A2290E62C8E2}" type="slidenum">
              <a:rPr lang="zh-CN" altLang="en-US" smtClean="0"/>
              <a:t>76</a:t>
            </a:fld>
            <a:endParaRPr lang="zh-CN" altLang="en-US"/>
          </a:p>
        </p:txBody>
      </p:sp>
    </p:spTree>
    <p:extLst>
      <p:ext uri="{BB962C8B-B14F-4D97-AF65-F5344CB8AC3E}">
        <p14:creationId xmlns:p14="http://schemas.microsoft.com/office/powerpoint/2010/main" val="2006821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6786BCE2-67B4-4226-8EBF-B4D21594069A}" type="slidenum">
              <a:rPr lang="en-NL" smtClean="0"/>
              <a:t>79</a:t>
            </a:fld>
            <a:endParaRPr lang="en-NL"/>
          </a:p>
        </p:txBody>
      </p:sp>
    </p:spTree>
    <p:extLst>
      <p:ext uri="{BB962C8B-B14F-4D97-AF65-F5344CB8AC3E}">
        <p14:creationId xmlns:p14="http://schemas.microsoft.com/office/powerpoint/2010/main" val="7203345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5"/>
          </p:nvPr>
        </p:nvSpPr>
        <p:spPr/>
        <p:txBody>
          <a:bodyPr/>
          <a:lstStyle/>
          <a:p>
            <a:fld id="{54A8A3BD-C67A-4481-87CF-A2B869535FA7}" type="slidenum">
              <a:rPr lang="en-NL" smtClean="0"/>
              <a:t>83</a:t>
            </a:fld>
            <a:endParaRPr lang="en-NL"/>
          </a:p>
        </p:txBody>
      </p:sp>
    </p:spTree>
    <p:extLst>
      <p:ext uri="{BB962C8B-B14F-4D97-AF65-F5344CB8AC3E}">
        <p14:creationId xmlns:p14="http://schemas.microsoft.com/office/powerpoint/2010/main" val="13575276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200" b="1" i="0" u="none" strike="noStrike" cap="none" normalizeH="0" baseline="0" dirty="0">
                <a:ln>
                  <a:noFill/>
                </a:ln>
                <a:solidFill>
                  <a:schemeClr val="tx1"/>
                </a:solidFill>
                <a:effectLst/>
                <a:latin typeface="Arial" panose="020B0604020202020204" pitchFamily="34" charset="0"/>
              </a:rPr>
              <a:t>In real pathways</a:t>
            </a:r>
            <a:r>
              <a:rPr lang="en-US" altLang="zh-CN" b="1" dirty="0">
                <a:latin typeface="Arial" panose="020B0604020202020204" pitchFamily="34" charset="0"/>
              </a:rPr>
              <a:t>:</a:t>
            </a:r>
            <a:endParaRPr kumimoji="0" lang="en-GB" altLang="en-NL" sz="12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NL"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NL" sz="1200" b="0" i="0" u="none" strike="noStrike" cap="none" normalizeH="0" baseline="0" dirty="0">
                <a:ln>
                  <a:noFill/>
                </a:ln>
                <a:solidFill>
                  <a:schemeClr val="tx1"/>
                </a:solidFill>
                <a:effectLst/>
                <a:latin typeface="Arial" panose="020B0604020202020204" pitchFamily="34" charset="0"/>
              </a:rPr>
              <a:t>Metabolic flux is regulated by multiple enzymes, and there is usually no single "rate-limiting step.“</a:t>
            </a:r>
            <a:endParaRPr kumimoji="0" lang="en-US" altLang="en-NL" sz="1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NL" altLang="en-NL" sz="1200" b="0" i="0" u="none" strike="noStrike" cap="none" normalizeH="0" baseline="0" dirty="0">
                <a:ln>
                  <a:noFill/>
                </a:ln>
                <a:solidFill>
                  <a:schemeClr val="tx1"/>
                </a:solidFill>
                <a:effectLst/>
                <a:latin typeface="Arial" panose="020B0604020202020204" pitchFamily="34" charset="0"/>
              </a:rPr>
              <a:t>Enzymes in metabolic pathways do not directly interact with each other but regulate indirectly through changes in metabolite concentrations.</a:t>
            </a:r>
            <a:endParaRPr lang="en-US" altLang="en-NL"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NL" sz="1200" b="0" i="0" u="none" strike="noStrike" cap="none" normalizeH="0" baseline="0" dirty="0">
                <a:ln>
                  <a:noFill/>
                </a:ln>
                <a:solidFill>
                  <a:schemeClr val="tx1"/>
                </a:solidFill>
                <a:effectLst/>
                <a:latin typeface="Arial" panose="020B0604020202020204" pitchFamily="34" charset="0"/>
              </a:rPr>
              <a:t>Flux control coefficients and elasticity coefficients can quantify the role of enzymes in metabolic pathways.</a:t>
            </a:r>
            <a:endParaRPr kumimoji="0" lang="en-NL" altLang="en-NL" sz="1200" b="0" i="0" u="none" strike="noStrike" cap="none" normalizeH="0" baseline="0" dirty="0">
              <a:ln>
                <a:noFill/>
              </a:ln>
              <a:solidFill>
                <a:schemeClr val="tx1"/>
              </a:solidFill>
              <a:effectLst/>
              <a:latin typeface="Arial" panose="020B0604020202020204" pitchFamily="34" charset="0"/>
            </a:endParaRPr>
          </a:p>
          <a:p>
            <a:endParaRPr lang="en-NL" dirty="0"/>
          </a:p>
        </p:txBody>
      </p:sp>
      <p:sp>
        <p:nvSpPr>
          <p:cNvPr id="4" name="Slide Number Placeholder 3"/>
          <p:cNvSpPr>
            <a:spLocks noGrp="1"/>
          </p:cNvSpPr>
          <p:nvPr>
            <p:ph type="sldNum" sz="quarter" idx="5"/>
          </p:nvPr>
        </p:nvSpPr>
        <p:spPr/>
        <p:txBody>
          <a:bodyPr/>
          <a:lstStyle/>
          <a:p>
            <a:fld id="{54A8A3BD-C67A-4481-87CF-A2B869535FA7}" type="slidenum">
              <a:rPr lang="en-NL" smtClean="0"/>
              <a:t>86</a:t>
            </a:fld>
            <a:endParaRPr lang="en-NL"/>
          </a:p>
        </p:txBody>
      </p:sp>
    </p:spTree>
    <p:extLst>
      <p:ext uri="{BB962C8B-B14F-4D97-AF65-F5344CB8AC3E}">
        <p14:creationId xmlns:p14="http://schemas.microsoft.com/office/powerpoint/2010/main" val="39560694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5"/>
          </p:nvPr>
        </p:nvSpPr>
        <p:spPr/>
        <p:txBody>
          <a:bodyPr/>
          <a:lstStyle/>
          <a:p>
            <a:fld id="{54A8A3BD-C67A-4481-87CF-A2B869535FA7}" type="slidenum">
              <a:rPr lang="en-NL" smtClean="0"/>
              <a:t>90</a:t>
            </a:fld>
            <a:endParaRPr lang="en-NL"/>
          </a:p>
        </p:txBody>
      </p:sp>
    </p:spTree>
    <p:extLst>
      <p:ext uri="{BB962C8B-B14F-4D97-AF65-F5344CB8AC3E}">
        <p14:creationId xmlns:p14="http://schemas.microsoft.com/office/powerpoint/2010/main" val="23603261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t>Important to use this form because the one who approves the applications in Insite, does not know all project codes by heart and needs to know that it is approved by the manager.</a:t>
            </a:r>
          </a:p>
        </p:txBody>
      </p:sp>
      <p:sp>
        <p:nvSpPr>
          <p:cNvPr id="4" name="Tijdelijke aanduiding voor dianummer 3"/>
          <p:cNvSpPr>
            <a:spLocks noGrp="1"/>
          </p:cNvSpPr>
          <p:nvPr>
            <p:ph type="sldNum" sz="quarter" idx="5"/>
          </p:nvPr>
        </p:nvSpPr>
        <p:spPr/>
        <p:txBody>
          <a:bodyPr/>
          <a:lstStyle/>
          <a:p>
            <a:fld id="{2E976AFD-F0A4-486A-9002-5D705708BCE0}" type="slidenum">
              <a:rPr lang="nl-NL" smtClean="0"/>
              <a:t>92</a:t>
            </a:fld>
            <a:endParaRPr lang="nl-NL"/>
          </a:p>
        </p:txBody>
      </p:sp>
    </p:spTree>
    <p:extLst>
      <p:ext uri="{BB962C8B-B14F-4D97-AF65-F5344CB8AC3E}">
        <p14:creationId xmlns:p14="http://schemas.microsoft.com/office/powerpoint/2010/main" val="1922810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AC50083E-DD53-48CE-AAC4-B44C2E325725}" type="slidenum">
              <a:rPr lang="en-NL" smtClean="0"/>
              <a:t>93</a:t>
            </a:fld>
            <a:endParaRPr lang="en-NL"/>
          </a:p>
        </p:txBody>
      </p:sp>
    </p:spTree>
    <p:extLst>
      <p:ext uri="{BB962C8B-B14F-4D97-AF65-F5344CB8AC3E}">
        <p14:creationId xmlns:p14="http://schemas.microsoft.com/office/powerpoint/2010/main" val="10161362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dirty="0">
                <a:effectLst/>
                <a:highlight>
                  <a:srgbClr val="FDFDFD"/>
                </a:highlight>
                <a:latin typeface="Segoe UI Web (West European)"/>
              </a:rPr>
              <a:t>The ability of DCA to reduce </a:t>
            </a:r>
            <a:r>
              <a:rPr lang="en-US" dirty="0">
                <a:solidFill>
                  <a:srgbClr val="FF0000"/>
                </a:solidFill>
                <a:effectLst/>
                <a:highlight>
                  <a:srgbClr val="FDFDFD"/>
                </a:highlight>
                <a:latin typeface="Segoe UI Web (West European)"/>
              </a:rPr>
              <a:t>Hypoxia-inducible factor 1-alpha </a:t>
            </a:r>
            <a:r>
              <a:rPr lang="en" dirty="0">
                <a:effectLst/>
                <a:highlight>
                  <a:srgbClr val="FDFDFD"/>
                </a:highlight>
                <a:latin typeface="Segoe UI Web (West European)"/>
              </a:rPr>
              <a:t>HIF-1α levels in hypoxic cells may result in decreased PDK production, increased PDH activity, and a shift in cellular metabolism from glycolysis to glucose oxidation. The shift in metabolism from glycolysis to glucose oxidation is thought to be the primary mechanism by which DCA induces selective cancer cell killing through the production of excess ROS This lack of PDH activity enhances ATP production by increasing anaerobic glycolysis, which is essential for cells to adapt to hypoxia HIF-1α also induces the synthesis of pro-apoptotic proteins, such as BNIP3 and Noxa, and therefore, a decrease in HIF-1α levels may lead to increased cell viability</a:t>
            </a:r>
          </a:p>
          <a:p>
            <a:endParaRPr lang="en-NL" dirty="0"/>
          </a:p>
        </p:txBody>
      </p:sp>
      <p:sp>
        <p:nvSpPr>
          <p:cNvPr id="4" name="Slide Number Placeholder 3"/>
          <p:cNvSpPr>
            <a:spLocks noGrp="1"/>
          </p:cNvSpPr>
          <p:nvPr>
            <p:ph type="sldNum" sz="quarter" idx="5"/>
          </p:nvPr>
        </p:nvSpPr>
        <p:spPr/>
        <p:txBody>
          <a:bodyPr/>
          <a:lstStyle/>
          <a:p>
            <a:fld id="{AC50083E-DD53-48CE-AAC4-B44C2E325725}" type="slidenum">
              <a:rPr lang="en-NL" smtClean="0"/>
              <a:t>94</a:t>
            </a:fld>
            <a:endParaRPr lang="en-NL"/>
          </a:p>
        </p:txBody>
      </p:sp>
    </p:spTree>
    <p:extLst>
      <p:ext uri="{BB962C8B-B14F-4D97-AF65-F5344CB8AC3E}">
        <p14:creationId xmlns:p14="http://schemas.microsoft.com/office/powerpoint/2010/main" val="30898724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D9906-F75F-1223-90D2-9042BB9235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D5CD3A-C88E-1C58-7889-36ACBD77D02B}"/>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F0DD7175-4DF7-5749-B031-AF6D918D1A4C}"/>
              </a:ext>
            </a:extLst>
          </p:cNvPr>
          <p:cNvSpPr>
            <a:spLocks noGrp="1"/>
          </p:cNvSpPr>
          <p:nvPr>
            <p:ph type="body" idx="1"/>
          </p:nvPr>
        </p:nvSpPr>
        <p:spPr/>
        <p:txBody>
          <a:bodyPr/>
          <a:lstStyle/>
          <a:p>
            <a:endParaRPr lang="en-US" altLang="zh-CN" b="0" i="0" dirty="0">
              <a:solidFill>
                <a:srgbClr val="212529"/>
              </a:solidFill>
              <a:effectLst/>
              <a:latin typeface="-apple-system"/>
            </a:endParaRPr>
          </a:p>
          <a:p>
            <a:r>
              <a:rPr lang="en-US" altLang="zh-CN" b="0" i="0" dirty="0">
                <a:solidFill>
                  <a:srgbClr val="212529"/>
                </a:solidFill>
                <a:effectLst/>
                <a:latin typeface="-apple-system"/>
              </a:rPr>
              <a:t>Multiple reaction monitoring (MRM) is the most common method for quantitation of analytes by MS/MS. In MRM, ions are selected to make it through the first quadrupole and into the collision cell. These ions are referred to as the precursor, or parent, ion. These ions are fragmented in the collision cell. Certain fragment ions referred to as product, or daughter, ions are selected to make it through the second quadrupole. The transition from precursor/parent ion to product/daughter ions is referred to as an ion transition. </a:t>
            </a:r>
            <a:endParaRPr lang="zh-CN" altLang="en-US" dirty="0"/>
          </a:p>
        </p:txBody>
      </p:sp>
      <p:sp>
        <p:nvSpPr>
          <p:cNvPr id="4" name="Slide Number Placeholder 3">
            <a:extLst>
              <a:ext uri="{FF2B5EF4-FFF2-40B4-BE49-F238E27FC236}">
                <a16:creationId xmlns:a16="http://schemas.microsoft.com/office/drawing/2014/main" id="{E9120095-FDAB-3DB3-7C56-713CA6D9ED88}"/>
              </a:ext>
            </a:extLst>
          </p:cNvPr>
          <p:cNvSpPr>
            <a:spLocks noGrp="1"/>
          </p:cNvSpPr>
          <p:nvPr>
            <p:ph type="sldNum" sz="quarter" idx="5"/>
          </p:nvPr>
        </p:nvSpPr>
        <p:spPr/>
        <p:txBody>
          <a:bodyPr/>
          <a:lstStyle/>
          <a:p>
            <a:fld id="{6E77FAA5-F6BB-4558-935C-A2290E62C8E2}" type="slidenum">
              <a:rPr lang="zh-CN" altLang="en-US" smtClean="0"/>
              <a:t>95</a:t>
            </a:fld>
            <a:endParaRPr lang="zh-CN" altLang="en-US"/>
          </a:p>
        </p:txBody>
      </p:sp>
    </p:spTree>
    <p:extLst>
      <p:ext uri="{BB962C8B-B14F-4D97-AF65-F5344CB8AC3E}">
        <p14:creationId xmlns:p14="http://schemas.microsoft.com/office/powerpoint/2010/main" val="2746830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54A8A3BD-C67A-4481-87CF-A2B869535FA7}" type="slidenum">
              <a:rPr lang="en-NL" smtClean="0"/>
              <a:t>96</a:t>
            </a:fld>
            <a:endParaRPr lang="en-NL"/>
          </a:p>
        </p:txBody>
      </p:sp>
    </p:spTree>
    <p:extLst>
      <p:ext uri="{BB962C8B-B14F-4D97-AF65-F5344CB8AC3E}">
        <p14:creationId xmlns:p14="http://schemas.microsoft.com/office/powerpoint/2010/main" val="26040762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zh-CN" b="0" i="0" dirty="0">
                <a:solidFill>
                  <a:srgbClr val="212529"/>
                </a:solidFill>
                <a:effectLst/>
                <a:latin typeface="-apple-system"/>
              </a:rPr>
              <a:t>Selectivity more sensitive</a:t>
            </a:r>
          </a:p>
          <a:p>
            <a:r>
              <a:rPr lang="en-US" altLang="zh-CN" b="0" i="0" dirty="0">
                <a:solidFill>
                  <a:srgbClr val="212529"/>
                </a:solidFill>
                <a:effectLst/>
                <a:latin typeface="-apple-system"/>
              </a:rPr>
              <a:t>Lose all background</a:t>
            </a:r>
          </a:p>
        </p:txBody>
      </p:sp>
      <p:sp>
        <p:nvSpPr>
          <p:cNvPr id="4" name="Slide Number Placeholder 3"/>
          <p:cNvSpPr>
            <a:spLocks noGrp="1"/>
          </p:cNvSpPr>
          <p:nvPr>
            <p:ph type="sldNum" sz="quarter" idx="5"/>
          </p:nvPr>
        </p:nvSpPr>
        <p:spPr/>
        <p:txBody>
          <a:bodyPr/>
          <a:lstStyle/>
          <a:p>
            <a:fld id="{6E77FAA5-F6BB-4558-935C-A2290E62C8E2}" type="slidenum">
              <a:rPr lang="zh-CN" altLang="en-US" smtClean="0"/>
              <a:t>97</a:t>
            </a:fld>
            <a:endParaRPr lang="zh-CN" altLang="en-US"/>
          </a:p>
        </p:txBody>
      </p:sp>
    </p:spTree>
    <p:extLst>
      <p:ext uri="{BB962C8B-B14F-4D97-AF65-F5344CB8AC3E}">
        <p14:creationId xmlns:p14="http://schemas.microsoft.com/office/powerpoint/2010/main" val="971494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zh-CN" b="0" i="0" dirty="0">
                <a:solidFill>
                  <a:srgbClr val="000000"/>
                </a:solidFill>
                <a:effectLst/>
                <a:latin typeface="custom"/>
              </a:rPr>
              <a:t>Temperature, gas flowing across the peaks, column chemistry, the column internal pressure gradient, and temperature drive the peaks along. Oven temperature is the main driver for GC peaks. That means the oven temperature influence the retention time significantly.</a:t>
            </a:r>
            <a:endParaRPr lang="zh-CN" altLang="en-US" dirty="0"/>
          </a:p>
        </p:txBody>
      </p:sp>
      <p:sp>
        <p:nvSpPr>
          <p:cNvPr id="4" name="Slide Number Placeholder 3"/>
          <p:cNvSpPr>
            <a:spLocks noGrp="1"/>
          </p:cNvSpPr>
          <p:nvPr>
            <p:ph type="sldNum" sz="quarter" idx="5"/>
          </p:nvPr>
        </p:nvSpPr>
        <p:spPr/>
        <p:txBody>
          <a:bodyPr/>
          <a:lstStyle/>
          <a:p>
            <a:fld id="{6E77FAA5-F6BB-4558-935C-A2290E62C8E2}" type="slidenum">
              <a:rPr lang="zh-CN" altLang="en-US" smtClean="0"/>
              <a:t>99</a:t>
            </a:fld>
            <a:endParaRPr lang="zh-CN" altLang="en-US"/>
          </a:p>
        </p:txBody>
      </p:sp>
    </p:spTree>
    <p:extLst>
      <p:ext uri="{BB962C8B-B14F-4D97-AF65-F5344CB8AC3E}">
        <p14:creationId xmlns:p14="http://schemas.microsoft.com/office/powerpoint/2010/main" val="17741433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zh-CN" dirty="0" err="1"/>
              <a:t>Oximisation</a:t>
            </a:r>
            <a:r>
              <a:rPr lang="en-US" altLang="zh-CN" dirty="0"/>
              <a:t> is a reaction in which compounds containing carbonyl groups (e.g. </a:t>
            </a:r>
            <a:r>
              <a:rPr lang="en-US" altLang="zh-CN" dirty="0">
                <a:solidFill>
                  <a:srgbClr val="FF0000"/>
                </a:solidFill>
              </a:rPr>
              <a:t>aldehydes and ketones</a:t>
            </a:r>
            <a:r>
              <a:rPr lang="zh-CN" altLang="en-US" b="0" i="0" dirty="0">
                <a:solidFill>
                  <a:srgbClr val="191B1F"/>
                </a:solidFill>
                <a:effectLst/>
                <a:latin typeface="-apple-system"/>
              </a:rPr>
              <a:t>醛、酮</a:t>
            </a:r>
            <a:r>
              <a:rPr lang="en-US" altLang="zh-CN" dirty="0"/>
              <a:t>) interact with </a:t>
            </a:r>
            <a:r>
              <a:rPr lang="en-US" altLang="zh-CN" dirty="0" err="1"/>
              <a:t>hydroxylamines</a:t>
            </a:r>
            <a:r>
              <a:rPr lang="en-US" altLang="zh-CN" dirty="0"/>
              <a:t> to produce compounds containing C=NOH groups. This process protects the ketone and aldehyde groups, especially for saccharides, and is effective in avoiding some of the more complicated reactions. For some compounds with high polarity, the polarity of the compound can be drastically reduced by introducing TMS group. At the same time, the reduction of active sites in the compound due to the substitution of active hydrogens results in an increase in the thermal stability of the derivatives. The reduction of active hydrogen sites in the compound also results in a weakening of the hydrogen bonding forces and an increase in the volatility of the </a:t>
            </a:r>
            <a:r>
              <a:rPr lang="en-US" altLang="zh-CN" dirty="0" err="1"/>
              <a:t>derivatised</a:t>
            </a:r>
            <a:r>
              <a:rPr lang="en-US" altLang="zh-CN" dirty="0"/>
              <a:t> compound. The reagents used in </a:t>
            </a:r>
            <a:r>
              <a:rPr lang="en-US" altLang="zh-CN" dirty="0" err="1"/>
              <a:t>derivatisation</a:t>
            </a:r>
            <a:r>
              <a:rPr lang="en-US" altLang="zh-CN" dirty="0"/>
              <a:t> are basically non-polar reagents. So some polar compounds undergo </a:t>
            </a:r>
            <a:r>
              <a:rPr lang="en-US" altLang="zh-CN" dirty="0" err="1"/>
              <a:t>derivatisation</a:t>
            </a:r>
            <a:r>
              <a:rPr lang="en-US" altLang="zh-CN" dirty="0"/>
              <a:t>, it becomes less polar and gets dissolved in the non-polar reagents, while those that cannot be </a:t>
            </a:r>
            <a:r>
              <a:rPr lang="en-US" altLang="zh-CN" dirty="0" err="1"/>
              <a:t>derivatised</a:t>
            </a:r>
            <a:r>
              <a:rPr lang="en-US" altLang="zh-CN" dirty="0"/>
              <a:t> and at the same time cannot be dissolved, form a precipitate(</a:t>
            </a:r>
            <a:r>
              <a:rPr lang="zh-CN" altLang="en-US" dirty="0"/>
              <a:t>沉淀）</a:t>
            </a:r>
            <a:r>
              <a:rPr lang="en-US" altLang="zh-CN" dirty="0"/>
              <a:t> at the bottom. Translated with DeepL.com (free version)</a:t>
            </a:r>
            <a:r>
              <a:rPr lang="nl-NL" altLang="zh-CN" dirty="0"/>
              <a:t>This reaction is mainly a process in which reactive hydrogens in substances (e.g. substances containing hydroxyl-OH, carboxyl-COOH, amino-NH2, mercapto-SH and phosphoric acid group-H2PO4, etc.) are replaced by silyl groups.</a:t>
            </a:r>
          </a:p>
          <a:p>
            <a:r>
              <a:rPr lang="zh-CN" altLang="en-US" b="0" i="0" dirty="0">
                <a:solidFill>
                  <a:srgbClr val="191B1F"/>
                </a:solidFill>
                <a:effectLst/>
                <a:latin typeface="-apple-system"/>
              </a:rPr>
              <a:t>肟化反应是指含有羰基的化合物（如醛、酮类）与羟胺作用而生成含有</a:t>
            </a:r>
            <a:r>
              <a:rPr lang="en-US" altLang="zh-CN" b="0" i="0" dirty="0">
                <a:solidFill>
                  <a:srgbClr val="191B1F"/>
                </a:solidFill>
                <a:effectLst/>
                <a:latin typeface="-apple-system"/>
              </a:rPr>
              <a:t>C=NOH</a:t>
            </a:r>
            <a:r>
              <a:rPr lang="zh-CN" altLang="en-US" b="0" i="0" dirty="0">
                <a:solidFill>
                  <a:srgbClr val="191B1F"/>
                </a:solidFill>
                <a:effectLst/>
                <a:latin typeface="-apple-system"/>
              </a:rPr>
              <a:t>基的化合物的反应。此过程可以保护酮基和醛基，特别是对于糖类物质可以有效避免一些复杂反应的产生。对一些极性较大的化合物，通过引进这个基团能大幅度降低化合物的极性。同时因为活泼氢被取代导致化合物内的活泼位点减少，使得衍生化物的热稳定性增强。化合物内的活泼氢位点减少还带来一个现象，就是氢键作用力减弱，衍生化物的挥发性增强。衍生化所用的试剂基本都是非极性的试剂。所以一些极性化合物经过衍生化，它的极性变小，被溶解在非极性的试剂中，而那些不能被衍生化，同时也无法被溶解，就会在底部形成沉淀。</a:t>
            </a:r>
            <a:endParaRPr lang="zh-CN" altLang="en-US" dirty="0"/>
          </a:p>
        </p:txBody>
      </p:sp>
      <p:sp>
        <p:nvSpPr>
          <p:cNvPr id="4" name="Slide Number Placeholder 3"/>
          <p:cNvSpPr>
            <a:spLocks noGrp="1"/>
          </p:cNvSpPr>
          <p:nvPr>
            <p:ph type="sldNum" sz="quarter" idx="5"/>
          </p:nvPr>
        </p:nvSpPr>
        <p:spPr/>
        <p:txBody>
          <a:bodyPr/>
          <a:lstStyle/>
          <a:p>
            <a:fld id="{6E77FAA5-F6BB-4558-935C-A2290E62C8E2}" type="slidenum">
              <a:rPr lang="zh-CN" altLang="en-US" smtClean="0"/>
              <a:t>100</a:t>
            </a:fld>
            <a:endParaRPr lang="zh-CN" altLang="en-US"/>
          </a:p>
        </p:txBody>
      </p:sp>
    </p:spTree>
    <p:extLst>
      <p:ext uri="{BB962C8B-B14F-4D97-AF65-F5344CB8AC3E}">
        <p14:creationId xmlns:p14="http://schemas.microsoft.com/office/powerpoint/2010/main" val="29162318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ltLang="zh-CN" b="0" i="0" dirty="0">
              <a:solidFill>
                <a:srgbClr val="212529"/>
              </a:solidFill>
              <a:effectLst/>
              <a:latin typeface="-apple-system"/>
            </a:endParaRPr>
          </a:p>
          <a:p>
            <a:r>
              <a:rPr lang="en-US" altLang="zh-CN" b="0" i="0" dirty="0">
                <a:solidFill>
                  <a:srgbClr val="212529"/>
                </a:solidFill>
                <a:effectLst/>
                <a:latin typeface="-apple-system"/>
              </a:rPr>
              <a:t>Multiple reaction monitoring (MRM) is the most common method for quantitation of analytes by MS/MS. In MRM, ions are selected to make it through the first quadrupole and into the collision cell. These ions are referred to as the precursor, or parent, ion. These ions are fragmented in the collision cell. Certain fragment ions referred to as product, or daughter, ions are selected to make it through the second quadrupole. The transition from precursor/parent ion to product/daughter ions is referred to as an ion transition. </a:t>
            </a:r>
            <a:endParaRPr lang="zh-CN" altLang="en-US" dirty="0"/>
          </a:p>
        </p:txBody>
      </p:sp>
      <p:sp>
        <p:nvSpPr>
          <p:cNvPr id="4" name="Slide Number Placeholder 3"/>
          <p:cNvSpPr>
            <a:spLocks noGrp="1"/>
          </p:cNvSpPr>
          <p:nvPr>
            <p:ph type="sldNum" sz="quarter" idx="5"/>
          </p:nvPr>
        </p:nvSpPr>
        <p:spPr/>
        <p:txBody>
          <a:bodyPr/>
          <a:lstStyle/>
          <a:p>
            <a:fld id="{6E77FAA5-F6BB-4558-935C-A2290E62C8E2}" type="slidenum">
              <a:rPr lang="zh-CN" altLang="en-US" smtClean="0"/>
              <a:t>101</a:t>
            </a:fld>
            <a:endParaRPr lang="zh-CN" altLang="en-US"/>
          </a:p>
        </p:txBody>
      </p:sp>
    </p:spTree>
    <p:extLst>
      <p:ext uri="{BB962C8B-B14F-4D97-AF65-F5344CB8AC3E}">
        <p14:creationId xmlns:p14="http://schemas.microsoft.com/office/powerpoint/2010/main" val="2272146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E488B4-70BD-3033-DD96-002F29FB67E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NL"/>
          </a:p>
        </p:txBody>
      </p:sp>
      <p:sp>
        <p:nvSpPr>
          <p:cNvPr id="3" name="Ondertitel 2">
            <a:extLst>
              <a:ext uri="{FF2B5EF4-FFF2-40B4-BE49-F238E27FC236}">
                <a16:creationId xmlns:a16="http://schemas.microsoft.com/office/drawing/2014/main" id="{7F5AE258-F6CD-9F41-7599-AEF8C26891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4" name="Tijdelijke aanduiding voor datum 3">
            <a:extLst>
              <a:ext uri="{FF2B5EF4-FFF2-40B4-BE49-F238E27FC236}">
                <a16:creationId xmlns:a16="http://schemas.microsoft.com/office/drawing/2014/main" id="{BA4B90A0-2A46-C2F3-195E-A1D412776F86}"/>
              </a:ext>
            </a:extLst>
          </p:cNvPr>
          <p:cNvSpPr>
            <a:spLocks noGrp="1"/>
          </p:cNvSpPr>
          <p:nvPr>
            <p:ph type="dt" sz="half" idx="10"/>
          </p:nvPr>
        </p:nvSpPr>
        <p:spPr/>
        <p:txBody>
          <a:bodyPr/>
          <a:lstStyle/>
          <a:p>
            <a:fld id="{97DD7942-64CC-4A8E-9D6B-B42D6487ACFB}" type="datetime8">
              <a:rPr lang="en-NL" smtClean="0"/>
              <a:t>9/9/26 6:47 AM</a:t>
            </a:fld>
            <a:endParaRPr lang="en-NL"/>
          </a:p>
        </p:txBody>
      </p:sp>
      <p:sp>
        <p:nvSpPr>
          <p:cNvPr id="5" name="Tijdelijke aanduiding voor voettekst 4">
            <a:extLst>
              <a:ext uri="{FF2B5EF4-FFF2-40B4-BE49-F238E27FC236}">
                <a16:creationId xmlns:a16="http://schemas.microsoft.com/office/drawing/2014/main" id="{CFBDFF11-1282-BD7C-E55A-403161208441}"/>
              </a:ext>
            </a:extLst>
          </p:cNvPr>
          <p:cNvSpPr>
            <a:spLocks noGrp="1"/>
          </p:cNvSpPr>
          <p:nvPr>
            <p:ph type="ftr" sz="quarter" idx="11"/>
          </p:nvPr>
        </p:nvSpPr>
        <p:spPr/>
        <p:txBody>
          <a:bodyPr/>
          <a:lstStyle/>
          <a:p>
            <a:endParaRPr lang="en-NL"/>
          </a:p>
        </p:txBody>
      </p:sp>
      <p:sp>
        <p:nvSpPr>
          <p:cNvPr id="6" name="Tijdelijke aanduiding voor dianummer 5">
            <a:extLst>
              <a:ext uri="{FF2B5EF4-FFF2-40B4-BE49-F238E27FC236}">
                <a16:creationId xmlns:a16="http://schemas.microsoft.com/office/drawing/2014/main" id="{9D6B8FA1-8771-DA69-50EF-E2E5AD1BCB82}"/>
              </a:ext>
            </a:extLst>
          </p:cNvPr>
          <p:cNvSpPr>
            <a:spLocks noGrp="1"/>
          </p:cNvSpPr>
          <p:nvPr>
            <p:ph type="sldNum" sz="quarter" idx="12"/>
          </p:nvPr>
        </p:nvSpPr>
        <p:spPr/>
        <p:txBody>
          <a:bodyPr/>
          <a:lstStyle/>
          <a:p>
            <a:fld id="{63FECFC1-1FBF-4FB4-B597-2E93DA8D3CB1}" type="slidenum">
              <a:rPr lang="en-NL" smtClean="0"/>
              <a:t>‹#›</a:t>
            </a:fld>
            <a:endParaRPr lang="en-NL"/>
          </a:p>
        </p:txBody>
      </p:sp>
    </p:spTree>
    <p:extLst>
      <p:ext uri="{BB962C8B-B14F-4D97-AF65-F5344CB8AC3E}">
        <p14:creationId xmlns:p14="http://schemas.microsoft.com/office/powerpoint/2010/main" val="403163041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4EB513-C6FA-3846-6534-5E07A5B5CD76}"/>
              </a:ext>
            </a:extLst>
          </p:cNvPr>
          <p:cNvSpPr>
            <a:spLocks noGrp="1"/>
          </p:cNvSpPr>
          <p:nvPr>
            <p:ph type="title"/>
          </p:nvPr>
        </p:nvSpPr>
        <p:spPr/>
        <p:txBody>
          <a:bodyPr/>
          <a:lstStyle/>
          <a:p>
            <a:r>
              <a:rPr lang="en-US"/>
              <a:t>Click to edit Master title style</a:t>
            </a:r>
            <a:endParaRPr lang="nl-NL"/>
          </a:p>
        </p:txBody>
      </p:sp>
      <p:sp>
        <p:nvSpPr>
          <p:cNvPr id="3" name="Tijdelijke aanduiding voor inhoud 2">
            <a:extLst>
              <a:ext uri="{FF2B5EF4-FFF2-40B4-BE49-F238E27FC236}">
                <a16:creationId xmlns:a16="http://schemas.microsoft.com/office/drawing/2014/main" id="{E9F35760-3D3F-0594-FDFF-E50D81BBA4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datum 3">
            <a:extLst>
              <a:ext uri="{FF2B5EF4-FFF2-40B4-BE49-F238E27FC236}">
                <a16:creationId xmlns:a16="http://schemas.microsoft.com/office/drawing/2014/main" id="{4C605321-31C2-BEEA-B0A3-8FFE989DB610}"/>
              </a:ext>
            </a:extLst>
          </p:cNvPr>
          <p:cNvSpPr>
            <a:spLocks noGrp="1"/>
          </p:cNvSpPr>
          <p:nvPr>
            <p:ph type="dt" sz="half" idx="10"/>
          </p:nvPr>
        </p:nvSpPr>
        <p:spPr/>
        <p:txBody>
          <a:bodyPr/>
          <a:lstStyle/>
          <a:p>
            <a:fld id="{97DD7942-64CC-4A8E-9D6B-B42D6487ACFB}" type="datetime8">
              <a:rPr lang="en-NL" smtClean="0"/>
              <a:t>9/9/26 6:47 AM</a:t>
            </a:fld>
            <a:endParaRPr lang="en-NL"/>
          </a:p>
        </p:txBody>
      </p:sp>
      <p:sp>
        <p:nvSpPr>
          <p:cNvPr id="5" name="Tijdelijke aanduiding voor voettekst 4">
            <a:extLst>
              <a:ext uri="{FF2B5EF4-FFF2-40B4-BE49-F238E27FC236}">
                <a16:creationId xmlns:a16="http://schemas.microsoft.com/office/drawing/2014/main" id="{4A0FB0E1-2BA2-EEE4-BCDE-DB98A6A1796D}"/>
              </a:ext>
            </a:extLst>
          </p:cNvPr>
          <p:cNvSpPr>
            <a:spLocks noGrp="1"/>
          </p:cNvSpPr>
          <p:nvPr>
            <p:ph type="ftr" sz="quarter" idx="11"/>
          </p:nvPr>
        </p:nvSpPr>
        <p:spPr/>
        <p:txBody>
          <a:bodyPr/>
          <a:lstStyle/>
          <a:p>
            <a:endParaRPr lang="en-NL"/>
          </a:p>
        </p:txBody>
      </p:sp>
      <p:sp>
        <p:nvSpPr>
          <p:cNvPr id="6" name="Tijdelijke aanduiding voor dianummer 5">
            <a:extLst>
              <a:ext uri="{FF2B5EF4-FFF2-40B4-BE49-F238E27FC236}">
                <a16:creationId xmlns:a16="http://schemas.microsoft.com/office/drawing/2014/main" id="{F988D0F1-B1E9-917B-DDE5-618A5BB8D7C0}"/>
              </a:ext>
            </a:extLst>
          </p:cNvPr>
          <p:cNvSpPr>
            <a:spLocks noGrp="1"/>
          </p:cNvSpPr>
          <p:nvPr>
            <p:ph type="sldNum" sz="quarter" idx="12"/>
          </p:nvPr>
        </p:nvSpPr>
        <p:spPr/>
        <p:txBody>
          <a:bodyPr/>
          <a:lstStyle/>
          <a:p>
            <a:fld id="{63FECFC1-1FBF-4FB4-B597-2E93DA8D3CB1}" type="slidenum">
              <a:rPr lang="en-NL" smtClean="0"/>
              <a:t>‹#›</a:t>
            </a:fld>
            <a:endParaRPr lang="en-NL"/>
          </a:p>
        </p:txBody>
      </p:sp>
    </p:spTree>
    <p:extLst>
      <p:ext uri="{BB962C8B-B14F-4D97-AF65-F5344CB8AC3E}">
        <p14:creationId xmlns:p14="http://schemas.microsoft.com/office/powerpoint/2010/main" val="386171347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9FA81A-2A42-ED47-2DA2-E9463D2B59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ijdelijke aanduiding voor tekst 2">
            <a:extLst>
              <a:ext uri="{FF2B5EF4-FFF2-40B4-BE49-F238E27FC236}">
                <a16:creationId xmlns:a16="http://schemas.microsoft.com/office/drawing/2014/main" id="{77DF69D8-4605-0438-DFEF-0B7A2DC1CFD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Tijdelijke aanduiding voor datum 3">
            <a:extLst>
              <a:ext uri="{FF2B5EF4-FFF2-40B4-BE49-F238E27FC236}">
                <a16:creationId xmlns:a16="http://schemas.microsoft.com/office/drawing/2014/main" id="{BAF34474-3925-CD1D-1850-FEDA94E2F7F7}"/>
              </a:ext>
            </a:extLst>
          </p:cNvPr>
          <p:cNvSpPr>
            <a:spLocks noGrp="1"/>
          </p:cNvSpPr>
          <p:nvPr>
            <p:ph type="dt" sz="half" idx="10"/>
          </p:nvPr>
        </p:nvSpPr>
        <p:spPr/>
        <p:txBody>
          <a:bodyPr/>
          <a:lstStyle/>
          <a:p>
            <a:fld id="{97DD7942-64CC-4A8E-9D6B-B42D6487ACFB}" type="datetime8">
              <a:rPr lang="en-NL" smtClean="0"/>
              <a:t>9/9/26 6:52 AM</a:t>
            </a:fld>
            <a:endParaRPr lang="en-NL"/>
          </a:p>
        </p:txBody>
      </p:sp>
      <p:sp>
        <p:nvSpPr>
          <p:cNvPr id="5" name="Tijdelijke aanduiding voor voettekst 4">
            <a:extLst>
              <a:ext uri="{FF2B5EF4-FFF2-40B4-BE49-F238E27FC236}">
                <a16:creationId xmlns:a16="http://schemas.microsoft.com/office/drawing/2014/main" id="{FB2F23E6-B85C-8D38-FDB9-32AD37CD618B}"/>
              </a:ext>
            </a:extLst>
          </p:cNvPr>
          <p:cNvSpPr>
            <a:spLocks noGrp="1"/>
          </p:cNvSpPr>
          <p:nvPr>
            <p:ph type="ftr" sz="quarter" idx="11"/>
          </p:nvPr>
        </p:nvSpPr>
        <p:spPr/>
        <p:txBody>
          <a:bodyPr/>
          <a:lstStyle/>
          <a:p>
            <a:endParaRPr lang="en-NL"/>
          </a:p>
        </p:txBody>
      </p:sp>
      <p:sp>
        <p:nvSpPr>
          <p:cNvPr id="6" name="Tijdelijke aanduiding voor dianummer 5">
            <a:extLst>
              <a:ext uri="{FF2B5EF4-FFF2-40B4-BE49-F238E27FC236}">
                <a16:creationId xmlns:a16="http://schemas.microsoft.com/office/drawing/2014/main" id="{D9E71A8E-8888-BC58-0D3F-46A541D5D00F}"/>
              </a:ext>
            </a:extLst>
          </p:cNvPr>
          <p:cNvSpPr>
            <a:spLocks noGrp="1"/>
          </p:cNvSpPr>
          <p:nvPr>
            <p:ph type="sldNum" sz="quarter" idx="12"/>
          </p:nvPr>
        </p:nvSpPr>
        <p:spPr/>
        <p:txBody>
          <a:bodyPr/>
          <a:lstStyle/>
          <a:p>
            <a:fld id="{63FECFC1-1FBF-4FB4-B597-2E93DA8D3CB1}" type="slidenum">
              <a:rPr lang="en-NL" smtClean="0"/>
              <a:t>‹#›</a:t>
            </a:fld>
            <a:endParaRPr lang="en-NL"/>
          </a:p>
        </p:txBody>
      </p:sp>
    </p:spTree>
    <p:extLst>
      <p:ext uri="{BB962C8B-B14F-4D97-AF65-F5344CB8AC3E}">
        <p14:creationId xmlns:p14="http://schemas.microsoft.com/office/powerpoint/2010/main" val="399795483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423E3B-2F24-AC9D-1E87-DDF62100C05A}"/>
              </a:ext>
            </a:extLst>
          </p:cNvPr>
          <p:cNvSpPr>
            <a:spLocks noGrp="1"/>
          </p:cNvSpPr>
          <p:nvPr>
            <p:ph type="title"/>
          </p:nvPr>
        </p:nvSpPr>
        <p:spPr/>
        <p:txBody>
          <a:bodyPr/>
          <a:lstStyle/>
          <a:p>
            <a:r>
              <a:rPr lang="en-US"/>
              <a:t>Click to edit Master title style</a:t>
            </a:r>
            <a:endParaRPr lang="nl-NL"/>
          </a:p>
        </p:txBody>
      </p:sp>
      <p:sp>
        <p:nvSpPr>
          <p:cNvPr id="3" name="Tijdelijke aanduiding voor inhoud 2">
            <a:extLst>
              <a:ext uri="{FF2B5EF4-FFF2-40B4-BE49-F238E27FC236}">
                <a16:creationId xmlns:a16="http://schemas.microsoft.com/office/drawing/2014/main" id="{86CF2FA4-E3C9-40AF-42F5-85E0270899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inhoud 3">
            <a:extLst>
              <a:ext uri="{FF2B5EF4-FFF2-40B4-BE49-F238E27FC236}">
                <a16:creationId xmlns:a16="http://schemas.microsoft.com/office/drawing/2014/main" id="{ED8F756E-85B9-F953-2D62-3468354126F7}"/>
              </a:ext>
            </a:extLst>
          </p:cNvPr>
          <p:cNvSpPr>
            <a:spLocks noGrp="1"/>
          </p:cNvSpPr>
          <p:nvPr>
            <p:ph sz="half" idx="2"/>
          </p:nvPr>
        </p:nvSpPr>
        <p:spPr>
          <a:xfrm>
            <a:off x="6172200" y="1825625"/>
            <a:ext cx="5181600" cy="36995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ijdelijke aanduiding voor datum 4">
            <a:extLst>
              <a:ext uri="{FF2B5EF4-FFF2-40B4-BE49-F238E27FC236}">
                <a16:creationId xmlns:a16="http://schemas.microsoft.com/office/drawing/2014/main" id="{12C327A2-284B-D1CB-2BA5-E8CD47D6C7EE}"/>
              </a:ext>
            </a:extLst>
          </p:cNvPr>
          <p:cNvSpPr>
            <a:spLocks noGrp="1"/>
          </p:cNvSpPr>
          <p:nvPr>
            <p:ph type="dt" sz="half" idx="10"/>
          </p:nvPr>
        </p:nvSpPr>
        <p:spPr/>
        <p:txBody>
          <a:bodyPr/>
          <a:lstStyle/>
          <a:p>
            <a:fld id="{97DD7942-64CC-4A8E-9D6B-B42D6487ACFB}" type="datetime8">
              <a:rPr lang="en-NL" smtClean="0"/>
              <a:t>9/9/26 6:52 AM</a:t>
            </a:fld>
            <a:endParaRPr lang="en-NL"/>
          </a:p>
        </p:txBody>
      </p:sp>
      <p:sp>
        <p:nvSpPr>
          <p:cNvPr id="6" name="Tijdelijke aanduiding voor voettekst 5">
            <a:extLst>
              <a:ext uri="{FF2B5EF4-FFF2-40B4-BE49-F238E27FC236}">
                <a16:creationId xmlns:a16="http://schemas.microsoft.com/office/drawing/2014/main" id="{524FF94E-6973-24E6-CA8D-8EBCD0D3C471}"/>
              </a:ext>
            </a:extLst>
          </p:cNvPr>
          <p:cNvSpPr>
            <a:spLocks noGrp="1"/>
          </p:cNvSpPr>
          <p:nvPr>
            <p:ph type="ftr" sz="quarter" idx="11"/>
          </p:nvPr>
        </p:nvSpPr>
        <p:spPr/>
        <p:txBody>
          <a:bodyPr/>
          <a:lstStyle/>
          <a:p>
            <a:endParaRPr lang="en-NL"/>
          </a:p>
        </p:txBody>
      </p:sp>
      <p:sp>
        <p:nvSpPr>
          <p:cNvPr id="7" name="Tijdelijke aanduiding voor dianummer 6">
            <a:extLst>
              <a:ext uri="{FF2B5EF4-FFF2-40B4-BE49-F238E27FC236}">
                <a16:creationId xmlns:a16="http://schemas.microsoft.com/office/drawing/2014/main" id="{07AC04B6-6BCE-7ABA-BDCD-038FC67AFCAA}"/>
              </a:ext>
            </a:extLst>
          </p:cNvPr>
          <p:cNvSpPr>
            <a:spLocks noGrp="1"/>
          </p:cNvSpPr>
          <p:nvPr>
            <p:ph type="sldNum" sz="quarter" idx="12"/>
          </p:nvPr>
        </p:nvSpPr>
        <p:spPr/>
        <p:txBody>
          <a:bodyPr/>
          <a:lstStyle/>
          <a:p>
            <a:fld id="{63FECFC1-1FBF-4FB4-B597-2E93DA8D3CB1}" type="slidenum">
              <a:rPr lang="en-NL" smtClean="0"/>
              <a:t>‹#›</a:t>
            </a:fld>
            <a:endParaRPr lang="en-NL"/>
          </a:p>
        </p:txBody>
      </p:sp>
    </p:spTree>
    <p:extLst>
      <p:ext uri="{BB962C8B-B14F-4D97-AF65-F5344CB8AC3E}">
        <p14:creationId xmlns:p14="http://schemas.microsoft.com/office/powerpoint/2010/main" val="1180938816"/>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583230-CD69-C193-50ED-78B2CE9CD11A}"/>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ijdelijke aanduiding voor tekst 2">
            <a:extLst>
              <a:ext uri="{FF2B5EF4-FFF2-40B4-BE49-F238E27FC236}">
                <a16:creationId xmlns:a16="http://schemas.microsoft.com/office/drawing/2014/main" id="{E3139A24-C305-976B-36E5-5653F8E12D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ijdelijke aanduiding voor inhoud 3">
            <a:extLst>
              <a:ext uri="{FF2B5EF4-FFF2-40B4-BE49-F238E27FC236}">
                <a16:creationId xmlns:a16="http://schemas.microsoft.com/office/drawing/2014/main" id="{F58AB818-D585-BCC6-EA83-5207341ED0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ijdelijke aanduiding voor tekst 4">
            <a:extLst>
              <a:ext uri="{FF2B5EF4-FFF2-40B4-BE49-F238E27FC236}">
                <a16:creationId xmlns:a16="http://schemas.microsoft.com/office/drawing/2014/main" id="{A6C19561-F29B-A88F-9FE3-798AB27CB4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ijdelijke aanduiding voor inhoud 5">
            <a:extLst>
              <a:ext uri="{FF2B5EF4-FFF2-40B4-BE49-F238E27FC236}">
                <a16:creationId xmlns:a16="http://schemas.microsoft.com/office/drawing/2014/main" id="{8DA61578-28B4-8F82-D352-4FDB5BC31317}"/>
              </a:ext>
            </a:extLst>
          </p:cNvPr>
          <p:cNvSpPr>
            <a:spLocks noGrp="1"/>
          </p:cNvSpPr>
          <p:nvPr>
            <p:ph sz="quarter" idx="4"/>
          </p:nvPr>
        </p:nvSpPr>
        <p:spPr>
          <a:xfrm>
            <a:off x="6172200" y="2505075"/>
            <a:ext cx="5183188" cy="3020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Tijdelijke aanduiding voor datum 6">
            <a:extLst>
              <a:ext uri="{FF2B5EF4-FFF2-40B4-BE49-F238E27FC236}">
                <a16:creationId xmlns:a16="http://schemas.microsoft.com/office/drawing/2014/main" id="{26172C80-CE2F-0AE5-6F50-B31923E55AC3}"/>
              </a:ext>
            </a:extLst>
          </p:cNvPr>
          <p:cNvSpPr>
            <a:spLocks noGrp="1"/>
          </p:cNvSpPr>
          <p:nvPr>
            <p:ph type="dt" sz="half" idx="10"/>
          </p:nvPr>
        </p:nvSpPr>
        <p:spPr/>
        <p:txBody>
          <a:bodyPr/>
          <a:lstStyle/>
          <a:p>
            <a:fld id="{97DD7942-64CC-4A8E-9D6B-B42D6487ACFB}" type="datetime8">
              <a:rPr lang="en-NL" smtClean="0"/>
              <a:t>9/9/26 6:52 AM</a:t>
            </a:fld>
            <a:endParaRPr lang="en-NL"/>
          </a:p>
        </p:txBody>
      </p:sp>
      <p:sp>
        <p:nvSpPr>
          <p:cNvPr id="8" name="Tijdelijke aanduiding voor voettekst 7">
            <a:extLst>
              <a:ext uri="{FF2B5EF4-FFF2-40B4-BE49-F238E27FC236}">
                <a16:creationId xmlns:a16="http://schemas.microsoft.com/office/drawing/2014/main" id="{BE5C2949-7DF8-3206-A46C-7CA77EEAEAB3}"/>
              </a:ext>
            </a:extLst>
          </p:cNvPr>
          <p:cNvSpPr>
            <a:spLocks noGrp="1"/>
          </p:cNvSpPr>
          <p:nvPr>
            <p:ph type="ftr" sz="quarter" idx="11"/>
          </p:nvPr>
        </p:nvSpPr>
        <p:spPr/>
        <p:txBody>
          <a:bodyPr/>
          <a:lstStyle/>
          <a:p>
            <a:endParaRPr lang="en-NL"/>
          </a:p>
        </p:txBody>
      </p:sp>
      <p:sp>
        <p:nvSpPr>
          <p:cNvPr id="9" name="Tijdelijke aanduiding voor dianummer 8">
            <a:extLst>
              <a:ext uri="{FF2B5EF4-FFF2-40B4-BE49-F238E27FC236}">
                <a16:creationId xmlns:a16="http://schemas.microsoft.com/office/drawing/2014/main" id="{58C2AFA1-FE27-2395-868C-FD73F65DEAD1}"/>
              </a:ext>
            </a:extLst>
          </p:cNvPr>
          <p:cNvSpPr>
            <a:spLocks noGrp="1"/>
          </p:cNvSpPr>
          <p:nvPr>
            <p:ph type="sldNum" sz="quarter" idx="12"/>
          </p:nvPr>
        </p:nvSpPr>
        <p:spPr/>
        <p:txBody>
          <a:bodyPr/>
          <a:lstStyle/>
          <a:p>
            <a:fld id="{63FECFC1-1FBF-4FB4-B597-2E93DA8D3CB1}" type="slidenum">
              <a:rPr lang="en-NL" smtClean="0"/>
              <a:t>‹#›</a:t>
            </a:fld>
            <a:endParaRPr lang="en-NL"/>
          </a:p>
        </p:txBody>
      </p:sp>
    </p:spTree>
    <p:extLst>
      <p:ext uri="{BB962C8B-B14F-4D97-AF65-F5344CB8AC3E}">
        <p14:creationId xmlns:p14="http://schemas.microsoft.com/office/powerpoint/2010/main" val="200956456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5E57E8-6048-6F85-6EFF-212AF6162C4C}"/>
              </a:ext>
            </a:extLst>
          </p:cNvPr>
          <p:cNvSpPr>
            <a:spLocks noGrp="1"/>
          </p:cNvSpPr>
          <p:nvPr>
            <p:ph type="title"/>
          </p:nvPr>
        </p:nvSpPr>
        <p:spPr/>
        <p:txBody>
          <a:bodyPr/>
          <a:lstStyle/>
          <a:p>
            <a:r>
              <a:rPr lang="en-US"/>
              <a:t>Click to edit Master title style</a:t>
            </a:r>
            <a:endParaRPr lang="nl-NL"/>
          </a:p>
        </p:txBody>
      </p:sp>
      <p:sp>
        <p:nvSpPr>
          <p:cNvPr id="3" name="Tijdelijke aanduiding voor datum 2">
            <a:extLst>
              <a:ext uri="{FF2B5EF4-FFF2-40B4-BE49-F238E27FC236}">
                <a16:creationId xmlns:a16="http://schemas.microsoft.com/office/drawing/2014/main" id="{57367A5D-372C-E115-3345-2847584EC0EB}"/>
              </a:ext>
            </a:extLst>
          </p:cNvPr>
          <p:cNvSpPr>
            <a:spLocks noGrp="1"/>
          </p:cNvSpPr>
          <p:nvPr>
            <p:ph type="dt" sz="half" idx="10"/>
          </p:nvPr>
        </p:nvSpPr>
        <p:spPr/>
        <p:txBody>
          <a:bodyPr/>
          <a:lstStyle/>
          <a:p>
            <a:fld id="{97DD7942-64CC-4A8E-9D6B-B42D6487ACFB}" type="datetime8">
              <a:rPr lang="en-NL" smtClean="0"/>
              <a:t>9/9/26 6:52 AM</a:t>
            </a:fld>
            <a:endParaRPr lang="en-NL"/>
          </a:p>
        </p:txBody>
      </p:sp>
      <p:sp>
        <p:nvSpPr>
          <p:cNvPr id="4" name="Tijdelijke aanduiding voor voettekst 3">
            <a:extLst>
              <a:ext uri="{FF2B5EF4-FFF2-40B4-BE49-F238E27FC236}">
                <a16:creationId xmlns:a16="http://schemas.microsoft.com/office/drawing/2014/main" id="{34F3EA4B-47AA-0F5B-251C-5C7A176C3A83}"/>
              </a:ext>
            </a:extLst>
          </p:cNvPr>
          <p:cNvSpPr>
            <a:spLocks noGrp="1"/>
          </p:cNvSpPr>
          <p:nvPr>
            <p:ph type="ftr" sz="quarter" idx="11"/>
          </p:nvPr>
        </p:nvSpPr>
        <p:spPr/>
        <p:txBody>
          <a:bodyPr/>
          <a:lstStyle/>
          <a:p>
            <a:endParaRPr lang="en-NL"/>
          </a:p>
        </p:txBody>
      </p:sp>
      <p:sp>
        <p:nvSpPr>
          <p:cNvPr id="5" name="Tijdelijke aanduiding voor dianummer 4">
            <a:extLst>
              <a:ext uri="{FF2B5EF4-FFF2-40B4-BE49-F238E27FC236}">
                <a16:creationId xmlns:a16="http://schemas.microsoft.com/office/drawing/2014/main" id="{2B47C673-9879-70E2-F8EA-69E987C691BC}"/>
              </a:ext>
            </a:extLst>
          </p:cNvPr>
          <p:cNvSpPr>
            <a:spLocks noGrp="1"/>
          </p:cNvSpPr>
          <p:nvPr>
            <p:ph type="sldNum" sz="quarter" idx="12"/>
          </p:nvPr>
        </p:nvSpPr>
        <p:spPr/>
        <p:txBody>
          <a:bodyPr/>
          <a:lstStyle/>
          <a:p>
            <a:fld id="{63FECFC1-1FBF-4FB4-B597-2E93DA8D3CB1}" type="slidenum">
              <a:rPr lang="en-NL" smtClean="0"/>
              <a:t>‹#›</a:t>
            </a:fld>
            <a:endParaRPr lang="en-NL"/>
          </a:p>
        </p:txBody>
      </p:sp>
    </p:spTree>
    <p:extLst>
      <p:ext uri="{BB962C8B-B14F-4D97-AF65-F5344CB8AC3E}">
        <p14:creationId xmlns:p14="http://schemas.microsoft.com/office/powerpoint/2010/main" val="49771972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659BD48-83F1-E86D-C3C4-72D11AE0CA9C}"/>
              </a:ext>
            </a:extLst>
          </p:cNvPr>
          <p:cNvSpPr>
            <a:spLocks noGrp="1"/>
          </p:cNvSpPr>
          <p:nvPr>
            <p:ph type="dt" sz="half" idx="10"/>
          </p:nvPr>
        </p:nvSpPr>
        <p:spPr/>
        <p:txBody>
          <a:bodyPr/>
          <a:lstStyle/>
          <a:p>
            <a:fld id="{97DD7942-64CC-4A8E-9D6B-B42D6487ACFB}" type="datetime8">
              <a:rPr lang="en-NL" smtClean="0"/>
              <a:t>9/9/26 6:52 AM</a:t>
            </a:fld>
            <a:endParaRPr lang="en-NL"/>
          </a:p>
        </p:txBody>
      </p:sp>
      <p:sp>
        <p:nvSpPr>
          <p:cNvPr id="3" name="Tijdelijke aanduiding voor voettekst 2">
            <a:extLst>
              <a:ext uri="{FF2B5EF4-FFF2-40B4-BE49-F238E27FC236}">
                <a16:creationId xmlns:a16="http://schemas.microsoft.com/office/drawing/2014/main" id="{AA5DA91B-7BCE-152D-4BBD-ED43057F35BE}"/>
              </a:ext>
            </a:extLst>
          </p:cNvPr>
          <p:cNvSpPr>
            <a:spLocks noGrp="1"/>
          </p:cNvSpPr>
          <p:nvPr>
            <p:ph type="ftr" sz="quarter" idx="11"/>
          </p:nvPr>
        </p:nvSpPr>
        <p:spPr/>
        <p:txBody>
          <a:bodyPr/>
          <a:lstStyle/>
          <a:p>
            <a:endParaRPr lang="en-NL"/>
          </a:p>
        </p:txBody>
      </p:sp>
      <p:sp>
        <p:nvSpPr>
          <p:cNvPr id="4" name="Tijdelijke aanduiding voor dianummer 3">
            <a:extLst>
              <a:ext uri="{FF2B5EF4-FFF2-40B4-BE49-F238E27FC236}">
                <a16:creationId xmlns:a16="http://schemas.microsoft.com/office/drawing/2014/main" id="{352BF7CD-5CD6-D40C-9321-391BF2E9CB37}"/>
              </a:ext>
            </a:extLst>
          </p:cNvPr>
          <p:cNvSpPr>
            <a:spLocks noGrp="1"/>
          </p:cNvSpPr>
          <p:nvPr>
            <p:ph type="sldNum" sz="quarter" idx="12"/>
          </p:nvPr>
        </p:nvSpPr>
        <p:spPr/>
        <p:txBody>
          <a:bodyPr/>
          <a:lstStyle/>
          <a:p>
            <a:fld id="{63FECFC1-1FBF-4FB4-B597-2E93DA8D3CB1}" type="slidenum">
              <a:rPr lang="en-NL" smtClean="0"/>
              <a:t>‹#›</a:t>
            </a:fld>
            <a:endParaRPr lang="en-NL"/>
          </a:p>
        </p:txBody>
      </p:sp>
    </p:spTree>
    <p:extLst>
      <p:ext uri="{BB962C8B-B14F-4D97-AF65-F5344CB8AC3E}">
        <p14:creationId xmlns:p14="http://schemas.microsoft.com/office/powerpoint/2010/main" val="599816156"/>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A2F552-858A-7652-3D9A-E96DC1FE54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Tijdelijke aanduiding voor inhoud 2">
            <a:extLst>
              <a:ext uri="{FF2B5EF4-FFF2-40B4-BE49-F238E27FC236}">
                <a16:creationId xmlns:a16="http://schemas.microsoft.com/office/drawing/2014/main" id="{66324951-DB97-EB00-E152-57DF3359833E}"/>
              </a:ext>
            </a:extLst>
          </p:cNvPr>
          <p:cNvSpPr>
            <a:spLocks noGrp="1"/>
          </p:cNvSpPr>
          <p:nvPr>
            <p:ph idx="1"/>
          </p:nvPr>
        </p:nvSpPr>
        <p:spPr>
          <a:xfrm>
            <a:off x="5183188" y="987426"/>
            <a:ext cx="6172200" cy="45377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tekst 3">
            <a:extLst>
              <a:ext uri="{FF2B5EF4-FFF2-40B4-BE49-F238E27FC236}">
                <a16:creationId xmlns:a16="http://schemas.microsoft.com/office/drawing/2014/main" id="{C0461CDE-96C9-8008-DE4D-7ED6370374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ijdelijke aanduiding voor datum 4">
            <a:extLst>
              <a:ext uri="{FF2B5EF4-FFF2-40B4-BE49-F238E27FC236}">
                <a16:creationId xmlns:a16="http://schemas.microsoft.com/office/drawing/2014/main" id="{355B009A-DF21-660C-8B67-E058868AE1ED}"/>
              </a:ext>
            </a:extLst>
          </p:cNvPr>
          <p:cNvSpPr>
            <a:spLocks noGrp="1"/>
          </p:cNvSpPr>
          <p:nvPr>
            <p:ph type="dt" sz="half" idx="10"/>
          </p:nvPr>
        </p:nvSpPr>
        <p:spPr/>
        <p:txBody>
          <a:bodyPr/>
          <a:lstStyle/>
          <a:p>
            <a:fld id="{97DD7942-64CC-4A8E-9D6B-B42D6487ACFB}" type="datetime8">
              <a:rPr lang="en-NL" smtClean="0"/>
              <a:t>9/9/26 6:52 AM</a:t>
            </a:fld>
            <a:endParaRPr lang="en-NL"/>
          </a:p>
        </p:txBody>
      </p:sp>
      <p:sp>
        <p:nvSpPr>
          <p:cNvPr id="6" name="Tijdelijke aanduiding voor voettekst 5">
            <a:extLst>
              <a:ext uri="{FF2B5EF4-FFF2-40B4-BE49-F238E27FC236}">
                <a16:creationId xmlns:a16="http://schemas.microsoft.com/office/drawing/2014/main" id="{007096C3-220B-4691-EEE3-DA1E613BEC8D}"/>
              </a:ext>
            </a:extLst>
          </p:cNvPr>
          <p:cNvSpPr>
            <a:spLocks noGrp="1"/>
          </p:cNvSpPr>
          <p:nvPr>
            <p:ph type="ftr" sz="quarter" idx="11"/>
          </p:nvPr>
        </p:nvSpPr>
        <p:spPr/>
        <p:txBody>
          <a:bodyPr/>
          <a:lstStyle/>
          <a:p>
            <a:endParaRPr lang="en-NL"/>
          </a:p>
        </p:txBody>
      </p:sp>
      <p:sp>
        <p:nvSpPr>
          <p:cNvPr id="7" name="Tijdelijke aanduiding voor dianummer 6">
            <a:extLst>
              <a:ext uri="{FF2B5EF4-FFF2-40B4-BE49-F238E27FC236}">
                <a16:creationId xmlns:a16="http://schemas.microsoft.com/office/drawing/2014/main" id="{6656FD32-734D-08DB-DA06-3128A3D58F6D}"/>
              </a:ext>
            </a:extLst>
          </p:cNvPr>
          <p:cNvSpPr>
            <a:spLocks noGrp="1"/>
          </p:cNvSpPr>
          <p:nvPr>
            <p:ph type="sldNum" sz="quarter" idx="12"/>
          </p:nvPr>
        </p:nvSpPr>
        <p:spPr/>
        <p:txBody>
          <a:bodyPr/>
          <a:lstStyle/>
          <a:p>
            <a:fld id="{63FECFC1-1FBF-4FB4-B597-2E93DA8D3CB1}" type="slidenum">
              <a:rPr lang="en-NL" smtClean="0"/>
              <a:t>‹#›</a:t>
            </a:fld>
            <a:endParaRPr lang="en-NL"/>
          </a:p>
        </p:txBody>
      </p:sp>
    </p:spTree>
    <p:extLst>
      <p:ext uri="{BB962C8B-B14F-4D97-AF65-F5344CB8AC3E}">
        <p14:creationId xmlns:p14="http://schemas.microsoft.com/office/powerpoint/2010/main" val="416883971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12065C-F236-EBB1-5581-BBFB4D65F7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Tijdelijke aanduiding voor afbeelding 2">
            <a:extLst>
              <a:ext uri="{FF2B5EF4-FFF2-40B4-BE49-F238E27FC236}">
                <a16:creationId xmlns:a16="http://schemas.microsoft.com/office/drawing/2014/main" id="{9D4A03C4-EEC4-9A05-208E-0162895CAC2B}"/>
              </a:ext>
            </a:extLst>
          </p:cNvPr>
          <p:cNvSpPr>
            <a:spLocks noGrp="1"/>
          </p:cNvSpPr>
          <p:nvPr>
            <p:ph type="pic" idx="1"/>
          </p:nvPr>
        </p:nvSpPr>
        <p:spPr>
          <a:xfrm>
            <a:off x="5183188" y="987426"/>
            <a:ext cx="6172200" cy="45377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nl-NL"/>
          </a:p>
        </p:txBody>
      </p:sp>
      <p:sp>
        <p:nvSpPr>
          <p:cNvPr id="4" name="Tijdelijke aanduiding voor tekst 3">
            <a:extLst>
              <a:ext uri="{FF2B5EF4-FFF2-40B4-BE49-F238E27FC236}">
                <a16:creationId xmlns:a16="http://schemas.microsoft.com/office/drawing/2014/main" id="{C934E69E-0B0E-B6B7-5AFA-F97D161CF6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ijdelijke aanduiding voor datum 4">
            <a:extLst>
              <a:ext uri="{FF2B5EF4-FFF2-40B4-BE49-F238E27FC236}">
                <a16:creationId xmlns:a16="http://schemas.microsoft.com/office/drawing/2014/main" id="{DE19FB52-F4D0-E984-D8B4-035A168825E7}"/>
              </a:ext>
            </a:extLst>
          </p:cNvPr>
          <p:cNvSpPr>
            <a:spLocks noGrp="1"/>
          </p:cNvSpPr>
          <p:nvPr>
            <p:ph type="dt" sz="half" idx="10"/>
          </p:nvPr>
        </p:nvSpPr>
        <p:spPr/>
        <p:txBody>
          <a:bodyPr/>
          <a:lstStyle/>
          <a:p>
            <a:fld id="{97DD7942-64CC-4A8E-9D6B-B42D6487ACFB}" type="datetime8">
              <a:rPr lang="en-NL" smtClean="0"/>
              <a:t>9/9/26 6:52 AM</a:t>
            </a:fld>
            <a:endParaRPr lang="en-NL"/>
          </a:p>
        </p:txBody>
      </p:sp>
      <p:sp>
        <p:nvSpPr>
          <p:cNvPr id="6" name="Tijdelijke aanduiding voor voettekst 5">
            <a:extLst>
              <a:ext uri="{FF2B5EF4-FFF2-40B4-BE49-F238E27FC236}">
                <a16:creationId xmlns:a16="http://schemas.microsoft.com/office/drawing/2014/main" id="{29452FAA-008D-E778-FDFD-587D4644E038}"/>
              </a:ext>
            </a:extLst>
          </p:cNvPr>
          <p:cNvSpPr>
            <a:spLocks noGrp="1"/>
          </p:cNvSpPr>
          <p:nvPr>
            <p:ph type="ftr" sz="quarter" idx="11"/>
          </p:nvPr>
        </p:nvSpPr>
        <p:spPr/>
        <p:txBody>
          <a:bodyPr/>
          <a:lstStyle/>
          <a:p>
            <a:endParaRPr lang="en-NL"/>
          </a:p>
        </p:txBody>
      </p:sp>
      <p:sp>
        <p:nvSpPr>
          <p:cNvPr id="7" name="Tijdelijke aanduiding voor dianummer 6">
            <a:extLst>
              <a:ext uri="{FF2B5EF4-FFF2-40B4-BE49-F238E27FC236}">
                <a16:creationId xmlns:a16="http://schemas.microsoft.com/office/drawing/2014/main" id="{981D60AD-6DF2-F675-FC40-31176B9850FB}"/>
              </a:ext>
            </a:extLst>
          </p:cNvPr>
          <p:cNvSpPr>
            <a:spLocks noGrp="1"/>
          </p:cNvSpPr>
          <p:nvPr>
            <p:ph type="sldNum" sz="quarter" idx="12"/>
          </p:nvPr>
        </p:nvSpPr>
        <p:spPr/>
        <p:txBody>
          <a:bodyPr/>
          <a:lstStyle/>
          <a:p>
            <a:fld id="{63FECFC1-1FBF-4FB4-B597-2E93DA8D3CB1}" type="slidenum">
              <a:rPr lang="en-NL" smtClean="0"/>
              <a:t>‹#›</a:t>
            </a:fld>
            <a:endParaRPr lang="en-NL"/>
          </a:p>
        </p:txBody>
      </p:sp>
    </p:spTree>
    <p:extLst>
      <p:ext uri="{BB962C8B-B14F-4D97-AF65-F5344CB8AC3E}">
        <p14:creationId xmlns:p14="http://schemas.microsoft.com/office/powerpoint/2010/main" val="648800134"/>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Afbeelding met bijschrift">
    <p:spTree>
      <p:nvGrpSpPr>
        <p:cNvPr id="1" name=""/>
        <p:cNvGrpSpPr/>
        <p:nvPr/>
      </p:nvGrpSpPr>
      <p:grpSpPr>
        <a:xfrm>
          <a:off x="0" y="0"/>
          <a:ext cx="0" cy="0"/>
          <a:chOff x="0" y="0"/>
          <a:chExt cx="0" cy="0"/>
        </a:xfrm>
      </p:grpSpPr>
      <p:sp>
        <p:nvSpPr>
          <p:cNvPr id="5" name="Tijdelijke aanduiding voor datum 4">
            <a:extLst>
              <a:ext uri="{FF2B5EF4-FFF2-40B4-BE49-F238E27FC236}">
                <a16:creationId xmlns:a16="http://schemas.microsoft.com/office/drawing/2014/main" id="{DE19FB52-F4D0-E984-D8B4-035A168825E7}"/>
              </a:ext>
            </a:extLst>
          </p:cNvPr>
          <p:cNvSpPr>
            <a:spLocks noGrp="1"/>
          </p:cNvSpPr>
          <p:nvPr>
            <p:ph type="dt" sz="half" idx="10"/>
          </p:nvPr>
        </p:nvSpPr>
        <p:spPr/>
        <p:txBody>
          <a:bodyPr/>
          <a:lstStyle/>
          <a:p>
            <a:fld id="{97DD7942-64CC-4A8E-9D6B-B42D6487ACFB}" type="datetime8">
              <a:rPr lang="en-NL" smtClean="0"/>
              <a:t>9/9/26 6:52 AM</a:t>
            </a:fld>
            <a:endParaRPr lang="en-NL"/>
          </a:p>
        </p:txBody>
      </p:sp>
      <p:sp>
        <p:nvSpPr>
          <p:cNvPr id="6" name="Tijdelijke aanduiding voor voettekst 5">
            <a:extLst>
              <a:ext uri="{FF2B5EF4-FFF2-40B4-BE49-F238E27FC236}">
                <a16:creationId xmlns:a16="http://schemas.microsoft.com/office/drawing/2014/main" id="{29452FAA-008D-E778-FDFD-587D4644E038}"/>
              </a:ext>
            </a:extLst>
          </p:cNvPr>
          <p:cNvSpPr>
            <a:spLocks noGrp="1"/>
          </p:cNvSpPr>
          <p:nvPr>
            <p:ph type="ftr" sz="quarter" idx="11"/>
          </p:nvPr>
        </p:nvSpPr>
        <p:spPr/>
        <p:txBody>
          <a:bodyPr/>
          <a:lstStyle/>
          <a:p>
            <a:endParaRPr lang="en-NL"/>
          </a:p>
        </p:txBody>
      </p:sp>
      <p:sp>
        <p:nvSpPr>
          <p:cNvPr id="7" name="Tijdelijke aanduiding voor dianummer 6">
            <a:extLst>
              <a:ext uri="{FF2B5EF4-FFF2-40B4-BE49-F238E27FC236}">
                <a16:creationId xmlns:a16="http://schemas.microsoft.com/office/drawing/2014/main" id="{981D60AD-6DF2-F675-FC40-31176B9850FB}"/>
              </a:ext>
            </a:extLst>
          </p:cNvPr>
          <p:cNvSpPr>
            <a:spLocks noGrp="1"/>
          </p:cNvSpPr>
          <p:nvPr>
            <p:ph type="sldNum" sz="quarter" idx="12"/>
          </p:nvPr>
        </p:nvSpPr>
        <p:spPr/>
        <p:txBody>
          <a:bodyPr/>
          <a:lstStyle/>
          <a:p>
            <a:fld id="{63FECFC1-1FBF-4FB4-B597-2E93DA8D3CB1}" type="slidenum">
              <a:rPr lang="en-NL" smtClean="0"/>
              <a:t>‹#›</a:t>
            </a:fld>
            <a:endParaRPr lang="en-NL"/>
          </a:p>
        </p:txBody>
      </p:sp>
      <p:sp>
        <p:nvSpPr>
          <p:cNvPr id="8" name="Rechthoek 7">
            <a:extLst>
              <a:ext uri="{FF2B5EF4-FFF2-40B4-BE49-F238E27FC236}">
                <a16:creationId xmlns:a16="http://schemas.microsoft.com/office/drawing/2014/main" id="{309A35D5-35EC-FD4B-94DB-2BB7C9C19E0D}"/>
              </a:ext>
            </a:extLst>
          </p:cNvPr>
          <p:cNvSpPr/>
          <p:nvPr/>
        </p:nvSpPr>
        <p:spPr>
          <a:xfrm>
            <a:off x="9462052" y="5618922"/>
            <a:ext cx="2014331" cy="7374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itel 1">
            <a:extLst>
              <a:ext uri="{FF2B5EF4-FFF2-40B4-BE49-F238E27FC236}">
                <a16:creationId xmlns:a16="http://schemas.microsoft.com/office/drawing/2014/main" id="{A3B74C4E-3D55-FFB4-815E-A3FCB09A49DB}"/>
              </a:ext>
            </a:extLst>
          </p:cNvPr>
          <p:cNvSpPr>
            <a:spLocks noGrp="1"/>
          </p:cNvSpPr>
          <p:nvPr>
            <p:ph type="title"/>
          </p:nvPr>
        </p:nvSpPr>
        <p:spPr>
          <a:xfrm>
            <a:off x="605118" y="548999"/>
            <a:ext cx="5907740" cy="1362489"/>
          </a:xfrm>
        </p:spPr>
        <p:txBody>
          <a:bodyPr/>
          <a:lstStyle/>
          <a:p>
            <a:r>
              <a:rPr lang="en-US"/>
              <a:t>Click to edit Master title style</a:t>
            </a:r>
            <a:endParaRPr lang="nl-NL" dirty="0"/>
          </a:p>
        </p:txBody>
      </p:sp>
      <p:sp>
        <p:nvSpPr>
          <p:cNvPr id="10" name="Tijdelijke aanduiding voor inhoud 2">
            <a:extLst>
              <a:ext uri="{FF2B5EF4-FFF2-40B4-BE49-F238E27FC236}">
                <a16:creationId xmlns:a16="http://schemas.microsoft.com/office/drawing/2014/main" id="{355D1CAF-BC17-8B49-8E63-FDBF657F2285}"/>
              </a:ext>
            </a:extLst>
          </p:cNvPr>
          <p:cNvSpPr>
            <a:spLocks noGrp="1"/>
          </p:cNvSpPr>
          <p:nvPr>
            <p:ph sz="half" idx="13"/>
          </p:nvPr>
        </p:nvSpPr>
        <p:spPr>
          <a:xfrm>
            <a:off x="605118" y="2173357"/>
            <a:ext cx="5907739" cy="4135644"/>
          </a:xfrm>
        </p:spPr>
        <p:txBody>
          <a:bodyPr/>
          <a:lstStyle/>
          <a:p>
            <a:pPr lvl="0"/>
            <a:r>
              <a:rPr lang="en-US"/>
              <a:t>Click to edit Master text styles</a:t>
            </a:r>
          </a:p>
        </p:txBody>
      </p:sp>
      <p:sp>
        <p:nvSpPr>
          <p:cNvPr id="11" name="Tijdelijke aanduiding voor afbeelding 3">
            <a:extLst>
              <a:ext uri="{FF2B5EF4-FFF2-40B4-BE49-F238E27FC236}">
                <a16:creationId xmlns:a16="http://schemas.microsoft.com/office/drawing/2014/main" id="{AB030074-9C75-3236-CC3E-6E9FCC86922D}"/>
              </a:ext>
            </a:extLst>
          </p:cNvPr>
          <p:cNvSpPr>
            <a:spLocks noGrp="1" noChangeAspect="1"/>
          </p:cNvSpPr>
          <p:nvPr>
            <p:ph type="pic" idx="1"/>
          </p:nvPr>
        </p:nvSpPr>
        <p:spPr>
          <a:xfrm>
            <a:off x="6954754" y="549000"/>
            <a:ext cx="4647823" cy="5760000"/>
          </a:xfrm>
        </p:spPr>
        <p:txBody>
          <a:bodyPr/>
          <a:lstStyle/>
          <a:p>
            <a:r>
              <a:rPr lang="en-US"/>
              <a:t>Click icon to add picture</a:t>
            </a:r>
            <a:endParaRPr lang="nl-NL" dirty="0"/>
          </a:p>
        </p:txBody>
      </p:sp>
    </p:spTree>
    <p:extLst>
      <p:ext uri="{BB962C8B-B14F-4D97-AF65-F5344CB8AC3E}">
        <p14:creationId xmlns:p14="http://schemas.microsoft.com/office/powerpoint/2010/main" val="280953680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9D75C9-2526-31A4-D8C1-47C8608DA568}"/>
              </a:ext>
            </a:extLst>
          </p:cNvPr>
          <p:cNvSpPr>
            <a:spLocks noGrp="1"/>
          </p:cNvSpPr>
          <p:nvPr>
            <p:ph type="title"/>
          </p:nvPr>
        </p:nvSpPr>
        <p:spPr/>
        <p:txBody>
          <a:bodyPr/>
          <a:lstStyle/>
          <a:p>
            <a:r>
              <a:rPr lang="en-US"/>
              <a:t>Click to edit Master title style</a:t>
            </a:r>
            <a:endParaRPr lang="nl-NL"/>
          </a:p>
        </p:txBody>
      </p:sp>
      <p:sp>
        <p:nvSpPr>
          <p:cNvPr id="3" name="Tijdelijke aanduiding voor verticale tekst 2">
            <a:extLst>
              <a:ext uri="{FF2B5EF4-FFF2-40B4-BE49-F238E27FC236}">
                <a16:creationId xmlns:a16="http://schemas.microsoft.com/office/drawing/2014/main" id="{0D9F95B4-C2A6-99BD-1999-0AA09C1B8A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datum 3">
            <a:extLst>
              <a:ext uri="{FF2B5EF4-FFF2-40B4-BE49-F238E27FC236}">
                <a16:creationId xmlns:a16="http://schemas.microsoft.com/office/drawing/2014/main" id="{0EDAC96C-367B-ABCC-BF5E-9706B3044843}"/>
              </a:ext>
            </a:extLst>
          </p:cNvPr>
          <p:cNvSpPr>
            <a:spLocks noGrp="1"/>
          </p:cNvSpPr>
          <p:nvPr>
            <p:ph type="dt" sz="half" idx="10"/>
          </p:nvPr>
        </p:nvSpPr>
        <p:spPr/>
        <p:txBody>
          <a:bodyPr/>
          <a:lstStyle/>
          <a:p>
            <a:fld id="{97DD7942-64CC-4A8E-9D6B-B42D6487ACFB}" type="datetime8">
              <a:rPr lang="en-NL" smtClean="0"/>
              <a:t>9/9/26 6:52 AM</a:t>
            </a:fld>
            <a:endParaRPr lang="en-NL"/>
          </a:p>
        </p:txBody>
      </p:sp>
      <p:sp>
        <p:nvSpPr>
          <p:cNvPr id="5" name="Tijdelijke aanduiding voor voettekst 4">
            <a:extLst>
              <a:ext uri="{FF2B5EF4-FFF2-40B4-BE49-F238E27FC236}">
                <a16:creationId xmlns:a16="http://schemas.microsoft.com/office/drawing/2014/main" id="{99151B97-F5FE-9AA4-D25B-FD71E15CFC5C}"/>
              </a:ext>
            </a:extLst>
          </p:cNvPr>
          <p:cNvSpPr>
            <a:spLocks noGrp="1"/>
          </p:cNvSpPr>
          <p:nvPr>
            <p:ph type="ftr" sz="quarter" idx="11"/>
          </p:nvPr>
        </p:nvSpPr>
        <p:spPr/>
        <p:txBody>
          <a:bodyPr/>
          <a:lstStyle/>
          <a:p>
            <a:endParaRPr lang="en-NL"/>
          </a:p>
        </p:txBody>
      </p:sp>
      <p:sp>
        <p:nvSpPr>
          <p:cNvPr id="6" name="Tijdelijke aanduiding voor dianummer 5">
            <a:extLst>
              <a:ext uri="{FF2B5EF4-FFF2-40B4-BE49-F238E27FC236}">
                <a16:creationId xmlns:a16="http://schemas.microsoft.com/office/drawing/2014/main" id="{455632C2-2A32-B506-8DAD-3C9E1ADE1841}"/>
              </a:ext>
            </a:extLst>
          </p:cNvPr>
          <p:cNvSpPr>
            <a:spLocks noGrp="1"/>
          </p:cNvSpPr>
          <p:nvPr>
            <p:ph type="sldNum" sz="quarter" idx="12"/>
          </p:nvPr>
        </p:nvSpPr>
        <p:spPr/>
        <p:txBody>
          <a:bodyPr/>
          <a:lstStyle/>
          <a:p>
            <a:fld id="{63FECFC1-1FBF-4FB4-B597-2E93DA8D3CB1}" type="slidenum">
              <a:rPr lang="en-NL" smtClean="0"/>
              <a:t>‹#›</a:t>
            </a:fld>
            <a:endParaRPr lang="en-NL"/>
          </a:p>
        </p:txBody>
      </p:sp>
    </p:spTree>
    <p:extLst>
      <p:ext uri="{BB962C8B-B14F-4D97-AF65-F5344CB8AC3E}">
        <p14:creationId xmlns:p14="http://schemas.microsoft.com/office/powerpoint/2010/main" val="1049223999"/>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88D20E20-E061-938D-2B5F-3029B40181C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NL"/>
          </a:p>
        </p:txBody>
      </p:sp>
      <p:sp>
        <p:nvSpPr>
          <p:cNvPr id="3" name="Tijdelijke aanduiding voor verticale tekst 2">
            <a:extLst>
              <a:ext uri="{FF2B5EF4-FFF2-40B4-BE49-F238E27FC236}">
                <a16:creationId xmlns:a16="http://schemas.microsoft.com/office/drawing/2014/main" id="{E9920DC9-544D-3391-AEC4-FE01612C06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datum 3">
            <a:extLst>
              <a:ext uri="{FF2B5EF4-FFF2-40B4-BE49-F238E27FC236}">
                <a16:creationId xmlns:a16="http://schemas.microsoft.com/office/drawing/2014/main" id="{9CDD95B1-45A2-2C8B-F48C-9425DBE39C41}"/>
              </a:ext>
            </a:extLst>
          </p:cNvPr>
          <p:cNvSpPr>
            <a:spLocks noGrp="1"/>
          </p:cNvSpPr>
          <p:nvPr>
            <p:ph type="dt" sz="half" idx="10"/>
          </p:nvPr>
        </p:nvSpPr>
        <p:spPr/>
        <p:txBody>
          <a:bodyPr/>
          <a:lstStyle/>
          <a:p>
            <a:fld id="{97DD7942-64CC-4A8E-9D6B-B42D6487ACFB}" type="datetime8">
              <a:rPr lang="en-NL" smtClean="0"/>
              <a:t>9/9/26 6:52 AM</a:t>
            </a:fld>
            <a:endParaRPr lang="en-NL"/>
          </a:p>
        </p:txBody>
      </p:sp>
      <p:sp>
        <p:nvSpPr>
          <p:cNvPr id="5" name="Tijdelijke aanduiding voor voettekst 4">
            <a:extLst>
              <a:ext uri="{FF2B5EF4-FFF2-40B4-BE49-F238E27FC236}">
                <a16:creationId xmlns:a16="http://schemas.microsoft.com/office/drawing/2014/main" id="{4819D183-DD36-A872-B170-D50D6C927BE5}"/>
              </a:ext>
            </a:extLst>
          </p:cNvPr>
          <p:cNvSpPr>
            <a:spLocks noGrp="1"/>
          </p:cNvSpPr>
          <p:nvPr>
            <p:ph type="ftr" sz="quarter" idx="11"/>
          </p:nvPr>
        </p:nvSpPr>
        <p:spPr/>
        <p:txBody>
          <a:bodyPr/>
          <a:lstStyle/>
          <a:p>
            <a:endParaRPr lang="en-NL"/>
          </a:p>
        </p:txBody>
      </p:sp>
      <p:sp>
        <p:nvSpPr>
          <p:cNvPr id="6" name="Tijdelijke aanduiding voor dianummer 5">
            <a:extLst>
              <a:ext uri="{FF2B5EF4-FFF2-40B4-BE49-F238E27FC236}">
                <a16:creationId xmlns:a16="http://schemas.microsoft.com/office/drawing/2014/main" id="{4B75275F-363F-67AF-46AF-9A2AA48CCB55}"/>
              </a:ext>
            </a:extLst>
          </p:cNvPr>
          <p:cNvSpPr>
            <a:spLocks noGrp="1"/>
          </p:cNvSpPr>
          <p:nvPr>
            <p:ph type="sldNum" sz="quarter" idx="12"/>
          </p:nvPr>
        </p:nvSpPr>
        <p:spPr/>
        <p:txBody>
          <a:bodyPr/>
          <a:lstStyle/>
          <a:p>
            <a:fld id="{63FECFC1-1FBF-4FB4-B597-2E93DA8D3CB1}" type="slidenum">
              <a:rPr lang="en-NL" smtClean="0"/>
              <a:t>‹#›</a:t>
            </a:fld>
            <a:endParaRPr lang="en-NL"/>
          </a:p>
        </p:txBody>
      </p:sp>
    </p:spTree>
    <p:extLst>
      <p:ext uri="{BB962C8B-B14F-4D97-AF65-F5344CB8AC3E}">
        <p14:creationId xmlns:p14="http://schemas.microsoft.com/office/powerpoint/2010/main" val="1589417453"/>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75% beeld">
    <p:spTree>
      <p:nvGrpSpPr>
        <p:cNvPr id="1" name=""/>
        <p:cNvGrpSpPr/>
        <p:nvPr/>
      </p:nvGrpSpPr>
      <p:grpSpPr>
        <a:xfrm>
          <a:off x="0" y="0"/>
          <a:ext cx="0" cy="0"/>
          <a:chOff x="0" y="0"/>
          <a:chExt cx="0" cy="0"/>
        </a:xfrm>
      </p:grpSpPr>
      <p:sp>
        <p:nvSpPr>
          <p:cNvPr id="7" name="Tijdelijke aanduiding voor afbeelding 5">
            <a:extLst>
              <a:ext uri="{FF2B5EF4-FFF2-40B4-BE49-F238E27FC236}">
                <a16:creationId xmlns:a16="http://schemas.microsoft.com/office/drawing/2014/main" id="{EAD4C2CC-5CC3-DF60-AD58-E88EFF8FC86B}"/>
              </a:ext>
            </a:extLst>
          </p:cNvPr>
          <p:cNvSpPr>
            <a:spLocks noGrp="1"/>
          </p:cNvSpPr>
          <p:nvPr>
            <p:ph type="pic" sz="quarter" idx="13"/>
          </p:nvPr>
        </p:nvSpPr>
        <p:spPr>
          <a:xfrm>
            <a:off x="258763" y="228600"/>
            <a:ext cx="8704763" cy="6400800"/>
          </a:xfrm>
        </p:spPr>
        <p:txBody>
          <a:bodyPr/>
          <a:lstStyle>
            <a:lvl1pPr>
              <a:defRPr>
                <a:solidFill>
                  <a:srgbClr val="003183"/>
                </a:solidFill>
                <a:latin typeface="Outfit" pitchFamily="2" charset="0"/>
              </a:defRPr>
            </a:lvl1pPr>
          </a:lstStyle>
          <a:p>
            <a:r>
              <a:rPr lang="en-US"/>
              <a:t>Click icon to add picture</a:t>
            </a:r>
            <a:endParaRPr lang="nl-NL" dirty="0"/>
          </a:p>
        </p:txBody>
      </p:sp>
      <p:sp>
        <p:nvSpPr>
          <p:cNvPr id="8" name="Titel 1">
            <a:extLst>
              <a:ext uri="{FF2B5EF4-FFF2-40B4-BE49-F238E27FC236}">
                <a16:creationId xmlns:a16="http://schemas.microsoft.com/office/drawing/2014/main" id="{E2831748-5206-652C-D7C4-236510C4BCD8}"/>
              </a:ext>
            </a:extLst>
          </p:cNvPr>
          <p:cNvSpPr>
            <a:spLocks noGrp="1"/>
          </p:cNvSpPr>
          <p:nvPr>
            <p:ph type="ctrTitle"/>
          </p:nvPr>
        </p:nvSpPr>
        <p:spPr>
          <a:xfrm>
            <a:off x="741947" y="228600"/>
            <a:ext cx="7722269" cy="2387600"/>
          </a:xfrm>
        </p:spPr>
        <p:txBody>
          <a:bodyPr anchor="b"/>
          <a:lstStyle>
            <a:lvl1pPr algn="ctr">
              <a:defRPr sz="6000">
                <a:solidFill>
                  <a:srgbClr val="003183"/>
                </a:solidFill>
                <a:latin typeface="Outfit" pitchFamily="2" charset="0"/>
              </a:defRPr>
            </a:lvl1pPr>
          </a:lstStyle>
          <a:p>
            <a:r>
              <a:rPr lang="en-US"/>
              <a:t>Click to edit Master title style</a:t>
            </a:r>
            <a:endParaRPr lang="nl-NL" dirty="0"/>
          </a:p>
        </p:txBody>
      </p:sp>
    </p:spTree>
    <p:extLst>
      <p:ext uri="{BB962C8B-B14F-4D97-AF65-F5344CB8AC3E}">
        <p14:creationId xmlns:p14="http://schemas.microsoft.com/office/powerpoint/2010/main" val="122610755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lank-OfficePLUS">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6493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C543AA53-B9C4-4888-7FF0-F377B0334F45}"/>
              </a:ext>
            </a:extLst>
          </p:cNvPr>
          <p:cNvSpPr>
            <a:spLocks noGrp="1"/>
          </p:cNvSpPr>
          <p:nvPr>
            <p:ph type="title"/>
          </p:nvPr>
        </p:nvSpPr>
        <p:spPr>
          <a:xfrm>
            <a:off x="669923" y="2"/>
            <a:ext cx="10850564" cy="1028699"/>
          </a:xfrm>
        </p:spPr>
        <p:txBody>
          <a:bodyPr/>
          <a:lstStyle/>
          <a:p>
            <a:r>
              <a:rPr lang="zh-CN" altLang="en-US"/>
              <a:t>单击此处编辑母版标题样式</a:t>
            </a:r>
          </a:p>
        </p:txBody>
      </p:sp>
      <p:sp>
        <p:nvSpPr>
          <p:cNvPr id="7" name="日期占位符 2">
            <a:extLst>
              <a:ext uri="{FF2B5EF4-FFF2-40B4-BE49-F238E27FC236}">
                <a16:creationId xmlns:a16="http://schemas.microsoft.com/office/drawing/2014/main" id="{BAB3E5A3-FABB-BA74-850B-E6967F7AB47B}"/>
              </a:ext>
            </a:extLst>
          </p:cNvPr>
          <p:cNvSpPr>
            <a:spLocks noGrp="1"/>
          </p:cNvSpPr>
          <p:nvPr>
            <p:ph type="dt" sz="half" idx="10"/>
          </p:nvPr>
        </p:nvSpPr>
        <p:spPr>
          <a:xfrm>
            <a:off x="5401732" y="6235701"/>
            <a:ext cx="1388537" cy="206381"/>
          </a:xfrm>
        </p:spPr>
        <p:txBody>
          <a:bodyPr/>
          <a:lstStyle/>
          <a:p>
            <a:fld id="{F8AFEF8D-F937-43DF-8019-F501EB64226D}" type="datetime8">
              <a:rPr lang="en-NL" altLang="zh-CN" smtClean="0"/>
              <a:t>9/9/26 6:47 AM</a:t>
            </a:fld>
            <a:endParaRPr lang="zh-CN" altLang="en-US"/>
          </a:p>
        </p:txBody>
      </p:sp>
      <p:sp>
        <p:nvSpPr>
          <p:cNvPr id="8" name="页脚占位符 3">
            <a:extLst>
              <a:ext uri="{FF2B5EF4-FFF2-40B4-BE49-F238E27FC236}">
                <a16:creationId xmlns:a16="http://schemas.microsoft.com/office/drawing/2014/main" id="{16A7DD04-A6A7-F309-49F4-2D9FC6A5204E}"/>
              </a:ext>
            </a:extLst>
          </p:cNvPr>
          <p:cNvSpPr>
            <a:spLocks noGrp="1"/>
          </p:cNvSpPr>
          <p:nvPr>
            <p:ph type="ftr" sz="quarter" idx="11"/>
          </p:nvPr>
        </p:nvSpPr>
        <p:spPr>
          <a:xfrm>
            <a:off x="669926" y="6235701"/>
            <a:ext cx="4140201" cy="206381"/>
          </a:xfrm>
        </p:spPr>
        <p:txBody>
          <a:bodyPr/>
          <a:lstStyle/>
          <a:p>
            <a:endParaRPr lang="zh-CN" altLang="en-US"/>
          </a:p>
        </p:txBody>
      </p:sp>
      <p:sp>
        <p:nvSpPr>
          <p:cNvPr id="9" name="灯片编号占位符 4">
            <a:extLst>
              <a:ext uri="{FF2B5EF4-FFF2-40B4-BE49-F238E27FC236}">
                <a16:creationId xmlns:a16="http://schemas.microsoft.com/office/drawing/2014/main" id="{F5C324A7-EA30-EAB8-EFD2-2E49BEF5A4AA}"/>
              </a:ext>
            </a:extLst>
          </p:cNvPr>
          <p:cNvSpPr>
            <a:spLocks noGrp="1"/>
          </p:cNvSpPr>
          <p:nvPr>
            <p:ph type="sldNum" sz="quarter" idx="12"/>
          </p:nvPr>
        </p:nvSpPr>
        <p:spPr>
          <a:xfrm>
            <a:off x="8610599" y="6235701"/>
            <a:ext cx="2909888" cy="206381"/>
          </a:xfrm>
        </p:spPr>
        <p:txBody>
          <a:body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10346226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43669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E488B4-70BD-3033-DD96-002F29FB67E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NL"/>
          </a:p>
        </p:txBody>
      </p:sp>
      <p:sp>
        <p:nvSpPr>
          <p:cNvPr id="3" name="Ondertitel 2">
            <a:extLst>
              <a:ext uri="{FF2B5EF4-FFF2-40B4-BE49-F238E27FC236}">
                <a16:creationId xmlns:a16="http://schemas.microsoft.com/office/drawing/2014/main" id="{7F5AE258-F6CD-9F41-7599-AEF8C26891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4" name="Tijdelijke aanduiding voor datum 3">
            <a:extLst>
              <a:ext uri="{FF2B5EF4-FFF2-40B4-BE49-F238E27FC236}">
                <a16:creationId xmlns:a16="http://schemas.microsoft.com/office/drawing/2014/main" id="{BA4B90A0-2A46-C2F3-195E-A1D412776F86}"/>
              </a:ext>
            </a:extLst>
          </p:cNvPr>
          <p:cNvSpPr>
            <a:spLocks noGrp="1"/>
          </p:cNvSpPr>
          <p:nvPr>
            <p:ph type="dt" sz="half" idx="10"/>
          </p:nvPr>
        </p:nvSpPr>
        <p:spPr/>
        <p:txBody>
          <a:bodyPr/>
          <a:lstStyle/>
          <a:p>
            <a:fld id="{9CF8A567-0390-D940-916B-C0E89A01DD7E}" type="datetimeFigureOut">
              <a:rPr lang="nl-NL" smtClean="0"/>
              <a:t>09-09-2026</a:t>
            </a:fld>
            <a:endParaRPr lang="nl-NL"/>
          </a:p>
        </p:txBody>
      </p:sp>
      <p:sp>
        <p:nvSpPr>
          <p:cNvPr id="5" name="Tijdelijke aanduiding voor voettekst 4">
            <a:extLst>
              <a:ext uri="{FF2B5EF4-FFF2-40B4-BE49-F238E27FC236}">
                <a16:creationId xmlns:a16="http://schemas.microsoft.com/office/drawing/2014/main" id="{CFBDFF11-1282-BD7C-E55A-40316120844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D6B8FA1-8771-DA69-50EF-E2E5AD1BCB82}"/>
              </a:ext>
            </a:extLst>
          </p:cNvPr>
          <p:cNvSpPr>
            <a:spLocks noGrp="1"/>
          </p:cNvSpPr>
          <p:nvPr>
            <p:ph type="sldNum" sz="quarter" idx="12"/>
          </p:nvPr>
        </p:nvSpPr>
        <p:spPr/>
        <p:txBody>
          <a:bodyPr/>
          <a:lstStyle/>
          <a:p>
            <a:fld id="{C0234C09-59DB-8949-86C7-409ECA9A1046}" type="slidenum">
              <a:rPr lang="nl-NL" smtClean="0"/>
              <a:t>‹#›</a:t>
            </a:fld>
            <a:endParaRPr lang="nl-NL"/>
          </a:p>
        </p:txBody>
      </p:sp>
    </p:spTree>
    <p:extLst>
      <p:ext uri="{BB962C8B-B14F-4D97-AF65-F5344CB8AC3E}">
        <p14:creationId xmlns:p14="http://schemas.microsoft.com/office/powerpoint/2010/main" val="25299697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4EB513-C6FA-3846-6534-5E07A5B5CD76}"/>
              </a:ext>
            </a:extLst>
          </p:cNvPr>
          <p:cNvSpPr>
            <a:spLocks noGrp="1"/>
          </p:cNvSpPr>
          <p:nvPr>
            <p:ph type="title"/>
          </p:nvPr>
        </p:nvSpPr>
        <p:spPr/>
        <p:txBody>
          <a:bodyPr/>
          <a:lstStyle/>
          <a:p>
            <a:r>
              <a:rPr lang="en-US"/>
              <a:t>Click to edit Master title style</a:t>
            </a:r>
            <a:endParaRPr lang="nl-NL"/>
          </a:p>
        </p:txBody>
      </p:sp>
      <p:sp>
        <p:nvSpPr>
          <p:cNvPr id="3" name="Tijdelijke aanduiding voor inhoud 2">
            <a:extLst>
              <a:ext uri="{FF2B5EF4-FFF2-40B4-BE49-F238E27FC236}">
                <a16:creationId xmlns:a16="http://schemas.microsoft.com/office/drawing/2014/main" id="{E9F35760-3D3F-0594-FDFF-E50D81BBA4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datum 3">
            <a:extLst>
              <a:ext uri="{FF2B5EF4-FFF2-40B4-BE49-F238E27FC236}">
                <a16:creationId xmlns:a16="http://schemas.microsoft.com/office/drawing/2014/main" id="{4C605321-31C2-BEEA-B0A3-8FFE989DB610}"/>
              </a:ext>
            </a:extLst>
          </p:cNvPr>
          <p:cNvSpPr>
            <a:spLocks noGrp="1"/>
          </p:cNvSpPr>
          <p:nvPr>
            <p:ph type="dt" sz="half" idx="10"/>
          </p:nvPr>
        </p:nvSpPr>
        <p:spPr/>
        <p:txBody>
          <a:bodyPr/>
          <a:lstStyle/>
          <a:p>
            <a:fld id="{9CF8A567-0390-D940-916B-C0E89A01DD7E}" type="datetimeFigureOut">
              <a:rPr lang="nl-NL" smtClean="0"/>
              <a:t>09-09-2026</a:t>
            </a:fld>
            <a:endParaRPr lang="nl-NL"/>
          </a:p>
        </p:txBody>
      </p:sp>
      <p:sp>
        <p:nvSpPr>
          <p:cNvPr id="5" name="Tijdelijke aanduiding voor voettekst 4">
            <a:extLst>
              <a:ext uri="{FF2B5EF4-FFF2-40B4-BE49-F238E27FC236}">
                <a16:creationId xmlns:a16="http://schemas.microsoft.com/office/drawing/2014/main" id="{4A0FB0E1-2BA2-EEE4-BCDE-DB98A6A1796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988D0F1-B1E9-917B-DDE5-618A5BB8D7C0}"/>
              </a:ext>
            </a:extLst>
          </p:cNvPr>
          <p:cNvSpPr>
            <a:spLocks noGrp="1"/>
          </p:cNvSpPr>
          <p:nvPr>
            <p:ph type="sldNum" sz="quarter" idx="12"/>
          </p:nvPr>
        </p:nvSpPr>
        <p:spPr/>
        <p:txBody>
          <a:bodyPr/>
          <a:lstStyle/>
          <a:p>
            <a:fld id="{C0234C09-59DB-8949-86C7-409ECA9A1046}" type="slidenum">
              <a:rPr lang="nl-NL" smtClean="0"/>
              <a:t>‹#›</a:t>
            </a:fld>
            <a:endParaRPr lang="nl-NL"/>
          </a:p>
        </p:txBody>
      </p:sp>
    </p:spTree>
    <p:extLst>
      <p:ext uri="{BB962C8B-B14F-4D97-AF65-F5344CB8AC3E}">
        <p14:creationId xmlns:p14="http://schemas.microsoft.com/office/powerpoint/2010/main" val="29049514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9FA81A-2A42-ED47-2DA2-E9463D2B59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ijdelijke aanduiding voor tekst 2">
            <a:extLst>
              <a:ext uri="{FF2B5EF4-FFF2-40B4-BE49-F238E27FC236}">
                <a16:creationId xmlns:a16="http://schemas.microsoft.com/office/drawing/2014/main" id="{77DF69D8-4605-0438-DFEF-0B7A2DC1CFD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Tijdelijke aanduiding voor datum 3">
            <a:extLst>
              <a:ext uri="{FF2B5EF4-FFF2-40B4-BE49-F238E27FC236}">
                <a16:creationId xmlns:a16="http://schemas.microsoft.com/office/drawing/2014/main" id="{BAF34474-3925-CD1D-1850-FEDA94E2F7F7}"/>
              </a:ext>
            </a:extLst>
          </p:cNvPr>
          <p:cNvSpPr>
            <a:spLocks noGrp="1"/>
          </p:cNvSpPr>
          <p:nvPr>
            <p:ph type="dt" sz="half" idx="10"/>
          </p:nvPr>
        </p:nvSpPr>
        <p:spPr/>
        <p:txBody>
          <a:bodyPr/>
          <a:lstStyle/>
          <a:p>
            <a:fld id="{9CF8A567-0390-D940-916B-C0E89A01DD7E}" type="datetimeFigureOut">
              <a:rPr lang="nl-NL" smtClean="0"/>
              <a:t>09-09-2026</a:t>
            </a:fld>
            <a:endParaRPr lang="nl-NL"/>
          </a:p>
        </p:txBody>
      </p:sp>
      <p:sp>
        <p:nvSpPr>
          <p:cNvPr id="5" name="Tijdelijke aanduiding voor voettekst 4">
            <a:extLst>
              <a:ext uri="{FF2B5EF4-FFF2-40B4-BE49-F238E27FC236}">
                <a16:creationId xmlns:a16="http://schemas.microsoft.com/office/drawing/2014/main" id="{FB2F23E6-B85C-8D38-FDB9-32AD37CD618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9E71A8E-8888-BC58-0D3F-46A541D5D00F}"/>
              </a:ext>
            </a:extLst>
          </p:cNvPr>
          <p:cNvSpPr>
            <a:spLocks noGrp="1"/>
          </p:cNvSpPr>
          <p:nvPr>
            <p:ph type="sldNum" sz="quarter" idx="12"/>
          </p:nvPr>
        </p:nvSpPr>
        <p:spPr/>
        <p:txBody>
          <a:bodyPr/>
          <a:lstStyle/>
          <a:p>
            <a:fld id="{C0234C09-59DB-8949-86C7-409ECA9A1046}" type="slidenum">
              <a:rPr lang="nl-NL" smtClean="0"/>
              <a:t>‹#›</a:t>
            </a:fld>
            <a:endParaRPr lang="nl-NL"/>
          </a:p>
        </p:txBody>
      </p:sp>
    </p:spTree>
    <p:extLst>
      <p:ext uri="{BB962C8B-B14F-4D97-AF65-F5344CB8AC3E}">
        <p14:creationId xmlns:p14="http://schemas.microsoft.com/office/powerpoint/2010/main" val="25337920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423E3B-2F24-AC9D-1E87-DDF62100C05A}"/>
              </a:ext>
            </a:extLst>
          </p:cNvPr>
          <p:cNvSpPr>
            <a:spLocks noGrp="1"/>
          </p:cNvSpPr>
          <p:nvPr>
            <p:ph type="title"/>
          </p:nvPr>
        </p:nvSpPr>
        <p:spPr/>
        <p:txBody>
          <a:bodyPr/>
          <a:lstStyle/>
          <a:p>
            <a:r>
              <a:rPr lang="en-US"/>
              <a:t>Click to edit Master title style</a:t>
            </a:r>
            <a:endParaRPr lang="nl-NL"/>
          </a:p>
        </p:txBody>
      </p:sp>
      <p:sp>
        <p:nvSpPr>
          <p:cNvPr id="3" name="Tijdelijke aanduiding voor inhoud 2">
            <a:extLst>
              <a:ext uri="{FF2B5EF4-FFF2-40B4-BE49-F238E27FC236}">
                <a16:creationId xmlns:a16="http://schemas.microsoft.com/office/drawing/2014/main" id="{86CF2FA4-E3C9-40AF-42F5-85E0270899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inhoud 3">
            <a:extLst>
              <a:ext uri="{FF2B5EF4-FFF2-40B4-BE49-F238E27FC236}">
                <a16:creationId xmlns:a16="http://schemas.microsoft.com/office/drawing/2014/main" id="{ED8F756E-85B9-F953-2D62-3468354126F7}"/>
              </a:ext>
            </a:extLst>
          </p:cNvPr>
          <p:cNvSpPr>
            <a:spLocks noGrp="1"/>
          </p:cNvSpPr>
          <p:nvPr>
            <p:ph sz="half" idx="2"/>
          </p:nvPr>
        </p:nvSpPr>
        <p:spPr>
          <a:xfrm>
            <a:off x="6172200" y="1825625"/>
            <a:ext cx="5181600" cy="36995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ijdelijke aanduiding voor datum 4">
            <a:extLst>
              <a:ext uri="{FF2B5EF4-FFF2-40B4-BE49-F238E27FC236}">
                <a16:creationId xmlns:a16="http://schemas.microsoft.com/office/drawing/2014/main" id="{12C327A2-284B-D1CB-2BA5-E8CD47D6C7EE}"/>
              </a:ext>
            </a:extLst>
          </p:cNvPr>
          <p:cNvSpPr>
            <a:spLocks noGrp="1"/>
          </p:cNvSpPr>
          <p:nvPr>
            <p:ph type="dt" sz="half" idx="10"/>
          </p:nvPr>
        </p:nvSpPr>
        <p:spPr/>
        <p:txBody>
          <a:bodyPr/>
          <a:lstStyle/>
          <a:p>
            <a:fld id="{9CF8A567-0390-D940-916B-C0E89A01DD7E}" type="datetimeFigureOut">
              <a:rPr lang="nl-NL" smtClean="0"/>
              <a:t>09-09-2026</a:t>
            </a:fld>
            <a:endParaRPr lang="nl-NL"/>
          </a:p>
        </p:txBody>
      </p:sp>
      <p:sp>
        <p:nvSpPr>
          <p:cNvPr id="6" name="Tijdelijke aanduiding voor voettekst 5">
            <a:extLst>
              <a:ext uri="{FF2B5EF4-FFF2-40B4-BE49-F238E27FC236}">
                <a16:creationId xmlns:a16="http://schemas.microsoft.com/office/drawing/2014/main" id="{524FF94E-6973-24E6-CA8D-8EBCD0D3C47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7AC04B6-6BCE-7ABA-BDCD-038FC67AFCAA}"/>
              </a:ext>
            </a:extLst>
          </p:cNvPr>
          <p:cNvSpPr>
            <a:spLocks noGrp="1"/>
          </p:cNvSpPr>
          <p:nvPr>
            <p:ph type="sldNum" sz="quarter" idx="12"/>
          </p:nvPr>
        </p:nvSpPr>
        <p:spPr/>
        <p:txBody>
          <a:bodyPr/>
          <a:lstStyle/>
          <a:p>
            <a:fld id="{C0234C09-59DB-8949-86C7-409ECA9A1046}" type="slidenum">
              <a:rPr lang="nl-NL" smtClean="0"/>
              <a:t>‹#›</a:t>
            </a:fld>
            <a:endParaRPr lang="nl-NL"/>
          </a:p>
        </p:txBody>
      </p:sp>
    </p:spTree>
    <p:extLst>
      <p:ext uri="{BB962C8B-B14F-4D97-AF65-F5344CB8AC3E}">
        <p14:creationId xmlns:p14="http://schemas.microsoft.com/office/powerpoint/2010/main" val="28604554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583230-CD69-C193-50ED-78B2CE9CD11A}"/>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ijdelijke aanduiding voor tekst 2">
            <a:extLst>
              <a:ext uri="{FF2B5EF4-FFF2-40B4-BE49-F238E27FC236}">
                <a16:creationId xmlns:a16="http://schemas.microsoft.com/office/drawing/2014/main" id="{E3139A24-C305-976B-36E5-5653F8E12D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ijdelijke aanduiding voor inhoud 3">
            <a:extLst>
              <a:ext uri="{FF2B5EF4-FFF2-40B4-BE49-F238E27FC236}">
                <a16:creationId xmlns:a16="http://schemas.microsoft.com/office/drawing/2014/main" id="{F58AB818-D585-BCC6-EA83-5207341ED0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ijdelijke aanduiding voor tekst 4">
            <a:extLst>
              <a:ext uri="{FF2B5EF4-FFF2-40B4-BE49-F238E27FC236}">
                <a16:creationId xmlns:a16="http://schemas.microsoft.com/office/drawing/2014/main" id="{A6C19561-F29B-A88F-9FE3-798AB27CB4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ijdelijke aanduiding voor inhoud 5">
            <a:extLst>
              <a:ext uri="{FF2B5EF4-FFF2-40B4-BE49-F238E27FC236}">
                <a16:creationId xmlns:a16="http://schemas.microsoft.com/office/drawing/2014/main" id="{8DA61578-28B4-8F82-D352-4FDB5BC31317}"/>
              </a:ext>
            </a:extLst>
          </p:cNvPr>
          <p:cNvSpPr>
            <a:spLocks noGrp="1"/>
          </p:cNvSpPr>
          <p:nvPr>
            <p:ph sz="quarter" idx="4"/>
          </p:nvPr>
        </p:nvSpPr>
        <p:spPr>
          <a:xfrm>
            <a:off x="6172200" y="2505075"/>
            <a:ext cx="5183188" cy="3020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Tijdelijke aanduiding voor datum 6">
            <a:extLst>
              <a:ext uri="{FF2B5EF4-FFF2-40B4-BE49-F238E27FC236}">
                <a16:creationId xmlns:a16="http://schemas.microsoft.com/office/drawing/2014/main" id="{26172C80-CE2F-0AE5-6F50-B31923E55AC3}"/>
              </a:ext>
            </a:extLst>
          </p:cNvPr>
          <p:cNvSpPr>
            <a:spLocks noGrp="1"/>
          </p:cNvSpPr>
          <p:nvPr>
            <p:ph type="dt" sz="half" idx="10"/>
          </p:nvPr>
        </p:nvSpPr>
        <p:spPr/>
        <p:txBody>
          <a:bodyPr/>
          <a:lstStyle/>
          <a:p>
            <a:fld id="{9CF8A567-0390-D940-916B-C0E89A01DD7E}" type="datetimeFigureOut">
              <a:rPr lang="nl-NL" smtClean="0"/>
              <a:t>09-09-2026</a:t>
            </a:fld>
            <a:endParaRPr lang="nl-NL"/>
          </a:p>
        </p:txBody>
      </p:sp>
      <p:sp>
        <p:nvSpPr>
          <p:cNvPr id="8" name="Tijdelijke aanduiding voor voettekst 7">
            <a:extLst>
              <a:ext uri="{FF2B5EF4-FFF2-40B4-BE49-F238E27FC236}">
                <a16:creationId xmlns:a16="http://schemas.microsoft.com/office/drawing/2014/main" id="{BE5C2949-7DF8-3206-A46C-7CA77EEAEAB3}"/>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58C2AFA1-FE27-2395-868C-FD73F65DEAD1}"/>
              </a:ext>
            </a:extLst>
          </p:cNvPr>
          <p:cNvSpPr>
            <a:spLocks noGrp="1"/>
          </p:cNvSpPr>
          <p:nvPr>
            <p:ph type="sldNum" sz="quarter" idx="12"/>
          </p:nvPr>
        </p:nvSpPr>
        <p:spPr/>
        <p:txBody>
          <a:bodyPr/>
          <a:lstStyle/>
          <a:p>
            <a:fld id="{C0234C09-59DB-8949-86C7-409ECA9A1046}" type="slidenum">
              <a:rPr lang="nl-NL" smtClean="0"/>
              <a:t>‹#›</a:t>
            </a:fld>
            <a:endParaRPr lang="nl-NL"/>
          </a:p>
        </p:txBody>
      </p:sp>
    </p:spTree>
    <p:extLst>
      <p:ext uri="{BB962C8B-B14F-4D97-AF65-F5344CB8AC3E}">
        <p14:creationId xmlns:p14="http://schemas.microsoft.com/office/powerpoint/2010/main" val="3057411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5E57E8-6048-6F85-6EFF-212AF6162C4C}"/>
              </a:ext>
            </a:extLst>
          </p:cNvPr>
          <p:cNvSpPr>
            <a:spLocks noGrp="1"/>
          </p:cNvSpPr>
          <p:nvPr>
            <p:ph type="title"/>
          </p:nvPr>
        </p:nvSpPr>
        <p:spPr/>
        <p:txBody>
          <a:bodyPr/>
          <a:lstStyle/>
          <a:p>
            <a:r>
              <a:rPr lang="en-US"/>
              <a:t>Click to edit Master title style</a:t>
            </a:r>
            <a:endParaRPr lang="nl-NL"/>
          </a:p>
        </p:txBody>
      </p:sp>
      <p:sp>
        <p:nvSpPr>
          <p:cNvPr id="3" name="Tijdelijke aanduiding voor datum 2">
            <a:extLst>
              <a:ext uri="{FF2B5EF4-FFF2-40B4-BE49-F238E27FC236}">
                <a16:creationId xmlns:a16="http://schemas.microsoft.com/office/drawing/2014/main" id="{57367A5D-372C-E115-3345-2847584EC0EB}"/>
              </a:ext>
            </a:extLst>
          </p:cNvPr>
          <p:cNvSpPr>
            <a:spLocks noGrp="1"/>
          </p:cNvSpPr>
          <p:nvPr>
            <p:ph type="dt" sz="half" idx="10"/>
          </p:nvPr>
        </p:nvSpPr>
        <p:spPr/>
        <p:txBody>
          <a:bodyPr/>
          <a:lstStyle/>
          <a:p>
            <a:fld id="{9CF8A567-0390-D940-916B-C0E89A01DD7E}" type="datetimeFigureOut">
              <a:rPr lang="nl-NL" smtClean="0"/>
              <a:t>09-09-2026</a:t>
            </a:fld>
            <a:endParaRPr lang="nl-NL"/>
          </a:p>
        </p:txBody>
      </p:sp>
      <p:sp>
        <p:nvSpPr>
          <p:cNvPr id="4" name="Tijdelijke aanduiding voor voettekst 3">
            <a:extLst>
              <a:ext uri="{FF2B5EF4-FFF2-40B4-BE49-F238E27FC236}">
                <a16:creationId xmlns:a16="http://schemas.microsoft.com/office/drawing/2014/main" id="{34F3EA4B-47AA-0F5B-251C-5C7A176C3A83}"/>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2B47C673-9879-70E2-F8EA-69E987C691BC}"/>
              </a:ext>
            </a:extLst>
          </p:cNvPr>
          <p:cNvSpPr>
            <a:spLocks noGrp="1"/>
          </p:cNvSpPr>
          <p:nvPr>
            <p:ph type="sldNum" sz="quarter" idx="12"/>
          </p:nvPr>
        </p:nvSpPr>
        <p:spPr/>
        <p:txBody>
          <a:bodyPr/>
          <a:lstStyle/>
          <a:p>
            <a:fld id="{C0234C09-59DB-8949-86C7-409ECA9A1046}" type="slidenum">
              <a:rPr lang="nl-NL" smtClean="0"/>
              <a:t>‹#›</a:t>
            </a:fld>
            <a:endParaRPr lang="nl-NL"/>
          </a:p>
        </p:txBody>
      </p:sp>
    </p:spTree>
    <p:extLst>
      <p:ext uri="{BB962C8B-B14F-4D97-AF65-F5344CB8AC3E}">
        <p14:creationId xmlns:p14="http://schemas.microsoft.com/office/powerpoint/2010/main" val="35534339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659BD48-83F1-E86D-C3C4-72D11AE0CA9C}"/>
              </a:ext>
            </a:extLst>
          </p:cNvPr>
          <p:cNvSpPr>
            <a:spLocks noGrp="1"/>
          </p:cNvSpPr>
          <p:nvPr>
            <p:ph type="dt" sz="half" idx="10"/>
          </p:nvPr>
        </p:nvSpPr>
        <p:spPr/>
        <p:txBody>
          <a:bodyPr/>
          <a:lstStyle/>
          <a:p>
            <a:fld id="{9CF8A567-0390-D940-916B-C0E89A01DD7E}" type="datetimeFigureOut">
              <a:rPr lang="nl-NL" smtClean="0"/>
              <a:t>09-09-2026</a:t>
            </a:fld>
            <a:endParaRPr lang="nl-NL"/>
          </a:p>
        </p:txBody>
      </p:sp>
      <p:sp>
        <p:nvSpPr>
          <p:cNvPr id="3" name="Tijdelijke aanduiding voor voettekst 2">
            <a:extLst>
              <a:ext uri="{FF2B5EF4-FFF2-40B4-BE49-F238E27FC236}">
                <a16:creationId xmlns:a16="http://schemas.microsoft.com/office/drawing/2014/main" id="{AA5DA91B-7BCE-152D-4BBD-ED43057F35BE}"/>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352BF7CD-5CD6-D40C-9321-391BF2E9CB37}"/>
              </a:ext>
            </a:extLst>
          </p:cNvPr>
          <p:cNvSpPr>
            <a:spLocks noGrp="1"/>
          </p:cNvSpPr>
          <p:nvPr>
            <p:ph type="sldNum" sz="quarter" idx="12"/>
          </p:nvPr>
        </p:nvSpPr>
        <p:spPr/>
        <p:txBody>
          <a:bodyPr/>
          <a:lstStyle/>
          <a:p>
            <a:fld id="{C0234C09-59DB-8949-86C7-409ECA9A1046}" type="slidenum">
              <a:rPr lang="nl-NL" smtClean="0"/>
              <a:t>‹#›</a:t>
            </a:fld>
            <a:endParaRPr lang="nl-NL"/>
          </a:p>
        </p:txBody>
      </p:sp>
    </p:spTree>
    <p:extLst>
      <p:ext uri="{BB962C8B-B14F-4D97-AF65-F5344CB8AC3E}">
        <p14:creationId xmlns:p14="http://schemas.microsoft.com/office/powerpoint/2010/main" val="18230670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A2F552-858A-7652-3D9A-E96DC1FE54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Tijdelijke aanduiding voor inhoud 2">
            <a:extLst>
              <a:ext uri="{FF2B5EF4-FFF2-40B4-BE49-F238E27FC236}">
                <a16:creationId xmlns:a16="http://schemas.microsoft.com/office/drawing/2014/main" id="{66324951-DB97-EB00-E152-57DF3359833E}"/>
              </a:ext>
            </a:extLst>
          </p:cNvPr>
          <p:cNvSpPr>
            <a:spLocks noGrp="1"/>
          </p:cNvSpPr>
          <p:nvPr>
            <p:ph idx="1"/>
          </p:nvPr>
        </p:nvSpPr>
        <p:spPr>
          <a:xfrm>
            <a:off x="5183188" y="987426"/>
            <a:ext cx="6172200" cy="45377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tekst 3">
            <a:extLst>
              <a:ext uri="{FF2B5EF4-FFF2-40B4-BE49-F238E27FC236}">
                <a16:creationId xmlns:a16="http://schemas.microsoft.com/office/drawing/2014/main" id="{C0461CDE-96C9-8008-DE4D-7ED6370374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ijdelijke aanduiding voor datum 4">
            <a:extLst>
              <a:ext uri="{FF2B5EF4-FFF2-40B4-BE49-F238E27FC236}">
                <a16:creationId xmlns:a16="http://schemas.microsoft.com/office/drawing/2014/main" id="{355B009A-DF21-660C-8B67-E058868AE1ED}"/>
              </a:ext>
            </a:extLst>
          </p:cNvPr>
          <p:cNvSpPr>
            <a:spLocks noGrp="1"/>
          </p:cNvSpPr>
          <p:nvPr>
            <p:ph type="dt" sz="half" idx="10"/>
          </p:nvPr>
        </p:nvSpPr>
        <p:spPr/>
        <p:txBody>
          <a:bodyPr/>
          <a:lstStyle/>
          <a:p>
            <a:fld id="{9CF8A567-0390-D940-916B-C0E89A01DD7E}" type="datetimeFigureOut">
              <a:rPr lang="nl-NL" smtClean="0"/>
              <a:t>09-09-2026</a:t>
            </a:fld>
            <a:endParaRPr lang="nl-NL"/>
          </a:p>
        </p:txBody>
      </p:sp>
      <p:sp>
        <p:nvSpPr>
          <p:cNvPr id="6" name="Tijdelijke aanduiding voor voettekst 5">
            <a:extLst>
              <a:ext uri="{FF2B5EF4-FFF2-40B4-BE49-F238E27FC236}">
                <a16:creationId xmlns:a16="http://schemas.microsoft.com/office/drawing/2014/main" id="{007096C3-220B-4691-EEE3-DA1E613BEC8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656FD32-734D-08DB-DA06-3128A3D58F6D}"/>
              </a:ext>
            </a:extLst>
          </p:cNvPr>
          <p:cNvSpPr>
            <a:spLocks noGrp="1"/>
          </p:cNvSpPr>
          <p:nvPr>
            <p:ph type="sldNum" sz="quarter" idx="12"/>
          </p:nvPr>
        </p:nvSpPr>
        <p:spPr/>
        <p:txBody>
          <a:bodyPr/>
          <a:lstStyle/>
          <a:p>
            <a:fld id="{C0234C09-59DB-8949-86C7-409ECA9A1046}" type="slidenum">
              <a:rPr lang="nl-NL" smtClean="0"/>
              <a:t>‹#›</a:t>
            </a:fld>
            <a:endParaRPr lang="nl-NL"/>
          </a:p>
        </p:txBody>
      </p:sp>
    </p:spTree>
    <p:extLst>
      <p:ext uri="{BB962C8B-B14F-4D97-AF65-F5344CB8AC3E}">
        <p14:creationId xmlns:p14="http://schemas.microsoft.com/office/powerpoint/2010/main" val="17716644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12065C-F236-EBB1-5581-BBFB4D65F7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Tijdelijke aanduiding voor afbeelding 2">
            <a:extLst>
              <a:ext uri="{FF2B5EF4-FFF2-40B4-BE49-F238E27FC236}">
                <a16:creationId xmlns:a16="http://schemas.microsoft.com/office/drawing/2014/main" id="{9D4A03C4-EEC4-9A05-208E-0162895CAC2B}"/>
              </a:ext>
            </a:extLst>
          </p:cNvPr>
          <p:cNvSpPr>
            <a:spLocks noGrp="1"/>
          </p:cNvSpPr>
          <p:nvPr>
            <p:ph type="pic" idx="1"/>
          </p:nvPr>
        </p:nvSpPr>
        <p:spPr>
          <a:xfrm>
            <a:off x="5183188" y="987426"/>
            <a:ext cx="6172200" cy="45377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nl-NL"/>
          </a:p>
        </p:txBody>
      </p:sp>
      <p:sp>
        <p:nvSpPr>
          <p:cNvPr id="4" name="Tijdelijke aanduiding voor tekst 3">
            <a:extLst>
              <a:ext uri="{FF2B5EF4-FFF2-40B4-BE49-F238E27FC236}">
                <a16:creationId xmlns:a16="http://schemas.microsoft.com/office/drawing/2014/main" id="{C934E69E-0B0E-B6B7-5AFA-F97D161CF6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ijdelijke aanduiding voor datum 4">
            <a:extLst>
              <a:ext uri="{FF2B5EF4-FFF2-40B4-BE49-F238E27FC236}">
                <a16:creationId xmlns:a16="http://schemas.microsoft.com/office/drawing/2014/main" id="{DE19FB52-F4D0-E984-D8B4-035A168825E7}"/>
              </a:ext>
            </a:extLst>
          </p:cNvPr>
          <p:cNvSpPr>
            <a:spLocks noGrp="1"/>
          </p:cNvSpPr>
          <p:nvPr>
            <p:ph type="dt" sz="half" idx="10"/>
          </p:nvPr>
        </p:nvSpPr>
        <p:spPr/>
        <p:txBody>
          <a:bodyPr/>
          <a:lstStyle/>
          <a:p>
            <a:fld id="{9CF8A567-0390-D940-916B-C0E89A01DD7E}" type="datetimeFigureOut">
              <a:rPr lang="nl-NL" smtClean="0"/>
              <a:t>09-09-2026</a:t>
            </a:fld>
            <a:endParaRPr lang="nl-NL"/>
          </a:p>
        </p:txBody>
      </p:sp>
      <p:sp>
        <p:nvSpPr>
          <p:cNvPr id="6" name="Tijdelijke aanduiding voor voettekst 5">
            <a:extLst>
              <a:ext uri="{FF2B5EF4-FFF2-40B4-BE49-F238E27FC236}">
                <a16:creationId xmlns:a16="http://schemas.microsoft.com/office/drawing/2014/main" id="{29452FAA-008D-E778-FDFD-587D4644E03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81D60AD-6DF2-F675-FC40-31176B9850FB}"/>
              </a:ext>
            </a:extLst>
          </p:cNvPr>
          <p:cNvSpPr>
            <a:spLocks noGrp="1"/>
          </p:cNvSpPr>
          <p:nvPr>
            <p:ph type="sldNum" sz="quarter" idx="12"/>
          </p:nvPr>
        </p:nvSpPr>
        <p:spPr/>
        <p:txBody>
          <a:bodyPr/>
          <a:lstStyle/>
          <a:p>
            <a:fld id="{C0234C09-59DB-8949-86C7-409ECA9A1046}" type="slidenum">
              <a:rPr lang="nl-NL" smtClean="0"/>
              <a:t>‹#›</a:t>
            </a:fld>
            <a:endParaRPr lang="nl-NL"/>
          </a:p>
        </p:txBody>
      </p:sp>
    </p:spTree>
    <p:extLst>
      <p:ext uri="{BB962C8B-B14F-4D97-AF65-F5344CB8AC3E}">
        <p14:creationId xmlns:p14="http://schemas.microsoft.com/office/powerpoint/2010/main" val="40070842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9D75C9-2526-31A4-D8C1-47C8608DA568}"/>
              </a:ext>
            </a:extLst>
          </p:cNvPr>
          <p:cNvSpPr>
            <a:spLocks noGrp="1"/>
          </p:cNvSpPr>
          <p:nvPr>
            <p:ph type="title"/>
          </p:nvPr>
        </p:nvSpPr>
        <p:spPr/>
        <p:txBody>
          <a:bodyPr/>
          <a:lstStyle/>
          <a:p>
            <a:r>
              <a:rPr lang="en-US"/>
              <a:t>Click to edit Master title style</a:t>
            </a:r>
            <a:endParaRPr lang="nl-NL"/>
          </a:p>
        </p:txBody>
      </p:sp>
      <p:sp>
        <p:nvSpPr>
          <p:cNvPr id="3" name="Tijdelijke aanduiding voor verticale tekst 2">
            <a:extLst>
              <a:ext uri="{FF2B5EF4-FFF2-40B4-BE49-F238E27FC236}">
                <a16:creationId xmlns:a16="http://schemas.microsoft.com/office/drawing/2014/main" id="{0D9F95B4-C2A6-99BD-1999-0AA09C1B8A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datum 3">
            <a:extLst>
              <a:ext uri="{FF2B5EF4-FFF2-40B4-BE49-F238E27FC236}">
                <a16:creationId xmlns:a16="http://schemas.microsoft.com/office/drawing/2014/main" id="{0EDAC96C-367B-ABCC-BF5E-9706B3044843}"/>
              </a:ext>
            </a:extLst>
          </p:cNvPr>
          <p:cNvSpPr>
            <a:spLocks noGrp="1"/>
          </p:cNvSpPr>
          <p:nvPr>
            <p:ph type="dt" sz="half" idx="10"/>
          </p:nvPr>
        </p:nvSpPr>
        <p:spPr/>
        <p:txBody>
          <a:bodyPr/>
          <a:lstStyle/>
          <a:p>
            <a:fld id="{9CF8A567-0390-D940-916B-C0E89A01DD7E}" type="datetimeFigureOut">
              <a:rPr lang="nl-NL" smtClean="0"/>
              <a:t>09-09-2026</a:t>
            </a:fld>
            <a:endParaRPr lang="nl-NL"/>
          </a:p>
        </p:txBody>
      </p:sp>
      <p:sp>
        <p:nvSpPr>
          <p:cNvPr id="5" name="Tijdelijke aanduiding voor voettekst 4">
            <a:extLst>
              <a:ext uri="{FF2B5EF4-FFF2-40B4-BE49-F238E27FC236}">
                <a16:creationId xmlns:a16="http://schemas.microsoft.com/office/drawing/2014/main" id="{99151B97-F5FE-9AA4-D25B-FD71E15CFC5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55632C2-2A32-B506-8DAD-3C9E1ADE1841}"/>
              </a:ext>
            </a:extLst>
          </p:cNvPr>
          <p:cNvSpPr>
            <a:spLocks noGrp="1"/>
          </p:cNvSpPr>
          <p:nvPr>
            <p:ph type="sldNum" sz="quarter" idx="12"/>
          </p:nvPr>
        </p:nvSpPr>
        <p:spPr/>
        <p:txBody>
          <a:bodyPr/>
          <a:lstStyle/>
          <a:p>
            <a:fld id="{C0234C09-59DB-8949-86C7-409ECA9A1046}" type="slidenum">
              <a:rPr lang="nl-NL" smtClean="0"/>
              <a:t>‹#›</a:t>
            </a:fld>
            <a:endParaRPr lang="nl-NL"/>
          </a:p>
        </p:txBody>
      </p:sp>
    </p:spTree>
    <p:extLst>
      <p:ext uri="{BB962C8B-B14F-4D97-AF65-F5344CB8AC3E}">
        <p14:creationId xmlns:p14="http://schemas.microsoft.com/office/powerpoint/2010/main" val="10244077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88D20E20-E061-938D-2B5F-3029B40181C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NL"/>
          </a:p>
        </p:txBody>
      </p:sp>
      <p:sp>
        <p:nvSpPr>
          <p:cNvPr id="3" name="Tijdelijke aanduiding voor verticale tekst 2">
            <a:extLst>
              <a:ext uri="{FF2B5EF4-FFF2-40B4-BE49-F238E27FC236}">
                <a16:creationId xmlns:a16="http://schemas.microsoft.com/office/drawing/2014/main" id="{E9920DC9-544D-3391-AEC4-FE01612C06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datum 3">
            <a:extLst>
              <a:ext uri="{FF2B5EF4-FFF2-40B4-BE49-F238E27FC236}">
                <a16:creationId xmlns:a16="http://schemas.microsoft.com/office/drawing/2014/main" id="{9CDD95B1-45A2-2C8B-F48C-9425DBE39C41}"/>
              </a:ext>
            </a:extLst>
          </p:cNvPr>
          <p:cNvSpPr>
            <a:spLocks noGrp="1"/>
          </p:cNvSpPr>
          <p:nvPr>
            <p:ph type="dt" sz="half" idx="10"/>
          </p:nvPr>
        </p:nvSpPr>
        <p:spPr/>
        <p:txBody>
          <a:bodyPr/>
          <a:lstStyle/>
          <a:p>
            <a:fld id="{9CF8A567-0390-D940-916B-C0E89A01DD7E}" type="datetimeFigureOut">
              <a:rPr lang="nl-NL" smtClean="0"/>
              <a:t>09-09-2026</a:t>
            </a:fld>
            <a:endParaRPr lang="nl-NL"/>
          </a:p>
        </p:txBody>
      </p:sp>
      <p:sp>
        <p:nvSpPr>
          <p:cNvPr id="5" name="Tijdelijke aanduiding voor voettekst 4">
            <a:extLst>
              <a:ext uri="{FF2B5EF4-FFF2-40B4-BE49-F238E27FC236}">
                <a16:creationId xmlns:a16="http://schemas.microsoft.com/office/drawing/2014/main" id="{4819D183-DD36-A872-B170-D50D6C927BE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B75275F-363F-67AF-46AF-9A2AA48CCB55}"/>
              </a:ext>
            </a:extLst>
          </p:cNvPr>
          <p:cNvSpPr>
            <a:spLocks noGrp="1"/>
          </p:cNvSpPr>
          <p:nvPr>
            <p:ph type="sldNum" sz="quarter" idx="12"/>
          </p:nvPr>
        </p:nvSpPr>
        <p:spPr/>
        <p:txBody>
          <a:bodyPr/>
          <a:lstStyle/>
          <a:p>
            <a:fld id="{C0234C09-59DB-8949-86C7-409ECA9A1046}" type="slidenum">
              <a:rPr lang="nl-NL" smtClean="0"/>
              <a:t>‹#›</a:t>
            </a:fld>
            <a:endParaRPr lang="nl-NL"/>
          </a:p>
        </p:txBody>
      </p:sp>
    </p:spTree>
    <p:extLst>
      <p:ext uri="{BB962C8B-B14F-4D97-AF65-F5344CB8AC3E}">
        <p14:creationId xmlns:p14="http://schemas.microsoft.com/office/powerpoint/2010/main" val="42629485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Blank-OfficePLUS">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37707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C543AA53-B9C4-4888-7FF0-F377B0334F45}"/>
              </a:ext>
            </a:extLst>
          </p:cNvPr>
          <p:cNvSpPr>
            <a:spLocks noGrp="1"/>
          </p:cNvSpPr>
          <p:nvPr>
            <p:ph type="title"/>
          </p:nvPr>
        </p:nvSpPr>
        <p:spPr>
          <a:xfrm>
            <a:off x="669923" y="2"/>
            <a:ext cx="10850564" cy="1028699"/>
          </a:xfrm>
        </p:spPr>
        <p:txBody>
          <a:bodyPr/>
          <a:lstStyle/>
          <a:p>
            <a:r>
              <a:rPr lang="zh-CN" altLang="en-US"/>
              <a:t>单击此处编辑母版标题样式</a:t>
            </a:r>
          </a:p>
        </p:txBody>
      </p:sp>
      <p:sp>
        <p:nvSpPr>
          <p:cNvPr id="7" name="日期占位符 2">
            <a:extLst>
              <a:ext uri="{FF2B5EF4-FFF2-40B4-BE49-F238E27FC236}">
                <a16:creationId xmlns:a16="http://schemas.microsoft.com/office/drawing/2014/main" id="{BAB3E5A3-FABB-BA74-850B-E6967F7AB47B}"/>
              </a:ext>
            </a:extLst>
          </p:cNvPr>
          <p:cNvSpPr>
            <a:spLocks noGrp="1"/>
          </p:cNvSpPr>
          <p:nvPr>
            <p:ph type="dt" sz="half" idx="10"/>
          </p:nvPr>
        </p:nvSpPr>
        <p:spPr>
          <a:xfrm>
            <a:off x="5401732" y="6235701"/>
            <a:ext cx="1388537" cy="206381"/>
          </a:xfrm>
        </p:spPr>
        <p:txBody>
          <a:bodyPr/>
          <a:lstStyle/>
          <a:p>
            <a:fld id="{F8AFEF8D-F937-43DF-8019-F501EB64226D}" type="datetime8">
              <a:rPr lang="en-NL" altLang="zh-CN" smtClean="0"/>
              <a:t>9/9/26 6:52 AM</a:t>
            </a:fld>
            <a:endParaRPr lang="zh-CN" altLang="en-US"/>
          </a:p>
        </p:txBody>
      </p:sp>
      <p:sp>
        <p:nvSpPr>
          <p:cNvPr id="8" name="页脚占位符 3">
            <a:extLst>
              <a:ext uri="{FF2B5EF4-FFF2-40B4-BE49-F238E27FC236}">
                <a16:creationId xmlns:a16="http://schemas.microsoft.com/office/drawing/2014/main" id="{16A7DD04-A6A7-F309-49F4-2D9FC6A5204E}"/>
              </a:ext>
            </a:extLst>
          </p:cNvPr>
          <p:cNvSpPr>
            <a:spLocks noGrp="1"/>
          </p:cNvSpPr>
          <p:nvPr>
            <p:ph type="ftr" sz="quarter" idx="11"/>
          </p:nvPr>
        </p:nvSpPr>
        <p:spPr>
          <a:xfrm>
            <a:off x="669926" y="6235701"/>
            <a:ext cx="4140201" cy="206381"/>
          </a:xfrm>
        </p:spPr>
        <p:txBody>
          <a:bodyPr/>
          <a:lstStyle/>
          <a:p>
            <a:endParaRPr lang="zh-CN" altLang="en-US"/>
          </a:p>
        </p:txBody>
      </p:sp>
      <p:sp>
        <p:nvSpPr>
          <p:cNvPr id="9" name="灯片编号占位符 4">
            <a:extLst>
              <a:ext uri="{FF2B5EF4-FFF2-40B4-BE49-F238E27FC236}">
                <a16:creationId xmlns:a16="http://schemas.microsoft.com/office/drawing/2014/main" id="{F5C324A7-EA30-EAB8-EFD2-2E49BEF5A4AA}"/>
              </a:ext>
            </a:extLst>
          </p:cNvPr>
          <p:cNvSpPr>
            <a:spLocks noGrp="1"/>
          </p:cNvSpPr>
          <p:nvPr>
            <p:ph type="sldNum" sz="quarter" idx="12"/>
          </p:nvPr>
        </p:nvSpPr>
        <p:spPr>
          <a:xfrm>
            <a:off x="8610599" y="6235701"/>
            <a:ext cx="2909888" cy="206381"/>
          </a:xfrm>
        </p:spPr>
        <p:txBody>
          <a:body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7941530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77A59F-52C5-92CA-2D7A-A4C733081158}"/>
              </a:ext>
            </a:extLst>
          </p:cNvPr>
          <p:cNvSpPr>
            <a:spLocks noGrp="1"/>
          </p:cNvSpPr>
          <p:nvPr>
            <p:ph type="ctrTitle"/>
          </p:nvPr>
        </p:nvSpPr>
        <p:spPr>
          <a:xfrm>
            <a:off x="1524000" y="1122363"/>
            <a:ext cx="9144000" cy="2387600"/>
          </a:xfrm>
        </p:spPr>
        <p:txBody>
          <a:bodyPr anchor="b"/>
          <a:lstStyle>
            <a:lvl1pPr algn="ctr">
              <a:defRPr sz="6000">
                <a:solidFill>
                  <a:schemeClr val="bg1"/>
                </a:solidFill>
                <a:highlight>
                  <a:srgbClr val="003183"/>
                </a:highlight>
              </a:defRPr>
            </a:lvl1pPr>
          </a:lstStyle>
          <a:p>
            <a:r>
              <a:rPr lang="en-US"/>
              <a:t>Click to edit Master title style</a:t>
            </a:r>
            <a:endParaRPr lang="nl-NL" dirty="0"/>
          </a:p>
        </p:txBody>
      </p:sp>
      <p:sp>
        <p:nvSpPr>
          <p:cNvPr id="3" name="Ondertitel 2">
            <a:extLst>
              <a:ext uri="{FF2B5EF4-FFF2-40B4-BE49-F238E27FC236}">
                <a16:creationId xmlns:a16="http://schemas.microsoft.com/office/drawing/2014/main" id="{F8956CB6-E2CE-A663-35DC-2AFB2C52F6AB}"/>
              </a:ext>
            </a:extLst>
          </p:cNvPr>
          <p:cNvSpPr>
            <a:spLocks noGrp="1"/>
          </p:cNvSpPr>
          <p:nvPr>
            <p:ph type="subTitle" idx="1"/>
          </p:nvPr>
        </p:nvSpPr>
        <p:spPr>
          <a:xfrm>
            <a:off x="1524000" y="3602038"/>
            <a:ext cx="9144000" cy="1655762"/>
          </a:xfrm>
        </p:spPr>
        <p:txBody>
          <a:bodyPr/>
          <a:lstStyle>
            <a:lvl1pPr marL="0" indent="0" algn="ctr">
              <a:buNone/>
              <a:defRPr sz="2400">
                <a:highlight>
                  <a:srgbClr val="003183"/>
                </a:high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dirty="0"/>
          </a:p>
        </p:txBody>
      </p:sp>
      <p:sp>
        <p:nvSpPr>
          <p:cNvPr id="4" name="Tijdelijke aanduiding voor datum 3">
            <a:extLst>
              <a:ext uri="{FF2B5EF4-FFF2-40B4-BE49-F238E27FC236}">
                <a16:creationId xmlns:a16="http://schemas.microsoft.com/office/drawing/2014/main" id="{18AF7571-49EA-3B91-2367-662CE698CD23}"/>
              </a:ext>
            </a:extLst>
          </p:cNvPr>
          <p:cNvSpPr>
            <a:spLocks noGrp="1"/>
          </p:cNvSpPr>
          <p:nvPr>
            <p:ph type="dt" sz="half" idx="10"/>
          </p:nvPr>
        </p:nvSpPr>
        <p:spPr/>
        <p:txBody>
          <a:bodyPr/>
          <a:lstStyle/>
          <a:p>
            <a:fld id="{5DADF983-B895-BE4F-B52B-E8D8E8BE792D}" type="datetimeFigureOut">
              <a:rPr lang="nl-NL" smtClean="0"/>
              <a:t>09-09-2026</a:t>
            </a:fld>
            <a:endParaRPr lang="nl-NL"/>
          </a:p>
        </p:txBody>
      </p:sp>
      <p:sp>
        <p:nvSpPr>
          <p:cNvPr id="6" name="Tijdelijke aanduiding voor dianummer 5">
            <a:extLst>
              <a:ext uri="{FF2B5EF4-FFF2-40B4-BE49-F238E27FC236}">
                <a16:creationId xmlns:a16="http://schemas.microsoft.com/office/drawing/2014/main" id="{3D151D9E-581E-7B8C-0120-168C9CA5C388}"/>
              </a:ext>
            </a:extLst>
          </p:cNvPr>
          <p:cNvSpPr>
            <a:spLocks noGrp="1"/>
          </p:cNvSpPr>
          <p:nvPr>
            <p:ph type="sldNum" sz="quarter" idx="12"/>
          </p:nvPr>
        </p:nvSpPr>
        <p:spPr/>
        <p:txBody>
          <a:bodyPr/>
          <a:lstStyle/>
          <a:p>
            <a:fld id="{CE693AF7-A2D4-1445-9772-D985A1DA188C}" type="slidenum">
              <a:rPr lang="nl-NL" smtClean="0"/>
              <a:t>‹#›</a:t>
            </a:fld>
            <a:endParaRPr lang="nl-NL"/>
          </a:p>
        </p:txBody>
      </p:sp>
    </p:spTree>
    <p:extLst>
      <p:ext uri="{BB962C8B-B14F-4D97-AF65-F5344CB8AC3E}">
        <p14:creationId xmlns:p14="http://schemas.microsoft.com/office/powerpoint/2010/main" val="688551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BBFE8-EE19-CEFE-D7E9-EFCA7978B112}"/>
              </a:ext>
            </a:extLst>
          </p:cNvPr>
          <p:cNvSpPr>
            <a:spLocks noGrp="1"/>
          </p:cNvSpPr>
          <p:nvPr>
            <p:ph type="title"/>
          </p:nvPr>
        </p:nvSpPr>
        <p:spPr>
          <a:xfrm>
            <a:off x="831850" y="1709738"/>
            <a:ext cx="10515600" cy="2852737"/>
          </a:xfrm>
        </p:spPr>
        <p:txBody>
          <a:bodyPr anchor="b"/>
          <a:lstStyle>
            <a:lvl1pPr>
              <a:defRPr sz="6000">
                <a:solidFill>
                  <a:schemeClr val="bg1"/>
                </a:solidFill>
                <a:highlight>
                  <a:srgbClr val="003183"/>
                </a:highlight>
              </a:defRPr>
            </a:lvl1pPr>
          </a:lstStyle>
          <a:p>
            <a:r>
              <a:rPr lang="en-US"/>
              <a:t>Click to edit Master title style</a:t>
            </a:r>
            <a:endParaRPr lang="nl-NL" dirty="0"/>
          </a:p>
        </p:txBody>
      </p:sp>
      <p:sp>
        <p:nvSpPr>
          <p:cNvPr id="3" name="Tijdelijke aanduiding voor tekst 2">
            <a:extLst>
              <a:ext uri="{FF2B5EF4-FFF2-40B4-BE49-F238E27FC236}">
                <a16:creationId xmlns:a16="http://schemas.microsoft.com/office/drawing/2014/main" id="{3210A166-9FAD-41E1-003E-52E151BF9FC5}"/>
              </a:ext>
            </a:extLst>
          </p:cNvPr>
          <p:cNvSpPr>
            <a:spLocks noGrp="1"/>
          </p:cNvSpPr>
          <p:nvPr>
            <p:ph type="body" idx="1"/>
          </p:nvPr>
        </p:nvSpPr>
        <p:spPr>
          <a:xfrm>
            <a:off x="831850" y="4589463"/>
            <a:ext cx="10515600" cy="1500187"/>
          </a:xfrm>
        </p:spPr>
        <p:txBody>
          <a:bodyPr/>
          <a:lstStyle>
            <a:lvl1pPr marL="0" indent="0">
              <a:buNone/>
              <a:defRPr sz="2400">
                <a:solidFill>
                  <a:schemeClr val="bg1"/>
                </a:solidFill>
                <a:highlight>
                  <a:srgbClr val="003183"/>
                </a:highlight>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Tijdelijke aanduiding voor datum 3">
            <a:extLst>
              <a:ext uri="{FF2B5EF4-FFF2-40B4-BE49-F238E27FC236}">
                <a16:creationId xmlns:a16="http://schemas.microsoft.com/office/drawing/2014/main" id="{312A8DE4-5E73-81F3-51C1-141ADF52989B}"/>
              </a:ext>
            </a:extLst>
          </p:cNvPr>
          <p:cNvSpPr>
            <a:spLocks noGrp="1"/>
          </p:cNvSpPr>
          <p:nvPr>
            <p:ph type="dt" sz="half" idx="10"/>
          </p:nvPr>
        </p:nvSpPr>
        <p:spPr/>
        <p:txBody>
          <a:bodyPr/>
          <a:lstStyle/>
          <a:p>
            <a:fld id="{5DADF983-B895-BE4F-B52B-E8D8E8BE792D}" type="datetimeFigureOut">
              <a:rPr lang="nl-NL" smtClean="0"/>
              <a:t>09-09-2026</a:t>
            </a:fld>
            <a:endParaRPr lang="nl-NL"/>
          </a:p>
        </p:txBody>
      </p:sp>
      <p:sp>
        <p:nvSpPr>
          <p:cNvPr id="5" name="Tijdelijke aanduiding voor voettekst 4">
            <a:extLst>
              <a:ext uri="{FF2B5EF4-FFF2-40B4-BE49-F238E27FC236}">
                <a16:creationId xmlns:a16="http://schemas.microsoft.com/office/drawing/2014/main" id="{0553540F-133D-707F-ECE0-1D56D5C40728}"/>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07B138EC-A044-3522-8F06-5CCA8572BB03}"/>
              </a:ext>
            </a:extLst>
          </p:cNvPr>
          <p:cNvSpPr>
            <a:spLocks noGrp="1"/>
          </p:cNvSpPr>
          <p:nvPr>
            <p:ph type="sldNum" sz="quarter" idx="12"/>
          </p:nvPr>
        </p:nvSpPr>
        <p:spPr/>
        <p:txBody>
          <a:bodyPr/>
          <a:lstStyle/>
          <a:p>
            <a:fld id="{CE693AF7-A2D4-1445-9772-D985A1DA188C}" type="slidenum">
              <a:rPr lang="nl-NL" smtClean="0"/>
              <a:t>‹#›</a:t>
            </a:fld>
            <a:endParaRPr lang="nl-NL"/>
          </a:p>
        </p:txBody>
      </p:sp>
    </p:spTree>
    <p:extLst>
      <p:ext uri="{BB962C8B-B14F-4D97-AF65-F5344CB8AC3E}">
        <p14:creationId xmlns:p14="http://schemas.microsoft.com/office/powerpoint/2010/main" val="35340719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4EB513-C6FA-3846-6534-5E07A5B5CD76}"/>
              </a:ext>
            </a:extLst>
          </p:cNvPr>
          <p:cNvSpPr>
            <a:spLocks noGrp="1"/>
          </p:cNvSpPr>
          <p:nvPr>
            <p:ph type="title"/>
          </p:nvPr>
        </p:nvSpPr>
        <p:spPr/>
        <p:txBody>
          <a:bodyPr/>
          <a:lstStyle/>
          <a:p>
            <a:r>
              <a:rPr lang="en-US"/>
              <a:t>Click to edit Master title style</a:t>
            </a:r>
            <a:endParaRPr lang="nl-NL"/>
          </a:p>
        </p:txBody>
      </p:sp>
      <p:sp>
        <p:nvSpPr>
          <p:cNvPr id="3" name="Tijdelijke aanduiding voor inhoud 2">
            <a:extLst>
              <a:ext uri="{FF2B5EF4-FFF2-40B4-BE49-F238E27FC236}">
                <a16:creationId xmlns:a16="http://schemas.microsoft.com/office/drawing/2014/main" id="{E9F35760-3D3F-0594-FDFF-E50D81BBA4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datum 3">
            <a:extLst>
              <a:ext uri="{FF2B5EF4-FFF2-40B4-BE49-F238E27FC236}">
                <a16:creationId xmlns:a16="http://schemas.microsoft.com/office/drawing/2014/main" id="{4C605321-31C2-BEEA-B0A3-8FFE989DB610}"/>
              </a:ext>
            </a:extLst>
          </p:cNvPr>
          <p:cNvSpPr>
            <a:spLocks noGrp="1"/>
          </p:cNvSpPr>
          <p:nvPr>
            <p:ph type="dt" sz="half" idx="10"/>
          </p:nvPr>
        </p:nvSpPr>
        <p:spPr/>
        <p:txBody>
          <a:bodyPr/>
          <a:lstStyle/>
          <a:p>
            <a:fld id="{97DD7942-64CC-4A8E-9D6B-B42D6487ACFB}" type="datetime8">
              <a:rPr lang="en-NL" smtClean="0"/>
              <a:t>9/9/26 6:52 AM</a:t>
            </a:fld>
            <a:endParaRPr lang="en-NL"/>
          </a:p>
        </p:txBody>
      </p:sp>
      <p:sp>
        <p:nvSpPr>
          <p:cNvPr id="5" name="Tijdelijke aanduiding voor voettekst 4">
            <a:extLst>
              <a:ext uri="{FF2B5EF4-FFF2-40B4-BE49-F238E27FC236}">
                <a16:creationId xmlns:a16="http://schemas.microsoft.com/office/drawing/2014/main" id="{4A0FB0E1-2BA2-EEE4-BCDE-DB98A6A1796D}"/>
              </a:ext>
            </a:extLst>
          </p:cNvPr>
          <p:cNvSpPr>
            <a:spLocks noGrp="1"/>
          </p:cNvSpPr>
          <p:nvPr>
            <p:ph type="ftr" sz="quarter" idx="11"/>
          </p:nvPr>
        </p:nvSpPr>
        <p:spPr/>
        <p:txBody>
          <a:bodyPr/>
          <a:lstStyle/>
          <a:p>
            <a:endParaRPr lang="en-NL"/>
          </a:p>
        </p:txBody>
      </p:sp>
      <p:sp>
        <p:nvSpPr>
          <p:cNvPr id="6" name="Tijdelijke aanduiding voor dianummer 5">
            <a:extLst>
              <a:ext uri="{FF2B5EF4-FFF2-40B4-BE49-F238E27FC236}">
                <a16:creationId xmlns:a16="http://schemas.microsoft.com/office/drawing/2014/main" id="{F988D0F1-B1E9-917B-DDE5-618A5BB8D7C0}"/>
              </a:ext>
            </a:extLst>
          </p:cNvPr>
          <p:cNvSpPr>
            <a:spLocks noGrp="1"/>
          </p:cNvSpPr>
          <p:nvPr>
            <p:ph type="sldNum" sz="quarter" idx="12"/>
          </p:nvPr>
        </p:nvSpPr>
        <p:spPr/>
        <p:txBody>
          <a:bodyPr/>
          <a:lstStyle/>
          <a:p>
            <a:fld id="{63FECFC1-1FBF-4FB4-B597-2E93DA8D3CB1}" type="slidenum">
              <a:rPr lang="en-NL" smtClean="0"/>
              <a:t>‹#›</a:t>
            </a:fld>
            <a:endParaRPr lang="en-NL"/>
          </a:p>
        </p:txBody>
      </p:sp>
    </p:spTree>
    <p:extLst>
      <p:ext uri="{BB962C8B-B14F-4D97-AF65-F5344CB8AC3E}">
        <p14:creationId xmlns:p14="http://schemas.microsoft.com/office/powerpoint/2010/main" val="1233392947"/>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Blank-OfficePLUS">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20713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C543AA53-B9C4-4888-7FF0-F377B0334F45}"/>
              </a:ext>
            </a:extLst>
          </p:cNvPr>
          <p:cNvSpPr>
            <a:spLocks noGrp="1"/>
          </p:cNvSpPr>
          <p:nvPr>
            <p:ph type="title"/>
          </p:nvPr>
        </p:nvSpPr>
        <p:spPr>
          <a:xfrm>
            <a:off x="669923" y="2"/>
            <a:ext cx="10850564" cy="1028699"/>
          </a:xfrm>
        </p:spPr>
        <p:txBody>
          <a:bodyPr/>
          <a:lstStyle/>
          <a:p>
            <a:r>
              <a:rPr lang="zh-CN" altLang="en-US"/>
              <a:t>单击此处编辑母版标题样式</a:t>
            </a:r>
          </a:p>
        </p:txBody>
      </p:sp>
      <p:sp>
        <p:nvSpPr>
          <p:cNvPr id="7" name="日期占位符 2">
            <a:extLst>
              <a:ext uri="{FF2B5EF4-FFF2-40B4-BE49-F238E27FC236}">
                <a16:creationId xmlns:a16="http://schemas.microsoft.com/office/drawing/2014/main" id="{BAB3E5A3-FABB-BA74-850B-E6967F7AB47B}"/>
              </a:ext>
            </a:extLst>
          </p:cNvPr>
          <p:cNvSpPr>
            <a:spLocks noGrp="1"/>
          </p:cNvSpPr>
          <p:nvPr>
            <p:ph type="dt" sz="half" idx="10"/>
          </p:nvPr>
        </p:nvSpPr>
        <p:spPr>
          <a:xfrm>
            <a:off x="5401732" y="6235701"/>
            <a:ext cx="1388537" cy="206381"/>
          </a:xfrm>
        </p:spPr>
        <p:txBody>
          <a:bodyPr/>
          <a:lstStyle/>
          <a:p>
            <a:fld id="{F8AFEF8D-F937-43DF-8019-F501EB64226D}" type="datetime8">
              <a:rPr lang="en-NL" altLang="zh-CN" smtClean="0"/>
              <a:t>9/9/26 6:52 AM</a:t>
            </a:fld>
            <a:endParaRPr lang="zh-CN" altLang="en-US"/>
          </a:p>
        </p:txBody>
      </p:sp>
      <p:sp>
        <p:nvSpPr>
          <p:cNvPr id="8" name="页脚占位符 3">
            <a:extLst>
              <a:ext uri="{FF2B5EF4-FFF2-40B4-BE49-F238E27FC236}">
                <a16:creationId xmlns:a16="http://schemas.microsoft.com/office/drawing/2014/main" id="{16A7DD04-A6A7-F309-49F4-2D9FC6A5204E}"/>
              </a:ext>
            </a:extLst>
          </p:cNvPr>
          <p:cNvSpPr>
            <a:spLocks noGrp="1"/>
          </p:cNvSpPr>
          <p:nvPr>
            <p:ph type="ftr" sz="quarter" idx="11"/>
          </p:nvPr>
        </p:nvSpPr>
        <p:spPr>
          <a:xfrm>
            <a:off x="669926" y="6235701"/>
            <a:ext cx="4140201" cy="206381"/>
          </a:xfrm>
        </p:spPr>
        <p:txBody>
          <a:bodyPr/>
          <a:lstStyle/>
          <a:p>
            <a:endParaRPr lang="zh-CN" altLang="en-US"/>
          </a:p>
        </p:txBody>
      </p:sp>
      <p:sp>
        <p:nvSpPr>
          <p:cNvPr id="9" name="灯片编号占位符 4">
            <a:extLst>
              <a:ext uri="{FF2B5EF4-FFF2-40B4-BE49-F238E27FC236}">
                <a16:creationId xmlns:a16="http://schemas.microsoft.com/office/drawing/2014/main" id="{F5C324A7-EA30-EAB8-EFD2-2E49BEF5A4AA}"/>
              </a:ext>
            </a:extLst>
          </p:cNvPr>
          <p:cNvSpPr>
            <a:spLocks noGrp="1"/>
          </p:cNvSpPr>
          <p:nvPr>
            <p:ph type="sldNum" sz="quarter" idx="12"/>
          </p:nvPr>
        </p:nvSpPr>
        <p:spPr>
          <a:xfrm>
            <a:off x="8610599" y="6235701"/>
            <a:ext cx="2909888" cy="206381"/>
          </a:xfrm>
        </p:spPr>
        <p:txBody>
          <a:body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17627919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77A59F-52C5-92CA-2D7A-A4C733081158}"/>
              </a:ext>
            </a:extLst>
          </p:cNvPr>
          <p:cNvSpPr>
            <a:spLocks noGrp="1"/>
          </p:cNvSpPr>
          <p:nvPr>
            <p:ph type="ctrTitle"/>
          </p:nvPr>
        </p:nvSpPr>
        <p:spPr>
          <a:xfrm>
            <a:off x="1524000" y="1122363"/>
            <a:ext cx="9144000" cy="2387600"/>
          </a:xfrm>
        </p:spPr>
        <p:txBody>
          <a:bodyPr anchor="b"/>
          <a:lstStyle>
            <a:lvl1pPr algn="ctr">
              <a:defRPr sz="6000">
                <a:solidFill>
                  <a:srgbClr val="003183"/>
                </a:solidFill>
                <a:highlight>
                  <a:srgbClr val="EEF7FB"/>
                </a:highlight>
              </a:defRPr>
            </a:lvl1pPr>
          </a:lstStyle>
          <a:p>
            <a:r>
              <a:rPr lang="en-US"/>
              <a:t>Click to edit Master title style</a:t>
            </a:r>
            <a:endParaRPr lang="nl-NL" dirty="0"/>
          </a:p>
        </p:txBody>
      </p:sp>
      <p:sp>
        <p:nvSpPr>
          <p:cNvPr id="3" name="Ondertitel 2">
            <a:extLst>
              <a:ext uri="{FF2B5EF4-FFF2-40B4-BE49-F238E27FC236}">
                <a16:creationId xmlns:a16="http://schemas.microsoft.com/office/drawing/2014/main" id="{F8956CB6-E2CE-A663-35DC-2AFB2C52F6AB}"/>
              </a:ext>
            </a:extLst>
          </p:cNvPr>
          <p:cNvSpPr>
            <a:spLocks noGrp="1"/>
          </p:cNvSpPr>
          <p:nvPr>
            <p:ph type="subTitle" idx="1"/>
          </p:nvPr>
        </p:nvSpPr>
        <p:spPr>
          <a:xfrm>
            <a:off x="1524000" y="3602038"/>
            <a:ext cx="9144000" cy="1655762"/>
          </a:xfrm>
        </p:spPr>
        <p:txBody>
          <a:bodyPr/>
          <a:lstStyle>
            <a:lvl1pPr marL="0" indent="0" algn="ctr">
              <a:buNone/>
              <a:defRPr sz="2400">
                <a:solidFill>
                  <a:srgbClr val="003183"/>
                </a:solidFill>
                <a:highlight>
                  <a:srgbClr val="EEF7FB"/>
                </a:high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dirty="0"/>
          </a:p>
        </p:txBody>
      </p:sp>
      <p:sp>
        <p:nvSpPr>
          <p:cNvPr id="4" name="Tijdelijke aanduiding voor datum 3">
            <a:extLst>
              <a:ext uri="{FF2B5EF4-FFF2-40B4-BE49-F238E27FC236}">
                <a16:creationId xmlns:a16="http://schemas.microsoft.com/office/drawing/2014/main" id="{18AF7571-49EA-3B91-2367-662CE698CD23}"/>
              </a:ext>
            </a:extLst>
          </p:cNvPr>
          <p:cNvSpPr>
            <a:spLocks noGrp="1"/>
          </p:cNvSpPr>
          <p:nvPr>
            <p:ph type="dt" sz="half" idx="10"/>
          </p:nvPr>
        </p:nvSpPr>
        <p:spPr/>
        <p:txBody>
          <a:bodyPr/>
          <a:lstStyle/>
          <a:p>
            <a:fld id="{5DADF983-B895-BE4F-B52B-E8D8E8BE792D}" type="datetimeFigureOut">
              <a:rPr lang="nl-NL" smtClean="0"/>
              <a:t>09-09-2026</a:t>
            </a:fld>
            <a:endParaRPr lang="nl-NL"/>
          </a:p>
        </p:txBody>
      </p:sp>
      <p:sp>
        <p:nvSpPr>
          <p:cNvPr id="5" name="Tijdelijke aanduiding voor voettekst 4">
            <a:extLst>
              <a:ext uri="{FF2B5EF4-FFF2-40B4-BE49-F238E27FC236}">
                <a16:creationId xmlns:a16="http://schemas.microsoft.com/office/drawing/2014/main" id="{58CDA4C3-B8D7-F3A9-8127-CE040382D8A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D151D9E-581E-7B8C-0120-168C9CA5C388}"/>
              </a:ext>
            </a:extLst>
          </p:cNvPr>
          <p:cNvSpPr>
            <a:spLocks noGrp="1"/>
          </p:cNvSpPr>
          <p:nvPr>
            <p:ph type="sldNum" sz="quarter" idx="12"/>
          </p:nvPr>
        </p:nvSpPr>
        <p:spPr/>
        <p:txBody>
          <a:bodyPr/>
          <a:lstStyle/>
          <a:p>
            <a:fld id="{CE693AF7-A2D4-1445-9772-D985A1DA188C}" type="slidenum">
              <a:rPr lang="nl-NL" smtClean="0"/>
              <a:t>‹#›</a:t>
            </a:fld>
            <a:endParaRPr lang="nl-NL"/>
          </a:p>
        </p:txBody>
      </p:sp>
    </p:spTree>
    <p:extLst>
      <p:ext uri="{BB962C8B-B14F-4D97-AF65-F5344CB8AC3E}">
        <p14:creationId xmlns:p14="http://schemas.microsoft.com/office/powerpoint/2010/main" val="21244870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BBFE8-EE19-CEFE-D7E9-EFCA7978B112}"/>
              </a:ext>
            </a:extLst>
          </p:cNvPr>
          <p:cNvSpPr>
            <a:spLocks noGrp="1"/>
          </p:cNvSpPr>
          <p:nvPr>
            <p:ph type="title"/>
          </p:nvPr>
        </p:nvSpPr>
        <p:spPr>
          <a:xfrm>
            <a:off x="831850" y="1709738"/>
            <a:ext cx="10515600" cy="2852737"/>
          </a:xfrm>
        </p:spPr>
        <p:txBody>
          <a:bodyPr anchor="b"/>
          <a:lstStyle>
            <a:lvl1pPr>
              <a:defRPr sz="6000">
                <a:solidFill>
                  <a:srgbClr val="003183"/>
                </a:solidFill>
                <a:highlight>
                  <a:srgbClr val="EEF7FB"/>
                </a:highlight>
              </a:defRPr>
            </a:lvl1pPr>
          </a:lstStyle>
          <a:p>
            <a:r>
              <a:rPr lang="en-US"/>
              <a:t>Click to edit Master title style</a:t>
            </a:r>
            <a:endParaRPr lang="nl-NL" dirty="0"/>
          </a:p>
        </p:txBody>
      </p:sp>
      <p:sp>
        <p:nvSpPr>
          <p:cNvPr id="3" name="Tijdelijke aanduiding voor tekst 2">
            <a:extLst>
              <a:ext uri="{FF2B5EF4-FFF2-40B4-BE49-F238E27FC236}">
                <a16:creationId xmlns:a16="http://schemas.microsoft.com/office/drawing/2014/main" id="{3210A166-9FAD-41E1-003E-52E151BF9FC5}"/>
              </a:ext>
            </a:extLst>
          </p:cNvPr>
          <p:cNvSpPr>
            <a:spLocks noGrp="1"/>
          </p:cNvSpPr>
          <p:nvPr>
            <p:ph type="body" idx="1"/>
          </p:nvPr>
        </p:nvSpPr>
        <p:spPr>
          <a:xfrm>
            <a:off x="831850" y="4589463"/>
            <a:ext cx="10515600" cy="1500187"/>
          </a:xfrm>
        </p:spPr>
        <p:txBody>
          <a:bodyPr/>
          <a:lstStyle>
            <a:lvl1pPr marL="0" indent="0">
              <a:buNone/>
              <a:defRPr sz="2400">
                <a:solidFill>
                  <a:srgbClr val="003183"/>
                </a:solidFill>
                <a:highlight>
                  <a:srgbClr val="EEF7FB"/>
                </a:highlight>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Tijdelijke aanduiding voor datum 3">
            <a:extLst>
              <a:ext uri="{FF2B5EF4-FFF2-40B4-BE49-F238E27FC236}">
                <a16:creationId xmlns:a16="http://schemas.microsoft.com/office/drawing/2014/main" id="{312A8DE4-5E73-81F3-51C1-141ADF52989B}"/>
              </a:ext>
            </a:extLst>
          </p:cNvPr>
          <p:cNvSpPr>
            <a:spLocks noGrp="1"/>
          </p:cNvSpPr>
          <p:nvPr>
            <p:ph type="dt" sz="half" idx="10"/>
          </p:nvPr>
        </p:nvSpPr>
        <p:spPr/>
        <p:txBody>
          <a:bodyPr/>
          <a:lstStyle/>
          <a:p>
            <a:fld id="{5DADF983-B895-BE4F-B52B-E8D8E8BE792D}" type="datetimeFigureOut">
              <a:rPr lang="nl-NL" smtClean="0"/>
              <a:t>09-09-2026</a:t>
            </a:fld>
            <a:endParaRPr lang="nl-NL"/>
          </a:p>
        </p:txBody>
      </p:sp>
      <p:sp>
        <p:nvSpPr>
          <p:cNvPr id="5" name="Tijdelijke aanduiding voor voettekst 4">
            <a:extLst>
              <a:ext uri="{FF2B5EF4-FFF2-40B4-BE49-F238E27FC236}">
                <a16:creationId xmlns:a16="http://schemas.microsoft.com/office/drawing/2014/main" id="{0553540F-133D-707F-ECE0-1D56D5C4072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7B138EC-A044-3522-8F06-5CCA8572BB03}"/>
              </a:ext>
            </a:extLst>
          </p:cNvPr>
          <p:cNvSpPr>
            <a:spLocks noGrp="1"/>
          </p:cNvSpPr>
          <p:nvPr>
            <p:ph type="sldNum" sz="quarter" idx="12"/>
          </p:nvPr>
        </p:nvSpPr>
        <p:spPr/>
        <p:txBody>
          <a:bodyPr/>
          <a:lstStyle/>
          <a:p>
            <a:fld id="{CE693AF7-A2D4-1445-9772-D985A1DA188C}" type="slidenum">
              <a:rPr lang="nl-NL" smtClean="0"/>
              <a:t>‹#›</a:t>
            </a:fld>
            <a:endParaRPr lang="nl-NL"/>
          </a:p>
        </p:txBody>
      </p:sp>
    </p:spTree>
    <p:extLst>
      <p:ext uri="{BB962C8B-B14F-4D97-AF65-F5344CB8AC3E}">
        <p14:creationId xmlns:p14="http://schemas.microsoft.com/office/powerpoint/2010/main" val="21105256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4EB513-C6FA-3846-6534-5E07A5B5CD76}"/>
              </a:ext>
            </a:extLst>
          </p:cNvPr>
          <p:cNvSpPr>
            <a:spLocks noGrp="1"/>
          </p:cNvSpPr>
          <p:nvPr>
            <p:ph type="title"/>
          </p:nvPr>
        </p:nvSpPr>
        <p:spPr/>
        <p:txBody>
          <a:bodyPr/>
          <a:lstStyle/>
          <a:p>
            <a:r>
              <a:rPr lang="en-US"/>
              <a:t>Click to edit Master title style</a:t>
            </a:r>
            <a:endParaRPr lang="nl-NL"/>
          </a:p>
        </p:txBody>
      </p:sp>
      <p:sp>
        <p:nvSpPr>
          <p:cNvPr id="3" name="Tijdelijke aanduiding voor inhoud 2">
            <a:extLst>
              <a:ext uri="{FF2B5EF4-FFF2-40B4-BE49-F238E27FC236}">
                <a16:creationId xmlns:a16="http://schemas.microsoft.com/office/drawing/2014/main" id="{E9F35760-3D3F-0594-FDFF-E50D81BBA4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datum 3">
            <a:extLst>
              <a:ext uri="{FF2B5EF4-FFF2-40B4-BE49-F238E27FC236}">
                <a16:creationId xmlns:a16="http://schemas.microsoft.com/office/drawing/2014/main" id="{4C605321-31C2-BEEA-B0A3-8FFE989DB610}"/>
              </a:ext>
            </a:extLst>
          </p:cNvPr>
          <p:cNvSpPr>
            <a:spLocks noGrp="1"/>
          </p:cNvSpPr>
          <p:nvPr>
            <p:ph type="dt" sz="half" idx="10"/>
          </p:nvPr>
        </p:nvSpPr>
        <p:spPr/>
        <p:txBody>
          <a:bodyPr/>
          <a:lstStyle/>
          <a:p>
            <a:fld id="{97DD7942-64CC-4A8E-9D6B-B42D6487ACFB}" type="datetime8">
              <a:rPr lang="en-NL" smtClean="0"/>
              <a:t>9/9/26 6:52 AM</a:t>
            </a:fld>
            <a:endParaRPr lang="en-NL"/>
          </a:p>
        </p:txBody>
      </p:sp>
      <p:sp>
        <p:nvSpPr>
          <p:cNvPr id="5" name="Tijdelijke aanduiding voor voettekst 4">
            <a:extLst>
              <a:ext uri="{FF2B5EF4-FFF2-40B4-BE49-F238E27FC236}">
                <a16:creationId xmlns:a16="http://schemas.microsoft.com/office/drawing/2014/main" id="{4A0FB0E1-2BA2-EEE4-BCDE-DB98A6A1796D}"/>
              </a:ext>
            </a:extLst>
          </p:cNvPr>
          <p:cNvSpPr>
            <a:spLocks noGrp="1"/>
          </p:cNvSpPr>
          <p:nvPr>
            <p:ph type="ftr" sz="quarter" idx="11"/>
          </p:nvPr>
        </p:nvSpPr>
        <p:spPr/>
        <p:txBody>
          <a:bodyPr/>
          <a:lstStyle/>
          <a:p>
            <a:endParaRPr lang="en-NL"/>
          </a:p>
        </p:txBody>
      </p:sp>
      <p:sp>
        <p:nvSpPr>
          <p:cNvPr id="6" name="Tijdelijke aanduiding voor dianummer 5">
            <a:extLst>
              <a:ext uri="{FF2B5EF4-FFF2-40B4-BE49-F238E27FC236}">
                <a16:creationId xmlns:a16="http://schemas.microsoft.com/office/drawing/2014/main" id="{F988D0F1-B1E9-917B-DDE5-618A5BB8D7C0}"/>
              </a:ext>
            </a:extLst>
          </p:cNvPr>
          <p:cNvSpPr>
            <a:spLocks noGrp="1"/>
          </p:cNvSpPr>
          <p:nvPr>
            <p:ph type="sldNum" sz="quarter" idx="12"/>
          </p:nvPr>
        </p:nvSpPr>
        <p:spPr/>
        <p:txBody>
          <a:bodyPr/>
          <a:lstStyle/>
          <a:p>
            <a:fld id="{63FECFC1-1FBF-4FB4-B597-2E93DA8D3CB1}" type="slidenum">
              <a:rPr lang="en-NL" smtClean="0"/>
              <a:t>‹#›</a:t>
            </a:fld>
            <a:endParaRPr lang="en-NL"/>
          </a:p>
        </p:txBody>
      </p:sp>
    </p:spTree>
    <p:extLst>
      <p:ext uri="{BB962C8B-B14F-4D97-AF65-F5344CB8AC3E}">
        <p14:creationId xmlns:p14="http://schemas.microsoft.com/office/powerpoint/2010/main" val="329722143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Blank-OfficePLUS">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49967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C543AA53-B9C4-4888-7FF0-F377B0334F45}"/>
              </a:ext>
            </a:extLst>
          </p:cNvPr>
          <p:cNvSpPr>
            <a:spLocks noGrp="1"/>
          </p:cNvSpPr>
          <p:nvPr>
            <p:ph type="title"/>
          </p:nvPr>
        </p:nvSpPr>
        <p:spPr>
          <a:xfrm>
            <a:off x="669923" y="2"/>
            <a:ext cx="10850564" cy="1028699"/>
          </a:xfrm>
        </p:spPr>
        <p:txBody>
          <a:bodyPr/>
          <a:lstStyle/>
          <a:p>
            <a:r>
              <a:rPr lang="zh-CN" altLang="en-US"/>
              <a:t>单击此处编辑母版标题样式</a:t>
            </a:r>
          </a:p>
        </p:txBody>
      </p:sp>
      <p:sp>
        <p:nvSpPr>
          <p:cNvPr id="7" name="日期占位符 2">
            <a:extLst>
              <a:ext uri="{FF2B5EF4-FFF2-40B4-BE49-F238E27FC236}">
                <a16:creationId xmlns:a16="http://schemas.microsoft.com/office/drawing/2014/main" id="{BAB3E5A3-FABB-BA74-850B-E6967F7AB47B}"/>
              </a:ext>
            </a:extLst>
          </p:cNvPr>
          <p:cNvSpPr>
            <a:spLocks noGrp="1"/>
          </p:cNvSpPr>
          <p:nvPr>
            <p:ph type="dt" sz="half" idx="10"/>
          </p:nvPr>
        </p:nvSpPr>
        <p:spPr>
          <a:xfrm>
            <a:off x="5401732" y="6235701"/>
            <a:ext cx="1388537" cy="206381"/>
          </a:xfrm>
        </p:spPr>
        <p:txBody>
          <a:bodyPr/>
          <a:lstStyle/>
          <a:p>
            <a:fld id="{F8AFEF8D-F937-43DF-8019-F501EB64226D}" type="datetime8">
              <a:rPr lang="en-NL" altLang="zh-CN" smtClean="0"/>
              <a:t>9/9/26 6:52 AM</a:t>
            </a:fld>
            <a:endParaRPr lang="zh-CN" altLang="en-US"/>
          </a:p>
        </p:txBody>
      </p:sp>
      <p:sp>
        <p:nvSpPr>
          <p:cNvPr id="8" name="页脚占位符 3">
            <a:extLst>
              <a:ext uri="{FF2B5EF4-FFF2-40B4-BE49-F238E27FC236}">
                <a16:creationId xmlns:a16="http://schemas.microsoft.com/office/drawing/2014/main" id="{16A7DD04-A6A7-F309-49F4-2D9FC6A5204E}"/>
              </a:ext>
            </a:extLst>
          </p:cNvPr>
          <p:cNvSpPr>
            <a:spLocks noGrp="1"/>
          </p:cNvSpPr>
          <p:nvPr>
            <p:ph type="ftr" sz="quarter" idx="11"/>
          </p:nvPr>
        </p:nvSpPr>
        <p:spPr>
          <a:xfrm>
            <a:off x="669926" y="6235701"/>
            <a:ext cx="4140201" cy="206381"/>
          </a:xfrm>
        </p:spPr>
        <p:txBody>
          <a:bodyPr/>
          <a:lstStyle/>
          <a:p>
            <a:endParaRPr lang="zh-CN" altLang="en-US"/>
          </a:p>
        </p:txBody>
      </p:sp>
      <p:sp>
        <p:nvSpPr>
          <p:cNvPr id="9" name="灯片编号占位符 4">
            <a:extLst>
              <a:ext uri="{FF2B5EF4-FFF2-40B4-BE49-F238E27FC236}">
                <a16:creationId xmlns:a16="http://schemas.microsoft.com/office/drawing/2014/main" id="{F5C324A7-EA30-EAB8-EFD2-2E49BEF5A4AA}"/>
              </a:ext>
            </a:extLst>
          </p:cNvPr>
          <p:cNvSpPr>
            <a:spLocks noGrp="1"/>
          </p:cNvSpPr>
          <p:nvPr>
            <p:ph type="sldNum" sz="quarter" idx="12"/>
          </p:nvPr>
        </p:nvSpPr>
        <p:spPr>
          <a:xfrm>
            <a:off x="8610599" y="6235701"/>
            <a:ext cx="2909888" cy="206381"/>
          </a:xfrm>
        </p:spPr>
        <p:txBody>
          <a:body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12856709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77A59F-52C5-92CA-2D7A-A4C733081158}"/>
              </a:ext>
            </a:extLst>
          </p:cNvPr>
          <p:cNvSpPr>
            <a:spLocks noGrp="1"/>
          </p:cNvSpPr>
          <p:nvPr>
            <p:ph type="ctrTitle"/>
          </p:nvPr>
        </p:nvSpPr>
        <p:spPr>
          <a:xfrm>
            <a:off x="1524000" y="1122363"/>
            <a:ext cx="9144000" cy="2387600"/>
          </a:xfrm>
        </p:spPr>
        <p:txBody>
          <a:bodyPr anchor="b"/>
          <a:lstStyle>
            <a:lvl1pPr algn="ctr">
              <a:defRPr sz="6000">
                <a:solidFill>
                  <a:srgbClr val="003183"/>
                </a:solidFill>
                <a:highlight>
                  <a:srgbClr val="FFF2E4"/>
                </a:highlight>
              </a:defRPr>
            </a:lvl1pPr>
          </a:lstStyle>
          <a:p>
            <a:r>
              <a:rPr lang="en-US"/>
              <a:t>Click to edit Master title style</a:t>
            </a:r>
            <a:endParaRPr lang="nl-NL" dirty="0"/>
          </a:p>
        </p:txBody>
      </p:sp>
      <p:sp>
        <p:nvSpPr>
          <p:cNvPr id="3" name="Ondertitel 2">
            <a:extLst>
              <a:ext uri="{FF2B5EF4-FFF2-40B4-BE49-F238E27FC236}">
                <a16:creationId xmlns:a16="http://schemas.microsoft.com/office/drawing/2014/main" id="{F8956CB6-E2CE-A663-35DC-2AFB2C52F6AB}"/>
              </a:ext>
            </a:extLst>
          </p:cNvPr>
          <p:cNvSpPr>
            <a:spLocks noGrp="1"/>
          </p:cNvSpPr>
          <p:nvPr>
            <p:ph type="subTitle" idx="1"/>
          </p:nvPr>
        </p:nvSpPr>
        <p:spPr>
          <a:xfrm>
            <a:off x="1524000" y="3602038"/>
            <a:ext cx="9144000" cy="1655762"/>
          </a:xfrm>
        </p:spPr>
        <p:txBody>
          <a:bodyPr/>
          <a:lstStyle>
            <a:lvl1pPr marL="0" indent="0" algn="ctr">
              <a:buNone/>
              <a:defRPr sz="2400">
                <a:solidFill>
                  <a:srgbClr val="003183"/>
                </a:solidFill>
                <a:highlight>
                  <a:srgbClr val="FFF2E4"/>
                </a:high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dirty="0"/>
          </a:p>
        </p:txBody>
      </p:sp>
      <p:sp>
        <p:nvSpPr>
          <p:cNvPr id="4" name="Tijdelijke aanduiding voor datum 3">
            <a:extLst>
              <a:ext uri="{FF2B5EF4-FFF2-40B4-BE49-F238E27FC236}">
                <a16:creationId xmlns:a16="http://schemas.microsoft.com/office/drawing/2014/main" id="{18AF7571-49EA-3B91-2367-662CE698CD23}"/>
              </a:ext>
            </a:extLst>
          </p:cNvPr>
          <p:cNvSpPr>
            <a:spLocks noGrp="1"/>
          </p:cNvSpPr>
          <p:nvPr>
            <p:ph type="dt" sz="half" idx="10"/>
          </p:nvPr>
        </p:nvSpPr>
        <p:spPr/>
        <p:txBody>
          <a:bodyPr/>
          <a:lstStyle/>
          <a:p>
            <a:fld id="{5DADF983-B895-BE4F-B52B-E8D8E8BE792D}" type="datetimeFigureOut">
              <a:rPr lang="nl-NL" smtClean="0"/>
              <a:t>09-09-2026</a:t>
            </a:fld>
            <a:endParaRPr lang="nl-NL"/>
          </a:p>
        </p:txBody>
      </p:sp>
      <p:sp>
        <p:nvSpPr>
          <p:cNvPr id="5" name="Tijdelijke aanduiding voor voettekst 4">
            <a:extLst>
              <a:ext uri="{FF2B5EF4-FFF2-40B4-BE49-F238E27FC236}">
                <a16:creationId xmlns:a16="http://schemas.microsoft.com/office/drawing/2014/main" id="{58CDA4C3-B8D7-F3A9-8127-CE040382D8A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D151D9E-581E-7B8C-0120-168C9CA5C388}"/>
              </a:ext>
            </a:extLst>
          </p:cNvPr>
          <p:cNvSpPr>
            <a:spLocks noGrp="1"/>
          </p:cNvSpPr>
          <p:nvPr>
            <p:ph type="sldNum" sz="quarter" idx="12"/>
          </p:nvPr>
        </p:nvSpPr>
        <p:spPr/>
        <p:txBody>
          <a:bodyPr/>
          <a:lstStyle/>
          <a:p>
            <a:fld id="{CE693AF7-A2D4-1445-9772-D985A1DA188C}" type="slidenum">
              <a:rPr lang="nl-NL" smtClean="0"/>
              <a:t>‹#›</a:t>
            </a:fld>
            <a:endParaRPr lang="nl-NL"/>
          </a:p>
        </p:txBody>
      </p:sp>
    </p:spTree>
    <p:extLst>
      <p:ext uri="{BB962C8B-B14F-4D97-AF65-F5344CB8AC3E}">
        <p14:creationId xmlns:p14="http://schemas.microsoft.com/office/powerpoint/2010/main" val="29393013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BBFE8-EE19-CEFE-D7E9-EFCA7978B112}"/>
              </a:ext>
            </a:extLst>
          </p:cNvPr>
          <p:cNvSpPr>
            <a:spLocks noGrp="1"/>
          </p:cNvSpPr>
          <p:nvPr>
            <p:ph type="title"/>
          </p:nvPr>
        </p:nvSpPr>
        <p:spPr>
          <a:xfrm>
            <a:off x="831850" y="1709738"/>
            <a:ext cx="10515600" cy="2852737"/>
          </a:xfrm>
        </p:spPr>
        <p:txBody>
          <a:bodyPr anchor="b"/>
          <a:lstStyle>
            <a:lvl1pPr>
              <a:defRPr sz="6000">
                <a:solidFill>
                  <a:srgbClr val="003183"/>
                </a:solidFill>
                <a:highlight>
                  <a:srgbClr val="FFF2E4"/>
                </a:highlight>
              </a:defRPr>
            </a:lvl1pPr>
          </a:lstStyle>
          <a:p>
            <a:r>
              <a:rPr lang="en-US"/>
              <a:t>Click to edit Master title style</a:t>
            </a:r>
            <a:endParaRPr lang="nl-NL" dirty="0"/>
          </a:p>
        </p:txBody>
      </p:sp>
      <p:sp>
        <p:nvSpPr>
          <p:cNvPr id="3" name="Tijdelijke aanduiding voor tekst 2">
            <a:extLst>
              <a:ext uri="{FF2B5EF4-FFF2-40B4-BE49-F238E27FC236}">
                <a16:creationId xmlns:a16="http://schemas.microsoft.com/office/drawing/2014/main" id="{3210A166-9FAD-41E1-003E-52E151BF9FC5}"/>
              </a:ext>
            </a:extLst>
          </p:cNvPr>
          <p:cNvSpPr>
            <a:spLocks noGrp="1"/>
          </p:cNvSpPr>
          <p:nvPr>
            <p:ph type="body" idx="1"/>
          </p:nvPr>
        </p:nvSpPr>
        <p:spPr>
          <a:xfrm>
            <a:off x="831850" y="4589463"/>
            <a:ext cx="10515600" cy="1500187"/>
          </a:xfrm>
        </p:spPr>
        <p:txBody>
          <a:bodyPr/>
          <a:lstStyle>
            <a:lvl1pPr marL="0" indent="0">
              <a:buNone/>
              <a:defRPr sz="2400">
                <a:solidFill>
                  <a:srgbClr val="003183"/>
                </a:solidFill>
                <a:highlight>
                  <a:srgbClr val="FFF2E4"/>
                </a:highlight>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Tijdelijke aanduiding voor datum 3">
            <a:extLst>
              <a:ext uri="{FF2B5EF4-FFF2-40B4-BE49-F238E27FC236}">
                <a16:creationId xmlns:a16="http://schemas.microsoft.com/office/drawing/2014/main" id="{312A8DE4-5E73-81F3-51C1-141ADF52989B}"/>
              </a:ext>
            </a:extLst>
          </p:cNvPr>
          <p:cNvSpPr>
            <a:spLocks noGrp="1"/>
          </p:cNvSpPr>
          <p:nvPr>
            <p:ph type="dt" sz="half" idx="10"/>
          </p:nvPr>
        </p:nvSpPr>
        <p:spPr/>
        <p:txBody>
          <a:bodyPr/>
          <a:lstStyle/>
          <a:p>
            <a:fld id="{5DADF983-B895-BE4F-B52B-E8D8E8BE792D}" type="datetimeFigureOut">
              <a:rPr lang="nl-NL" smtClean="0"/>
              <a:t>09-09-2026</a:t>
            </a:fld>
            <a:endParaRPr lang="nl-NL"/>
          </a:p>
        </p:txBody>
      </p:sp>
      <p:sp>
        <p:nvSpPr>
          <p:cNvPr id="5" name="Tijdelijke aanduiding voor voettekst 4">
            <a:extLst>
              <a:ext uri="{FF2B5EF4-FFF2-40B4-BE49-F238E27FC236}">
                <a16:creationId xmlns:a16="http://schemas.microsoft.com/office/drawing/2014/main" id="{0553540F-133D-707F-ECE0-1D56D5C4072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7B138EC-A044-3522-8F06-5CCA8572BB03}"/>
              </a:ext>
            </a:extLst>
          </p:cNvPr>
          <p:cNvSpPr>
            <a:spLocks noGrp="1"/>
          </p:cNvSpPr>
          <p:nvPr>
            <p:ph type="sldNum" sz="quarter" idx="12"/>
          </p:nvPr>
        </p:nvSpPr>
        <p:spPr/>
        <p:txBody>
          <a:bodyPr/>
          <a:lstStyle/>
          <a:p>
            <a:fld id="{CE693AF7-A2D4-1445-9772-D985A1DA188C}" type="slidenum">
              <a:rPr lang="nl-NL" smtClean="0"/>
              <a:t>‹#›</a:t>
            </a:fld>
            <a:endParaRPr lang="nl-NL"/>
          </a:p>
        </p:txBody>
      </p:sp>
    </p:spTree>
    <p:extLst>
      <p:ext uri="{BB962C8B-B14F-4D97-AF65-F5344CB8AC3E}">
        <p14:creationId xmlns:p14="http://schemas.microsoft.com/office/powerpoint/2010/main" val="12505479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00% beeld">
    <p:spTree>
      <p:nvGrpSpPr>
        <p:cNvPr id="1" name=""/>
        <p:cNvGrpSpPr/>
        <p:nvPr/>
      </p:nvGrpSpPr>
      <p:grpSpPr>
        <a:xfrm>
          <a:off x="0" y="0"/>
          <a:ext cx="0" cy="0"/>
          <a:chOff x="0" y="0"/>
          <a:chExt cx="0" cy="0"/>
        </a:xfrm>
      </p:grpSpPr>
      <p:sp>
        <p:nvSpPr>
          <p:cNvPr id="7" name="Tijdelijke aanduiding voor afbeelding 5">
            <a:extLst>
              <a:ext uri="{FF2B5EF4-FFF2-40B4-BE49-F238E27FC236}">
                <a16:creationId xmlns:a16="http://schemas.microsoft.com/office/drawing/2014/main" id="{EAD4C2CC-5CC3-DF60-AD58-E88EFF8FC86B}"/>
              </a:ext>
            </a:extLst>
          </p:cNvPr>
          <p:cNvSpPr>
            <a:spLocks noGrp="1"/>
          </p:cNvSpPr>
          <p:nvPr>
            <p:ph type="pic" sz="quarter" idx="13"/>
          </p:nvPr>
        </p:nvSpPr>
        <p:spPr>
          <a:xfrm>
            <a:off x="0" y="0"/>
            <a:ext cx="12192000" cy="5182643"/>
          </a:xfrm>
        </p:spPr>
        <p:txBody>
          <a:bodyPr/>
          <a:lstStyle>
            <a:lvl1pPr>
              <a:defRPr>
                <a:solidFill>
                  <a:srgbClr val="003183"/>
                </a:solidFill>
                <a:latin typeface="Outfit" pitchFamily="2" charset="0"/>
              </a:defRPr>
            </a:lvl1pPr>
          </a:lstStyle>
          <a:p>
            <a:r>
              <a:rPr lang="en-US"/>
              <a:t>Click icon to add picture</a:t>
            </a:r>
            <a:endParaRPr lang="nl-NL" dirty="0"/>
          </a:p>
        </p:txBody>
      </p:sp>
      <p:sp>
        <p:nvSpPr>
          <p:cNvPr id="8" name="Titel 1">
            <a:extLst>
              <a:ext uri="{FF2B5EF4-FFF2-40B4-BE49-F238E27FC236}">
                <a16:creationId xmlns:a16="http://schemas.microsoft.com/office/drawing/2014/main" id="{E2831748-5206-652C-D7C4-236510C4BCD8}"/>
              </a:ext>
            </a:extLst>
          </p:cNvPr>
          <p:cNvSpPr>
            <a:spLocks noGrp="1"/>
          </p:cNvSpPr>
          <p:nvPr>
            <p:ph type="ctrTitle" hasCustomPrompt="1"/>
          </p:nvPr>
        </p:nvSpPr>
        <p:spPr>
          <a:xfrm>
            <a:off x="741947" y="469726"/>
            <a:ext cx="10537741" cy="2035479"/>
          </a:xfrm>
        </p:spPr>
        <p:txBody>
          <a:bodyPr anchor="b"/>
          <a:lstStyle>
            <a:lvl1pPr algn="ctr">
              <a:defRPr sz="6000">
                <a:solidFill>
                  <a:srgbClr val="003183"/>
                </a:solidFill>
                <a:latin typeface="Outfit" pitchFamily="2" charset="0"/>
              </a:defRPr>
            </a:lvl1pPr>
          </a:lstStyle>
          <a:p>
            <a:r>
              <a:rPr lang="nl-NL" dirty="0"/>
              <a:t>Klik voor tekst</a:t>
            </a:r>
          </a:p>
        </p:txBody>
      </p:sp>
      <p:pic>
        <p:nvPicPr>
          <p:cNvPr id="2" name="Graphic 16">
            <a:extLst>
              <a:ext uri="{FF2B5EF4-FFF2-40B4-BE49-F238E27FC236}">
                <a16:creationId xmlns:a16="http://schemas.microsoft.com/office/drawing/2014/main" id="{033F3958-D4F3-FA93-2C45-5211969D796D}"/>
              </a:ext>
            </a:extLst>
          </p:cNvPr>
          <p:cNvPicPr>
            <a:picLocks noChangeAspect="1"/>
          </p:cNvPicPr>
          <p:nvPr/>
        </p:nvPicPr>
        <p:blipFill>
          <a:blip r:embed="rId2"/>
          <a:srcRect/>
          <a:stretch/>
        </p:blipFill>
        <p:spPr>
          <a:xfrm>
            <a:off x="4435412" y="5985318"/>
            <a:ext cx="3321177" cy="404392"/>
          </a:xfrm>
          <a:prstGeom prst="rect">
            <a:avLst/>
          </a:prstGeom>
        </p:spPr>
      </p:pic>
    </p:spTree>
    <p:extLst>
      <p:ext uri="{BB962C8B-B14F-4D97-AF65-F5344CB8AC3E}">
        <p14:creationId xmlns:p14="http://schemas.microsoft.com/office/powerpoint/2010/main" val="12528555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95% beeld">
    <p:spTree>
      <p:nvGrpSpPr>
        <p:cNvPr id="1" name=""/>
        <p:cNvGrpSpPr/>
        <p:nvPr/>
      </p:nvGrpSpPr>
      <p:grpSpPr>
        <a:xfrm>
          <a:off x="0" y="0"/>
          <a:ext cx="0" cy="0"/>
          <a:chOff x="0" y="0"/>
          <a:chExt cx="0" cy="0"/>
        </a:xfrm>
      </p:grpSpPr>
      <p:sp>
        <p:nvSpPr>
          <p:cNvPr id="7" name="Tijdelijke aanduiding voor afbeelding 5">
            <a:extLst>
              <a:ext uri="{FF2B5EF4-FFF2-40B4-BE49-F238E27FC236}">
                <a16:creationId xmlns:a16="http://schemas.microsoft.com/office/drawing/2014/main" id="{EAD4C2CC-5CC3-DF60-AD58-E88EFF8FC86B}"/>
              </a:ext>
            </a:extLst>
          </p:cNvPr>
          <p:cNvSpPr>
            <a:spLocks noGrp="1"/>
          </p:cNvSpPr>
          <p:nvPr>
            <p:ph type="pic" sz="quarter" idx="13"/>
          </p:nvPr>
        </p:nvSpPr>
        <p:spPr>
          <a:xfrm>
            <a:off x="258763" y="228600"/>
            <a:ext cx="11670548" cy="5293468"/>
          </a:xfrm>
        </p:spPr>
        <p:txBody>
          <a:bodyPr/>
          <a:lstStyle>
            <a:lvl1pPr>
              <a:defRPr>
                <a:solidFill>
                  <a:srgbClr val="003183"/>
                </a:solidFill>
                <a:latin typeface="Outfit" pitchFamily="2" charset="0"/>
              </a:defRPr>
            </a:lvl1pPr>
          </a:lstStyle>
          <a:p>
            <a:r>
              <a:rPr lang="en-US"/>
              <a:t>Click icon to add picture</a:t>
            </a:r>
            <a:endParaRPr lang="nl-NL" dirty="0"/>
          </a:p>
        </p:txBody>
      </p:sp>
      <p:sp>
        <p:nvSpPr>
          <p:cNvPr id="8" name="Titel 1">
            <a:extLst>
              <a:ext uri="{FF2B5EF4-FFF2-40B4-BE49-F238E27FC236}">
                <a16:creationId xmlns:a16="http://schemas.microsoft.com/office/drawing/2014/main" id="{E2831748-5206-652C-D7C4-236510C4BCD8}"/>
              </a:ext>
            </a:extLst>
          </p:cNvPr>
          <p:cNvSpPr>
            <a:spLocks noGrp="1"/>
          </p:cNvSpPr>
          <p:nvPr>
            <p:ph type="ctrTitle" hasCustomPrompt="1"/>
          </p:nvPr>
        </p:nvSpPr>
        <p:spPr>
          <a:xfrm>
            <a:off x="741947" y="469726"/>
            <a:ext cx="10537741" cy="2317315"/>
          </a:xfrm>
        </p:spPr>
        <p:txBody>
          <a:bodyPr anchor="b"/>
          <a:lstStyle>
            <a:lvl1pPr algn="ctr">
              <a:defRPr sz="6000">
                <a:solidFill>
                  <a:srgbClr val="003183"/>
                </a:solidFill>
                <a:latin typeface="Outfit" pitchFamily="2" charset="0"/>
              </a:defRPr>
            </a:lvl1pPr>
          </a:lstStyle>
          <a:p>
            <a:r>
              <a:rPr lang="nl-NL" dirty="0"/>
              <a:t>Klik voor tekst</a:t>
            </a:r>
          </a:p>
        </p:txBody>
      </p:sp>
      <p:pic>
        <p:nvPicPr>
          <p:cNvPr id="3" name="Graphic 16">
            <a:extLst>
              <a:ext uri="{FF2B5EF4-FFF2-40B4-BE49-F238E27FC236}">
                <a16:creationId xmlns:a16="http://schemas.microsoft.com/office/drawing/2014/main" id="{40E7F643-7305-DE71-FA1C-1DC2378A6045}"/>
              </a:ext>
            </a:extLst>
          </p:cNvPr>
          <p:cNvPicPr>
            <a:picLocks noChangeAspect="1"/>
          </p:cNvPicPr>
          <p:nvPr/>
        </p:nvPicPr>
        <p:blipFill>
          <a:blip r:embed="rId2"/>
          <a:srcRect/>
          <a:stretch/>
        </p:blipFill>
        <p:spPr>
          <a:xfrm>
            <a:off x="4435412" y="5985318"/>
            <a:ext cx="3321177" cy="404392"/>
          </a:xfrm>
          <a:prstGeom prst="rect">
            <a:avLst/>
          </a:prstGeom>
        </p:spPr>
      </p:pic>
    </p:spTree>
    <p:extLst>
      <p:ext uri="{BB962C8B-B14F-4D97-AF65-F5344CB8AC3E}">
        <p14:creationId xmlns:p14="http://schemas.microsoft.com/office/powerpoint/2010/main" val="25814024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75% beeld">
    <p:spTree>
      <p:nvGrpSpPr>
        <p:cNvPr id="1" name=""/>
        <p:cNvGrpSpPr/>
        <p:nvPr/>
      </p:nvGrpSpPr>
      <p:grpSpPr>
        <a:xfrm>
          <a:off x="0" y="0"/>
          <a:ext cx="0" cy="0"/>
          <a:chOff x="0" y="0"/>
          <a:chExt cx="0" cy="0"/>
        </a:xfrm>
      </p:grpSpPr>
      <p:sp>
        <p:nvSpPr>
          <p:cNvPr id="2" name="Tijdelijke aanduiding voor afbeelding 5">
            <a:extLst>
              <a:ext uri="{FF2B5EF4-FFF2-40B4-BE49-F238E27FC236}">
                <a16:creationId xmlns:a16="http://schemas.microsoft.com/office/drawing/2014/main" id="{2F3973EC-01A1-AB50-0338-9A32F275E7FA}"/>
              </a:ext>
            </a:extLst>
          </p:cNvPr>
          <p:cNvSpPr>
            <a:spLocks noGrp="1"/>
          </p:cNvSpPr>
          <p:nvPr>
            <p:ph type="pic" sz="quarter" idx="13"/>
          </p:nvPr>
        </p:nvSpPr>
        <p:spPr>
          <a:xfrm>
            <a:off x="258763" y="228600"/>
            <a:ext cx="5837237" cy="6400800"/>
          </a:xfrm>
        </p:spPr>
        <p:txBody>
          <a:bodyPr/>
          <a:lstStyle>
            <a:lvl1pPr>
              <a:defRPr>
                <a:solidFill>
                  <a:srgbClr val="003183"/>
                </a:solidFill>
                <a:latin typeface="Outfit" pitchFamily="2" charset="0"/>
              </a:defRPr>
            </a:lvl1pPr>
          </a:lstStyle>
          <a:p>
            <a:r>
              <a:rPr lang="en-US"/>
              <a:t>Click icon to add picture</a:t>
            </a:r>
            <a:endParaRPr lang="nl-NL" dirty="0"/>
          </a:p>
        </p:txBody>
      </p:sp>
      <p:sp>
        <p:nvSpPr>
          <p:cNvPr id="3" name="Titel 1">
            <a:extLst>
              <a:ext uri="{FF2B5EF4-FFF2-40B4-BE49-F238E27FC236}">
                <a16:creationId xmlns:a16="http://schemas.microsoft.com/office/drawing/2014/main" id="{A1BEA611-D04B-AB22-E6F1-21BA431F278E}"/>
              </a:ext>
            </a:extLst>
          </p:cNvPr>
          <p:cNvSpPr>
            <a:spLocks noGrp="1"/>
          </p:cNvSpPr>
          <p:nvPr>
            <p:ph type="ctrTitle"/>
          </p:nvPr>
        </p:nvSpPr>
        <p:spPr>
          <a:xfrm>
            <a:off x="6394784" y="228600"/>
            <a:ext cx="5538453" cy="2387600"/>
          </a:xfrm>
        </p:spPr>
        <p:txBody>
          <a:bodyPr anchor="b"/>
          <a:lstStyle>
            <a:lvl1pPr algn="ctr">
              <a:defRPr sz="6000">
                <a:solidFill>
                  <a:srgbClr val="003183"/>
                </a:solidFill>
                <a:latin typeface="Outfit" pitchFamily="2" charset="0"/>
              </a:defRPr>
            </a:lvl1pPr>
          </a:lstStyle>
          <a:p>
            <a:r>
              <a:rPr lang="en-US"/>
              <a:t>Click to edit Master title style</a:t>
            </a:r>
            <a:endParaRPr lang="nl-NL" dirty="0"/>
          </a:p>
        </p:txBody>
      </p:sp>
      <p:sp>
        <p:nvSpPr>
          <p:cNvPr id="4" name="Ondertitel 2">
            <a:extLst>
              <a:ext uri="{FF2B5EF4-FFF2-40B4-BE49-F238E27FC236}">
                <a16:creationId xmlns:a16="http://schemas.microsoft.com/office/drawing/2014/main" id="{44536497-CF2A-C87D-7595-01F25813DFD3}"/>
              </a:ext>
            </a:extLst>
          </p:cNvPr>
          <p:cNvSpPr>
            <a:spLocks noGrp="1"/>
          </p:cNvSpPr>
          <p:nvPr>
            <p:ph type="subTitle" idx="1"/>
          </p:nvPr>
        </p:nvSpPr>
        <p:spPr>
          <a:xfrm>
            <a:off x="6394784" y="2708275"/>
            <a:ext cx="5538453" cy="1655762"/>
          </a:xfrm>
        </p:spPr>
        <p:txBody>
          <a:bodyPr/>
          <a:lstStyle>
            <a:lvl1pPr marL="0" indent="0" algn="ctr">
              <a:buNone/>
              <a:defRPr sz="2400">
                <a:solidFill>
                  <a:srgbClr val="003183"/>
                </a:solidFill>
                <a:latin typeface="Outfi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dirty="0"/>
          </a:p>
        </p:txBody>
      </p:sp>
      <p:pic>
        <p:nvPicPr>
          <p:cNvPr id="6" name="Graphic 16">
            <a:extLst>
              <a:ext uri="{FF2B5EF4-FFF2-40B4-BE49-F238E27FC236}">
                <a16:creationId xmlns:a16="http://schemas.microsoft.com/office/drawing/2014/main" id="{3CB5521A-5DE2-A77E-BBCC-61CD71B25E13}"/>
              </a:ext>
            </a:extLst>
          </p:cNvPr>
          <p:cNvPicPr>
            <a:picLocks noChangeAspect="1"/>
          </p:cNvPicPr>
          <p:nvPr/>
        </p:nvPicPr>
        <p:blipFill>
          <a:blip r:embed="rId2"/>
          <a:srcRect/>
          <a:stretch/>
        </p:blipFill>
        <p:spPr>
          <a:xfrm>
            <a:off x="7503421" y="5981642"/>
            <a:ext cx="3321177" cy="404392"/>
          </a:xfrm>
          <a:prstGeom prst="rect">
            <a:avLst/>
          </a:prstGeom>
        </p:spPr>
      </p:pic>
    </p:spTree>
    <p:extLst>
      <p:ext uri="{BB962C8B-B14F-4D97-AF65-F5344CB8AC3E}">
        <p14:creationId xmlns:p14="http://schemas.microsoft.com/office/powerpoint/2010/main" val="2144052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slideLayout" Target="../slideLayouts/slideLayout32.xml"/><Relationship Id="rId7" Type="http://schemas.openxmlformats.org/officeDocument/2006/relationships/image" Target="../media/image2.png"/><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theme" Target="../theme/theme3.xml"/><Relationship Id="rId5" Type="http://schemas.openxmlformats.org/officeDocument/2006/relationships/slideLayout" Target="../slideLayouts/slideLayout34.xml"/><Relationship Id="rId10" Type="http://schemas.openxmlformats.org/officeDocument/2006/relationships/image" Target="../media/image5.svg"/><Relationship Id="rId4" Type="http://schemas.openxmlformats.org/officeDocument/2006/relationships/slideLayout" Target="../slideLayouts/slideLayout33.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slideLayout" Target="../slideLayouts/slideLayout37.xml"/><Relationship Id="rId7" Type="http://schemas.openxmlformats.org/officeDocument/2006/relationships/image" Target="../media/image2.png"/><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theme" Target="../theme/theme4.xml"/><Relationship Id="rId5" Type="http://schemas.openxmlformats.org/officeDocument/2006/relationships/slideLayout" Target="../slideLayouts/slideLayout39.xml"/><Relationship Id="rId4" Type="http://schemas.openxmlformats.org/officeDocument/2006/relationships/slideLayout" Target="../slideLayouts/slideLayout38.xml"/><Relationship Id="rId9"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image" Target="../media/image1.png"/><Relationship Id="rId5" Type="http://schemas.openxmlformats.org/officeDocument/2006/relationships/image" Target="../media/image3.svg"/><Relationship Id="rId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openxmlformats.org/officeDocument/2006/relationships/slideLayout" Target="../slideLayouts/slideLayout43.xml"/><Relationship Id="rId1" Type="http://schemas.openxmlformats.org/officeDocument/2006/relationships/slideLayout" Target="../slideLayouts/slideLayout42.xml"/><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E5ADB56B-BD21-ED8E-DA2A-CEFB4B93D8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ED40F9FB-A616-CE72-D180-EC44798A22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70E7ACBB-C878-DA0D-2032-A5D4CAD317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003183"/>
                </a:solidFill>
                <a:latin typeface="Outfit" pitchFamily="2" charset="0"/>
              </a:defRPr>
            </a:lvl1pPr>
          </a:lstStyle>
          <a:p>
            <a:fld id="{97DD7942-64CC-4A8E-9D6B-B42D6487ACFB}" type="datetime8">
              <a:rPr lang="en-NL" smtClean="0"/>
              <a:t>9/9/26 6:47 AM</a:t>
            </a:fld>
            <a:endParaRPr lang="en-NL"/>
          </a:p>
        </p:txBody>
      </p:sp>
      <p:sp>
        <p:nvSpPr>
          <p:cNvPr id="5" name="Tijdelijke aanduiding voor voettekst 4">
            <a:extLst>
              <a:ext uri="{FF2B5EF4-FFF2-40B4-BE49-F238E27FC236}">
                <a16:creationId xmlns:a16="http://schemas.microsoft.com/office/drawing/2014/main" id="{06412926-E819-184F-278A-E56B9876F5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nl-NL" sz="1200" kern="1200">
                <a:solidFill>
                  <a:srgbClr val="003183"/>
                </a:solidFill>
                <a:latin typeface="Outfit" pitchFamily="2" charset="0"/>
                <a:ea typeface="+mn-ea"/>
                <a:cs typeface="+mn-cs"/>
              </a:defRPr>
            </a:lvl1pPr>
          </a:lstStyle>
          <a:p>
            <a:endParaRPr lang="en-NL"/>
          </a:p>
        </p:txBody>
      </p:sp>
      <p:sp>
        <p:nvSpPr>
          <p:cNvPr id="6" name="Tijdelijke aanduiding voor dianummer 5">
            <a:extLst>
              <a:ext uri="{FF2B5EF4-FFF2-40B4-BE49-F238E27FC236}">
                <a16:creationId xmlns:a16="http://schemas.microsoft.com/office/drawing/2014/main" id="{84AAA614-C816-1FBD-EB94-E30747150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003183"/>
                </a:solidFill>
                <a:latin typeface="Outfit" pitchFamily="2" charset="0"/>
              </a:defRPr>
            </a:lvl1pPr>
          </a:lstStyle>
          <a:p>
            <a:fld id="{63FECFC1-1FBF-4FB4-B597-2E93DA8D3CB1}" type="slidenum">
              <a:rPr lang="en-NL" smtClean="0"/>
              <a:t>‹#›</a:t>
            </a:fld>
            <a:endParaRPr lang="en-NL"/>
          </a:p>
        </p:txBody>
      </p:sp>
      <p:pic>
        <p:nvPicPr>
          <p:cNvPr id="12" name="Graphic 16">
            <a:extLst>
              <a:ext uri="{FF2B5EF4-FFF2-40B4-BE49-F238E27FC236}">
                <a16:creationId xmlns:a16="http://schemas.microsoft.com/office/drawing/2014/main" id="{814559B7-D94F-2DC1-D2E2-593045E6AD3D}"/>
              </a:ext>
            </a:extLst>
          </p:cNvPr>
          <p:cNvPicPr>
            <a:picLocks noChangeAspect="1"/>
          </p:cNvPicPr>
          <p:nvPr/>
        </p:nvPicPr>
        <p:blipFill>
          <a:blip r:embed="rId18"/>
          <a:srcRect/>
          <a:stretch/>
        </p:blipFill>
        <p:spPr>
          <a:xfrm>
            <a:off x="4435412" y="5985318"/>
            <a:ext cx="3321177" cy="404392"/>
          </a:xfrm>
          <a:prstGeom prst="rect">
            <a:avLst/>
          </a:prstGeom>
        </p:spPr>
      </p:pic>
    </p:spTree>
    <p:extLst>
      <p:ext uri="{BB962C8B-B14F-4D97-AF65-F5344CB8AC3E}">
        <p14:creationId xmlns:p14="http://schemas.microsoft.com/office/powerpoint/2010/main" val="4012575849"/>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711" r:id="rId16"/>
  </p:sldLayoutIdLst>
  <p:hf hdr="0" ftr="0" dt="0"/>
  <p:txStyles>
    <p:titleStyle>
      <a:lvl1pPr algn="l" defTabSz="914400" rtl="0" eaLnBrk="1" latinLnBrk="0" hangingPunct="1">
        <a:lnSpc>
          <a:spcPct val="90000"/>
        </a:lnSpc>
        <a:spcBef>
          <a:spcPct val="0"/>
        </a:spcBef>
        <a:buNone/>
        <a:defRPr lang="nl-NL" sz="4400" b="0" i="0" kern="1200" dirty="0">
          <a:solidFill>
            <a:srgbClr val="003183"/>
          </a:solidFill>
          <a:latin typeface="Outfit Medium" pitchFamily="2" charset="0"/>
          <a:ea typeface="Open Sans" pitchFamily="2" charset="0"/>
          <a:cs typeface="Open Sans" pitchFamily="2" charset="0"/>
        </a:defRPr>
      </a:lvl1pPr>
    </p:titleStyle>
    <p:bodyStyle>
      <a:lvl1pPr marL="228600" indent="-228600" algn="l" defTabSz="914400" rtl="0" eaLnBrk="1" latinLnBrk="0" hangingPunct="1">
        <a:lnSpc>
          <a:spcPct val="90000"/>
        </a:lnSpc>
        <a:spcBef>
          <a:spcPts val="1000"/>
        </a:spcBef>
        <a:buClr>
          <a:srgbClr val="FF7D00"/>
        </a:buClr>
        <a:buFont typeface="Arial" panose="020B0604020202020204" pitchFamily="34" charset="0"/>
        <a:buChar char="•"/>
        <a:defRPr sz="2800" kern="1200">
          <a:solidFill>
            <a:srgbClr val="003183"/>
          </a:solidFill>
          <a:latin typeface="Outfit" pitchFamily="2" charset="0"/>
          <a:ea typeface="+mn-ea"/>
          <a:cs typeface="+mn-cs"/>
        </a:defRPr>
      </a:lvl1pPr>
      <a:lvl2pPr marL="685800" indent="-228600" algn="l" defTabSz="914400" rtl="0" eaLnBrk="1" latinLnBrk="0" hangingPunct="1">
        <a:lnSpc>
          <a:spcPct val="90000"/>
        </a:lnSpc>
        <a:spcBef>
          <a:spcPts val="500"/>
        </a:spcBef>
        <a:buClr>
          <a:srgbClr val="FF7D00"/>
        </a:buClr>
        <a:buFont typeface="Arial" panose="020B0604020202020204" pitchFamily="34" charset="0"/>
        <a:buChar char="•"/>
        <a:defRPr sz="2400" kern="1200">
          <a:solidFill>
            <a:srgbClr val="003183"/>
          </a:solidFill>
          <a:latin typeface="Outfit" pitchFamily="2" charset="0"/>
          <a:ea typeface="+mn-ea"/>
          <a:cs typeface="+mn-cs"/>
        </a:defRPr>
      </a:lvl2pPr>
      <a:lvl3pPr marL="1143000" indent="-228600" algn="l" defTabSz="914400" rtl="0" eaLnBrk="1" latinLnBrk="0" hangingPunct="1">
        <a:lnSpc>
          <a:spcPct val="90000"/>
        </a:lnSpc>
        <a:spcBef>
          <a:spcPts val="500"/>
        </a:spcBef>
        <a:buClr>
          <a:srgbClr val="FF7D00"/>
        </a:buClr>
        <a:buFont typeface="Arial" panose="020B0604020202020204" pitchFamily="34" charset="0"/>
        <a:buChar char="•"/>
        <a:defRPr sz="2000" kern="1200">
          <a:solidFill>
            <a:srgbClr val="003183"/>
          </a:solidFill>
          <a:latin typeface="Outfit" pitchFamily="2" charset="0"/>
          <a:ea typeface="+mn-ea"/>
          <a:cs typeface="+mn-cs"/>
        </a:defRPr>
      </a:lvl3pPr>
      <a:lvl4pPr marL="1600200" indent="-228600" algn="l" defTabSz="914400" rtl="0" eaLnBrk="1" latinLnBrk="0" hangingPunct="1">
        <a:lnSpc>
          <a:spcPct val="90000"/>
        </a:lnSpc>
        <a:spcBef>
          <a:spcPts val="500"/>
        </a:spcBef>
        <a:buClr>
          <a:srgbClr val="FF7D00"/>
        </a:buClr>
        <a:buFont typeface="Arial" panose="020B0604020202020204" pitchFamily="34" charset="0"/>
        <a:buChar char="•"/>
        <a:defRPr sz="1800" kern="1200">
          <a:solidFill>
            <a:srgbClr val="003183"/>
          </a:solidFill>
          <a:latin typeface="Outfit" pitchFamily="2" charset="0"/>
          <a:ea typeface="+mn-ea"/>
          <a:cs typeface="+mn-cs"/>
        </a:defRPr>
      </a:lvl4pPr>
      <a:lvl5pPr marL="2057400" indent="-228600" algn="l" defTabSz="914400" rtl="0" eaLnBrk="1" latinLnBrk="0" hangingPunct="1">
        <a:lnSpc>
          <a:spcPct val="90000"/>
        </a:lnSpc>
        <a:spcBef>
          <a:spcPts val="500"/>
        </a:spcBef>
        <a:buClr>
          <a:srgbClr val="FF7D00"/>
        </a:buClr>
        <a:buFont typeface="Arial" panose="020B0604020202020204" pitchFamily="34" charset="0"/>
        <a:buChar char="•"/>
        <a:defRPr sz="1800" kern="1200">
          <a:solidFill>
            <a:srgbClr val="003183"/>
          </a:solidFill>
          <a:latin typeface="Outfi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E5ADB56B-BD21-ED8E-DA2A-CEFB4B93D8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ED40F9FB-A616-CE72-D180-EC44798A22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70E7ACBB-C878-DA0D-2032-A5D4CAD317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003183"/>
                </a:solidFill>
                <a:latin typeface="Outfit" pitchFamily="2" charset="0"/>
              </a:defRPr>
            </a:lvl1pPr>
          </a:lstStyle>
          <a:p>
            <a:fld id="{9CF8A567-0390-D940-916B-C0E89A01DD7E}" type="datetimeFigureOut">
              <a:rPr lang="nl-NL" smtClean="0"/>
              <a:pPr/>
              <a:t>09-09-2026</a:t>
            </a:fld>
            <a:endParaRPr lang="nl-NL" dirty="0"/>
          </a:p>
        </p:txBody>
      </p:sp>
      <p:sp>
        <p:nvSpPr>
          <p:cNvPr id="5" name="Tijdelijke aanduiding voor voettekst 4">
            <a:extLst>
              <a:ext uri="{FF2B5EF4-FFF2-40B4-BE49-F238E27FC236}">
                <a16:creationId xmlns:a16="http://schemas.microsoft.com/office/drawing/2014/main" id="{06412926-E819-184F-278A-E56B9876F5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nl-NL" sz="1200" kern="1200">
                <a:solidFill>
                  <a:srgbClr val="003183"/>
                </a:solidFill>
                <a:latin typeface="Outfit" pitchFamily="2" charset="0"/>
                <a:ea typeface="+mn-ea"/>
                <a:cs typeface="+mn-cs"/>
              </a:defRPr>
            </a:lvl1pPr>
          </a:lstStyle>
          <a:p>
            <a:endParaRPr lang="nl-NL" dirty="0"/>
          </a:p>
        </p:txBody>
      </p:sp>
      <p:sp>
        <p:nvSpPr>
          <p:cNvPr id="6" name="Tijdelijke aanduiding voor dianummer 5">
            <a:extLst>
              <a:ext uri="{FF2B5EF4-FFF2-40B4-BE49-F238E27FC236}">
                <a16:creationId xmlns:a16="http://schemas.microsoft.com/office/drawing/2014/main" id="{84AAA614-C816-1FBD-EB94-E30747150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003183"/>
                </a:solidFill>
                <a:latin typeface="Outfit" pitchFamily="2" charset="0"/>
              </a:defRPr>
            </a:lvl1pPr>
          </a:lstStyle>
          <a:p>
            <a:fld id="{C0234C09-59DB-8949-86C7-409ECA9A1046}" type="slidenum">
              <a:rPr lang="nl-NL" smtClean="0"/>
              <a:pPr/>
              <a:t>‹#›</a:t>
            </a:fld>
            <a:endParaRPr lang="nl-NL" dirty="0"/>
          </a:p>
        </p:txBody>
      </p:sp>
    </p:spTree>
    <p:extLst>
      <p:ext uri="{BB962C8B-B14F-4D97-AF65-F5344CB8AC3E}">
        <p14:creationId xmlns:p14="http://schemas.microsoft.com/office/powerpoint/2010/main" val="355361159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709" r:id="rId12"/>
    <p:sldLayoutId id="2147483710" r:id="rId13"/>
  </p:sldLayoutIdLst>
  <p:txStyles>
    <p:titleStyle>
      <a:lvl1pPr algn="l" defTabSz="914400" rtl="0" eaLnBrk="1" latinLnBrk="0" hangingPunct="1">
        <a:lnSpc>
          <a:spcPct val="90000"/>
        </a:lnSpc>
        <a:spcBef>
          <a:spcPct val="0"/>
        </a:spcBef>
        <a:buNone/>
        <a:defRPr lang="nl-NL" sz="4400" b="0" i="0" kern="1200" dirty="0">
          <a:solidFill>
            <a:srgbClr val="003183"/>
          </a:solidFill>
          <a:latin typeface="Outfit Medium" pitchFamily="2" charset="0"/>
          <a:ea typeface="Open Sans" pitchFamily="2" charset="0"/>
          <a:cs typeface="Open Sans" pitchFamily="2" charset="0"/>
        </a:defRPr>
      </a:lvl1pPr>
    </p:titleStyle>
    <p:bodyStyle>
      <a:lvl1pPr marL="228600" indent="-228600" algn="l" defTabSz="914400" rtl="0" eaLnBrk="1" latinLnBrk="0" hangingPunct="1">
        <a:lnSpc>
          <a:spcPct val="90000"/>
        </a:lnSpc>
        <a:spcBef>
          <a:spcPts val="1000"/>
        </a:spcBef>
        <a:buClr>
          <a:srgbClr val="FF7D00"/>
        </a:buClr>
        <a:buFont typeface="Arial" panose="020B0604020202020204" pitchFamily="34" charset="0"/>
        <a:buChar char="•"/>
        <a:defRPr sz="2800" kern="1200">
          <a:solidFill>
            <a:srgbClr val="003183"/>
          </a:solidFill>
          <a:latin typeface="Outfit" pitchFamily="2" charset="0"/>
          <a:ea typeface="+mn-ea"/>
          <a:cs typeface="+mn-cs"/>
        </a:defRPr>
      </a:lvl1pPr>
      <a:lvl2pPr marL="685800" indent="-228600" algn="l" defTabSz="914400" rtl="0" eaLnBrk="1" latinLnBrk="0" hangingPunct="1">
        <a:lnSpc>
          <a:spcPct val="90000"/>
        </a:lnSpc>
        <a:spcBef>
          <a:spcPts val="500"/>
        </a:spcBef>
        <a:buClr>
          <a:srgbClr val="FF7D00"/>
        </a:buClr>
        <a:buFont typeface="Arial" panose="020B0604020202020204" pitchFamily="34" charset="0"/>
        <a:buChar char="•"/>
        <a:defRPr sz="2400" kern="1200">
          <a:solidFill>
            <a:srgbClr val="003183"/>
          </a:solidFill>
          <a:latin typeface="Outfit" pitchFamily="2" charset="0"/>
          <a:ea typeface="+mn-ea"/>
          <a:cs typeface="+mn-cs"/>
        </a:defRPr>
      </a:lvl2pPr>
      <a:lvl3pPr marL="1143000" indent="-228600" algn="l" defTabSz="914400" rtl="0" eaLnBrk="1" latinLnBrk="0" hangingPunct="1">
        <a:lnSpc>
          <a:spcPct val="90000"/>
        </a:lnSpc>
        <a:spcBef>
          <a:spcPts val="500"/>
        </a:spcBef>
        <a:buClr>
          <a:srgbClr val="FF7D00"/>
        </a:buClr>
        <a:buFont typeface="Arial" panose="020B0604020202020204" pitchFamily="34" charset="0"/>
        <a:buChar char="•"/>
        <a:defRPr sz="2000" kern="1200">
          <a:solidFill>
            <a:srgbClr val="003183"/>
          </a:solidFill>
          <a:latin typeface="Outfit" pitchFamily="2" charset="0"/>
          <a:ea typeface="+mn-ea"/>
          <a:cs typeface="+mn-cs"/>
        </a:defRPr>
      </a:lvl3pPr>
      <a:lvl4pPr marL="1600200" indent="-228600" algn="l" defTabSz="914400" rtl="0" eaLnBrk="1" latinLnBrk="0" hangingPunct="1">
        <a:lnSpc>
          <a:spcPct val="90000"/>
        </a:lnSpc>
        <a:spcBef>
          <a:spcPts val="500"/>
        </a:spcBef>
        <a:buClr>
          <a:srgbClr val="FF7D00"/>
        </a:buClr>
        <a:buFont typeface="Arial" panose="020B0604020202020204" pitchFamily="34" charset="0"/>
        <a:buChar char="•"/>
        <a:defRPr sz="1800" kern="1200">
          <a:solidFill>
            <a:srgbClr val="003183"/>
          </a:solidFill>
          <a:latin typeface="Outfit" pitchFamily="2" charset="0"/>
          <a:ea typeface="+mn-ea"/>
          <a:cs typeface="+mn-cs"/>
        </a:defRPr>
      </a:lvl4pPr>
      <a:lvl5pPr marL="2057400" indent="-228600" algn="l" defTabSz="914400" rtl="0" eaLnBrk="1" latinLnBrk="0" hangingPunct="1">
        <a:lnSpc>
          <a:spcPct val="90000"/>
        </a:lnSpc>
        <a:spcBef>
          <a:spcPts val="500"/>
        </a:spcBef>
        <a:buClr>
          <a:srgbClr val="FF7D00"/>
        </a:buClr>
        <a:buFont typeface="Arial" panose="020B0604020202020204" pitchFamily="34" charset="0"/>
        <a:buChar char="•"/>
        <a:defRPr sz="1800" kern="1200">
          <a:solidFill>
            <a:srgbClr val="003183"/>
          </a:solidFill>
          <a:latin typeface="Outfi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45B2A215-3EF6-EB34-FD79-3D7E5AAA8A2C}"/>
              </a:ext>
            </a:extLst>
          </p:cNvPr>
          <p:cNvSpPr/>
          <p:nvPr/>
        </p:nvSpPr>
        <p:spPr>
          <a:xfrm>
            <a:off x="258417" y="228600"/>
            <a:ext cx="11675166" cy="6400800"/>
          </a:xfrm>
          <a:prstGeom prst="rect">
            <a:avLst/>
          </a:prstGeom>
          <a:solidFill>
            <a:srgbClr val="003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jdelijke aanduiding voor datum 3">
            <a:extLst>
              <a:ext uri="{FF2B5EF4-FFF2-40B4-BE49-F238E27FC236}">
                <a16:creationId xmlns:a16="http://schemas.microsoft.com/office/drawing/2014/main" id="{397F8C71-7F84-38E8-35D9-C4698A87BF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Outfit" pitchFamily="2" charset="0"/>
              </a:defRPr>
            </a:lvl1pPr>
          </a:lstStyle>
          <a:p>
            <a:fld id="{5DADF983-B895-BE4F-B52B-E8D8E8BE792D}" type="datetimeFigureOut">
              <a:rPr lang="nl-NL" smtClean="0"/>
              <a:pPr/>
              <a:t>09-09-2026</a:t>
            </a:fld>
            <a:endParaRPr lang="nl-NL" dirty="0"/>
          </a:p>
        </p:txBody>
      </p:sp>
      <p:sp>
        <p:nvSpPr>
          <p:cNvPr id="6" name="Tijdelijke aanduiding voor dianummer 5">
            <a:extLst>
              <a:ext uri="{FF2B5EF4-FFF2-40B4-BE49-F238E27FC236}">
                <a16:creationId xmlns:a16="http://schemas.microsoft.com/office/drawing/2014/main" id="{F221D147-971C-ECC1-6962-B66D47DD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Outfit" pitchFamily="2" charset="0"/>
              </a:defRPr>
            </a:lvl1pPr>
          </a:lstStyle>
          <a:p>
            <a:fld id="{CE693AF7-A2D4-1445-9772-D985A1DA188C}" type="slidenum">
              <a:rPr lang="nl-NL" smtClean="0"/>
              <a:pPr/>
              <a:t>‹#›</a:t>
            </a:fld>
            <a:endParaRPr lang="nl-NL" dirty="0"/>
          </a:p>
        </p:txBody>
      </p:sp>
      <p:pic>
        <p:nvPicPr>
          <p:cNvPr id="10" name="Graphic 9">
            <a:extLst>
              <a:ext uri="{FF2B5EF4-FFF2-40B4-BE49-F238E27FC236}">
                <a16:creationId xmlns:a16="http://schemas.microsoft.com/office/drawing/2014/main" id="{0837705E-FA1B-CC4F-ADB1-8CA20065FD22}"/>
              </a:ext>
            </a:extLst>
          </p:cNvPr>
          <p:cNvPicPr>
            <a:picLocks noGrp="1" noRot="1" noChangeAspect="1" noMove="1" noResize="1" noEditPoints="1" noAdjustHandles="1" noChangeArrowheads="1" noChangeShapeType="1" noCrop="1"/>
          </p:cNvPicPr>
          <p:nvPr/>
        </p:nvPicPr>
        <p:blipFill>
          <a:blip r:embed="rId7">
            <a:alphaModFix amt="20000"/>
            <a:extLst>
              <a:ext uri="{96DAC541-7B7A-43D3-8B79-37D633B846F1}">
                <asvg:svgBlip xmlns:asvg="http://schemas.microsoft.com/office/drawing/2016/SVG/main" r:embed="rId8"/>
              </a:ext>
            </a:extLst>
          </a:blip>
          <a:srcRect b="4613"/>
          <a:stretch>
            <a:fillRect/>
          </a:stretch>
        </p:blipFill>
        <p:spPr>
          <a:xfrm>
            <a:off x="258416" y="228600"/>
            <a:ext cx="11675165" cy="6264275"/>
          </a:xfrm>
          <a:prstGeom prst="rect">
            <a:avLst/>
          </a:prstGeom>
        </p:spPr>
      </p:pic>
      <p:sp>
        <p:nvSpPr>
          <p:cNvPr id="2" name="Tijdelijke aanduiding voor titel 1">
            <a:extLst>
              <a:ext uri="{FF2B5EF4-FFF2-40B4-BE49-F238E27FC236}">
                <a16:creationId xmlns:a16="http://schemas.microsoft.com/office/drawing/2014/main" id="{C9C78F4E-3C1F-6AF3-D0C6-EC8F46D40E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E8D5CABF-2040-02B9-B5B3-75B8C4E802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1" name="Rechthoek 10">
            <a:extLst>
              <a:ext uri="{FF2B5EF4-FFF2-40B4-BE49-F238E27FC236}">
                <a16:creationId xmlns:a16="http://schemas.microsoft.com/office/drawing/2014/main" id="{0E2370BF-8CF9-78BC-44D8-DBD27B3F02CB}"/>
              </a:ext>
            </a:extLst>
          </p:cNvPr>
          <p:cNvSpPr/>
          <p:nvPr/>
        </p:nvSpPr>
        <p:spPr>
          <a:xfrm>
            <a:off x="4282209" y="5682186"/>
            <a:ext cx="3627583" cy="494777"/>
          </a:xfrm>
          <a:prstGeom prst="rect">
            <a:avLst/>
          </a:prstGeom>
          <a:solidFill>
            <a:srgbClr val="003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9" name="Graphic 8">
            <a:extLst>
              <a:ext uri="{FF2B5EF4-FFF2-40B4-BE49-F238E27FC236}">
                <a16:creationId xmlns:a16="http://schemas.microsoft.com/office/drawing/2014/main" id="{4A6D478C-4D96-04F3-F13C-36759A0E91F7}"/>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4435412" y="5727459"/>
            <a:ext cx="3321177" cy="412284"/>
          </a:xfrm>
          <a:prstGeom prst="rect">
            <a:avLst/>
          </a:prstGeom>
        </p:spPr>
      </p:pic>
    </p:spTree>
    <p:extLst>
      <p:ext uri="{BB962C8B-B14F-4D97-AF65-F5344CB8AC3E}">
        <p14:creationId xmlns:p14="http://schemas.microsoft.com/office/powerpoint/2010/main" val="3783460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703" r:id="rId3"/>
    <p:sldLayoutId id="2147483704" r:id="rId4"/>
    <p:sldLayoutId id="2147483705" r:id="rId5"/>
  </p:sldLayoutIdLst>
  <p:txStyles>
    <p:titleStyle>
      <a:lvl1pPr algn="l" defTabSz="914400" rtl="0" eaLnBrk="1" latinLnBrk="0" hangingPunct="1">
        <a:lnSpc>
          <a:spcPct val="90000"/>
        </a:lnSpc>
        <a:spcBef>
          <a:spcPct val="0"/>
        </a:spcBef>
        <a:buNone/>
        <a:defRPr lang="nl-NL" sz="4400" b="0" i="0" kern="1200" dirty="0">
          <a:solidFill>
            <a:srgbClr val="003183"/>
          </a:solidFill>
          <a:latin typeface="Outfit Medium" pitchFamily="2" charset="0"/>
          <a:ea typeface="Open Sans" pitchFamily="2" charset="0"/>
          <a:cs typeface="Open Sans" pitchFamily="2" charset="0"/>
        </a:defRPr>
      </a:lvl1pPr>
    </p:titleStyle>
    <p:bodyStyle>
      <a:lvl1pPr marL="228600" indent="-228600" algn="l" defTabSz="914400" rtl="0" eaLnBrk="1" latinLnBrk="0" hangingPunct="1">
        <a:lnSpc>
          <a:spcPct val="90000"/>
        </a:lnSpc>
        <a:spcBef>
          <a:spcPts val="1000"/>
        </a:spcBef>
        <a:buClr>
          <a:srgbClr val="FF7D00"/>
        </a:buClr>
        <a:buFont typeface="Arial" panose="020B0604020202020204" pitchFamily="34" charset="0"/>
        <a:buChar char="•"/>
        <a:defRPr sz="2800" kern="1200">
          <a:solidFill>
            <a:schemeClr val="bg1"/>
          </a:solidFill>
          <a:latin typeface="Outfit" pitchFamily="2" charset="0"/>
          <a:ea typeface="+mn-ea"/>
          <a:cs typeface="+mn-cs"/>
        </a:defRPr>
      </a:lvl1pPr>
      <a:lvl2pPr marL="685800" indent="-228600" algn="l" defTabSz="914400" rtl="0" eaLnBrk="1" latinLnBrk="0" hangingPunct="1">
        <a:lnSpc>
          <a:spcPct val="90000"/>
        </a:lnSpc>
        <a:spcBef>
          <a:spcPts val="500"/>
        </a:spcBef>
        <a:buClr>
          <a:srgbClr val="FF7D00"/>
        </a:buClr>
        <a:buFont typeface="Arial" panose="020B0604020202020204" pitchFamily="34" charset="0"/>
        <a:buChar char="•"/>
        <a:defRPr sz="2400" kern="1200">
          <a:solidFill>
            <a:schemeClr val="bg1"/>
          </a:solidFill>
          <a:latin typeface="Outfit" pitchFamily="2" charset="0"/>
          <a:ea typeface="+mn-ea"/>
          <a:cs typeface="+mn-cs"/>
        </a:defRPr>
      </a:lvl2pPr>
      <a:lvl3pPr marL="1143000" indent="-228600" algn="l" defTabSz="914400" rtl="0" eaLnBrk="1" latinLnBrk="0" hangingPunct="1">
        <a:lnSpc>
          <a:spcPct val="90000"/>
        </a:lnSpc>
        <a:spcBef>
          <a:spcPts val="500"/>
        </a:spcBef>
        <a:buClr>
          <a:srgbClr val="FF7D00"/>
        </a:buClr>
        <a:buFont typeface="Arial" panose="020B0604020202020204" pitchFamily="34" charset="0"/>
        <a:buChar char="•"/>
        <a:defRPr sz="2000" kern="1200">
          <a:solidFill>
            <a:schemeClr val="bg1"/>
          </a:solidFill>
          <a:latin typeface="Outfit" pitchFamily="2" charset="0"/>
          <a:ea typeface="+mn-ea"/>
          <a:cs typeface="+mn-cs"/>
        </a:defRPr>
      </a:lvl3pPr>
      <a:lvl4pPr marL="1600200" indent="-228600" algn="l" defTabSz="914400" rtl="0" eaLnBrk="1" latinLnBrk="0" hangingPunct="1">
        <a:lnSpc>
          <a:spcPct val="90000"/>
        </a:lnSpc>
        <a:spcBef>
          <a:spcPts val="500"/>
        </a:spcBef>
        <a:buClr>
          <a:srgbClr val="FF7D00"/>
        </a:buClr>
        <a:buFont typeface="Arial" panose="020B0604020202020204" pitchFamily="34" charset="0"/>
        <a:buChar char="•"/>
        <a:defRPr sz="1800" kern="1200">
          <a:solidFill>
            <a:schemeClr val="bg1"/>
          </a:solidFill>
          <a:latin typeface="Outfit" pitchFamily="2" charset="0"/>
          <a:ea typeface="+mn-ea"/>
          <a:cs typeface="+mn-cs"/>
        </a:defRPr>
      </a:lvl4pPr>
      <a:lvl5pPr marL="2057400" indent="-228600" algn="l" defTabSz="914400" rtl="0" eaLnBrk="1" latinLnBrk="0" hangingPunct="1">
        <a:lnSpc>
          <a:spcPct val="90000"/>
        </a:lnSpc>
        <a:spcBef>
          <a:spcPts val="500"/>
        </a:spcBef>
        <a:buClr>
          <a:srgbClr val="FF7D00"/>
        </a:buClr>
        <a:buFont typeface="Arial" panose="020B0604020202020204" pitchFamily="34" charset="0"/>
        <a:buChar char="•"/>
        <a:defRPr sz="1800" kern="1200">
          <a:solidFill>
            <a:schemeClr val="bg1"/>
          </a:solidFill>
          <a:latin typeface="Outfi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45B2A215-3EF6-EB34-FD79-3D7E5AAA8A2C}"/>
              </a:ext>
            </a:extLst>
          </p:cNvPr>
          <p:cNvSpPr/>
          <p:nvPr/>
        </p:nvSpPr>
        <p:spPr>
          <a:xfrm>
            <a:off x="258417" y="228600"/>
            <a:ext cx="11675166" cy="6400800"/>
          </a:xfrm>
          <a:prstGeom prst="rect">
            <a:avLst/>
          </a:prstGeom>
          <a:solidFill>
            <a:srgbClr val="EEF7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jdelijke aanduiding voor titel 1">
            <a:extLst>
              <a:ext uri="{FF2B5EF4-FFF2-40B4-BE49-F238E27FC236}">
                <a16:creationId xmlns:a16="http://schemas.microsoft.com/office/drawing/2014/main" id="{C9C78F4E-3C1F-6AF3-D0C6-EC8F46D40E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E8D5CABF-2040-02B9-B5B3-75B8C4E802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397F8C71-7F84-38E8-35D9-C4698A87BF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Outfit" pitchFamily="2" charset="0"/>
              </a:defRPr>
            </a:lvl1pPr>
          </a:lstStyle>
          <a:p>
            <a:fld id="{5DADF983-B895-BE4F-B52B-E8D8E8BE792D}" type="datetimeFigureOut">
              <a:rPr lang="nl-NL" smtClean="0"/>
              <a:pPr/>
              <a:t>09-09-2026</a:t>
            </a:fld>
            <a:endParaRPr lang="nl-NL" dirty="0"/>
          </a:p>
        </p:txBody>
      </p:sp>
      <p:sp>
        <p:nvSpPr>
          <p:cNvPr id="5" name="Tijdelijke aanduiding voor voettekst 4">
            <a:extLst>
              <a:ext uri="{FF2B5EF4-FFF2-40B4-BE49-F238E27FC236}">
                <a16:creationId xmlns:a16="http://schemas.microsoft.com/office/drawing/2014/main" id="{4783C1A5-E52D-39BF-909B-F507198738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nl-NL" sz="1200" kern="1200">
                <a:solidFill>
                  <a:schemeClr val="bg1"/>
                </a:solidFill>
                <a:latin typeface="Outfit" pitchFamily="2" charset="0"/>
                <a:ea typeface="+mn-ea"/>
                <a:cs typeface="+mn-cs"/>
              </a:defRPr>
            </a:lvl1pPr>
          </a:lstStyle>
          <a:p>
            <a:endParaRPr lang="nl-NL" dirty="0"/>
          </a:p>
        </p:txBody>
      </p:sp>
      <p:sp>
        <p:nvSpPr>
          <p:cNvPr id="6" name="Tijdelijke aanduiding voor dianummer 5">
            <a:extLst>
              <a:ext uri="{FF2B5EF4-FFF2-40B4-BE49-F238E27FC236}">
                <a16:creationId xmlns:a16="http://schemas.microsoft.com/office/drawing/2014/main" id="{F221D147-971C-ECC1-6962-B66D47DD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Outfit" pitchFamily="2" charset="0"/>
              </a:defRPr>
            </a:lvl1pPr>
          </a:lstStyle>
          <a:p>
            <a:fld id="{CE693AF7-A2D4-1445-9772-D985A1DA188C}" type="slidenum">
              <a:rPr lang="nl-NL" smtClean="0"/>
              <a:pPr/>
              <a:t>‹#›</a:t>
            </a:fld>
            <a:endParaRPr lang="nl-NL" dirty="0"/>
          </a:p>
        </p:txBody>
      </p:sp>
      <p:pic>
        <p:nvPicPr>
          <p:cNvPr id="10" name="Graphic 9">
            <a:extLst>
              <a:ext uri="{FF2B5EF4-FFF2-40B4-BE49-F238E27FC236}">
                <a16:creationId xmlns:a16="http://schemas.microsoft.com/office/drawing/2014/main" id="{0837705E-FA1B-CC4F-ADB1-8CA20065FD22}"/>
              </a:ext>
            </a:extLst>
          </p:cNvPr>
          <p:cNvPicPr>
            <a:picLocks noChangeAspect="1"/>
          </p:cNvPicPr>
          <p:nvPr/>
        </p:nvPicPr>
        <p:blipFill>
          <a:blip r:embed="rId7">
            <a:alphaModFix/>
            <a:extLst>
              <a:ext uri="{96DAC541-7B7A-43D3-8B79-37D633B846F1}">
                <asvg:svgBlip xmlns:asvg="http://schemas.microsoft.com/office/drawing/2016/SVG/main" r:embed="rId8"/>
              </a:ext>
            </a:extLst>
          </a:blip>
          <a:srcRect b="4613"/>
          <a:stretch>
            <a:fillRect/>
          </a:stretch>
        </p:blipFill>
        <p:spPr>
          <a:xfrm>
            <a:off x="258416" y="228600"/>
            <a:ext cx="11675165" cy="6264275"/>
          </a:xfrm>
          <a:prstGeom prst="rect">
            <a:avLst/>
          </a:prstGeom>
        </p:spPr>
      </p:pic>
      <p:sp>
        <p:nvSpPr>
          <p:cNvPr id="13" name="Rechthoek 12">
            <a:extLst>
              <a:ext uri="{FF2B5EF4-FFF2-40B4-BE49-F238E27FC236}">
                <a16:creationId xmlns:a16="http://schemas.microsoft.com/office/drawing/2014/main" id="{FF31C528-A6EF-890E-E839-E95CF67951DA}"/>
              </a:ext>
            </a:extLst>
          </p:cNvPr>
          <p:cNvSpPr/>
          <p:nvPr/>
        </p:nvSpPr>
        <p:spPr>
          <a:xfrm>
            <a:off x="4282209" y="5682186"/>
            <a:ext cx="3627583" cy="494777"/>
          </a:xfrm>
          <a:prstGeom prst="rect">
            <a:avLst/>
          </a:prstGeom>
          <a:solidFill>
            <a:srgbClr val="EEF7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6" name="Graphic 16">
            <a:extLst>
              <a:ext uri="{FF2B5EF4-FFF2-40B4-BE49-F238E27FC236}">
                <a16:creationId xmlns:a16="http://schemas.microsoft.com/office/drawing/2014/main" id="{968F3C25-127D-1FEC-7DCB-5AB84BE0F2A1}"/>
              </a:ext>
            </a:extLst>
          </p:cNvPr>
          <p:cNvPicPr>
            <a:picLocks noChangeAspect="1"/>
          </p:cNvPicPr>
          <p:nvPr/>
        </p:nvPicPr>
        <p:blipFill>
          <a:blip r:embed="rId9"/>
          <a:srcRect/>
          <a:stretch/>
        </p:blipFill>
        <p:spPr>
          <a:xfrm>
            <a:off x="4435412" y="5731405"/>
            <a:ext cx="3321177" cy="404392"/>
          </a:xfrm>
          <a:prstGeom prst="rect">
            <a:avLst/>
          </a:prstGeom>
        </p:spPr>
      </p:pic>
    </p:spTree>
    <p:extLst>
      <p:ext uri="{BB962C8B-B14F-4D97-AF65-F5344CB8AC3E}">
        <p14:creationId xmlns:p14="http://schemas.microsoft.com/office/powerpoint/2010/main" val="289110971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706" r:id="rId3"/>
    <p:sldLayoutId id="2147483707" r:id="rId4"/>
    <p:sldLayoutId id="2147483708" r:id="rId5"/>
  </p:sldLayoutIdLst>
  <p:txStyles>
    <p:titleStyle>
      <a:lvl1pPr algn="l" defTabSz="914400" rtl="0" eaLnBrk="1" latinLnBrk="0" hangingPunct="1">
        <a:lnSpc>
          <a:spcPct val="90000"/>
        </a:lnSpc>
        <a:spcBef>
          <a:spcPct val="0"/>
        </a:spcBef>
        <a:buNone/>
        <a:defRPr lang="nl-NL" sz="4400" b="0" i="0" kern="1200" dirty="0">
          <a:solidFill>
            <a:schemeClr val="bg1"/>
          </a:solidFill>
          <a:latin typeface="Outfit Medium" pitchFamily="2" charset="0"/>
          <a:ea typeface="Open Sans" pitchFamily="2" charset="0"/>
          <a:cs typeface="Open Sans" pitchFamily="2" charset="0"/>
        </a:defRPr>
      </a:lvl1pPr>
    </p:titleStyle>
    <p:bodyStyle>
      <a:lvl1pPr marL="228600" indent="-228600" algn="l" defTabSz="914400" rtl="0" eaLnBrk="1" latinLnBrk="0" hangingPunct="1">
        <a:lnSpc>
          <a:spcPct val="90000"/>
        </a:lnSpc>
        <a:spcBef>
          <a:spcPts val="1000"/>
        </a:spcBef>
        <a:buClr>
          <a:srgbClr val="FF7D00"/>
        </a:buClr>
        <a:buFont typeface="Arial" panose="020B0604020202020204" pitchFamily="34" charset="0"/>
        <a:buChar char="•"/>
        <a:defRPr sz="2800" kern="1200">
          <a:solidFill>
            <a:schemeClr val="bg1"/>
          </a:solidFill>
          <a:latin typeface="Outfit" pitchFamily="2" charset="0"/>
          <a:ea typeface="+mn-ea"/>
          <a:cs typeface="+mn-cs"/>
        </a:defRPr>
      </a:lvl1pPr>
      <a:lvl2pPr marL="685800" indent="-228600" algn="l" defTabSz="914400" rtl="0" eaLnBrk="1" latinLnBrk="0" hangingPunct="1">
        <a:lnSpc>
          <a:spcPct val="90000"/>
        </a:lnSpc>
        <a:spcBef>
          <a:spcPts val="500"/>
        </a:spcBef>
        <a:buClr>
          <a:srgbClr val="FF7D00"/>
        </a:buClr>
        <a:buFont typeface="Arial" panose="020B0604020202020204" pitchFamily="34" charset="0"/>
        <a:buChar char="•"/>
        <a:defRPr sz="2400" kern="1200">
          <a:solidFill>
            <a:schemeClr val="bg1"/>
          </a:solidFill>
          <a:latin typeface="Outfit" pitchFamily="2" charset="0"/>
          <a:ea typeface="+mn-ea"/>
          <a:cs typeface="+mn-cs"/>
        </a:defRPr>
      </a:lvl2pPr>
      <a:lvl3pPr marL="1143000" indent="-228600" algn="l" defTabSz="914400" rtl="0" eaLnBrk="1" latinLnBrk="0" hangingPunct="1">
        <a:lnSpc>
          <a:spcPct val="90000"/>
        </a:lnSpc>
        <a:spcBef>
          <a:spcPts val="500"/>
        </a:spcBef>
        <a:buClr>
          <a:srgbClr val="FF7D00"/>
        </a:buClr>
        <a:buFont typeface="Arial" panose="020B0604020202020204" pitchFamily="34" charset="0"/>
        <a:buChar char="•"/>
        <a:defRPr sz="2000" kern="1200">
          <a:solidFill>
            <a:schemeClr val="bg1"/>
          </a:solidFill>
          <a:latin typeface="Outfit" pitchFamily="2" charset="0"/>
          <a:ea typeface="+mn-ea"/>
          <a:cs typeface="+mn-cs"/>
        </a:defRPr>
      </a:lvl3pPr>
      <a:lvl4pPr marL="1600200" indent="-228600" algn="l" defTabSz="914400" rtl="0" eaLnBrk="1" latinLnBrk="0" hangingPunct="1">
        <a:lnSpc>
          <a:spcPct val="90000"/>
        </a:lnSpc>
        <a:spcBef>
          <a:spcPts val="500"/>
        </a:spcBef>
        <a:buClr>
          <a:srgbClr val="FF7D00"/>
        </a:buClr>
        <a:buFont typeface="Arial" panose="020B0604020202020204" pitchFamily="34" charset="0"/>
        <a:buChar char="•"/>
        <a:defRPr sz="1800" kern="1200">
          <a:solidFill>
            <a:schemeClr val="bg1"/>
          </a:solidFill>
          <a:latin typeface="Outfit" pitchFamily="2" charset="0"/>
          <a:ea typeface="+mn-ea"/>
          <a:cs typeface="+mn-cs"/>
        </a:defRPr>
      </a:lvl4pPr>
      <a:lvl5pPr marL="2057400" indent="-228600" algn="l" defTabSz="914400" rtl="0" eaLnBrk="1" latinLnBrk="0" hangingPunct="1">
        <a:lnSpc>
          <a:spcPct val="90000"/>
        </a:lnSpc>
        <a:spcBef>
          <a:spcPts val="500"/>
        </a:spcBef>
        <a:buClr>
          <a:srgbClr val="FF7D00"/>
        </a:buClr>
        <a:buFont typeface="Arial" panose="020B0604020202020204" pitchFamily="34" charset="0"/>
        <a:buChar char="•"/>
        <a:defRPr sz="1800" kern="1200">
          <a:solidFill>
            <a:schemeClr val="bg1"/>
          </a:solidFill>
          <a:latin typeface="Outfi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45B2A215-3EF6-EB34-FD79-3D7E5AAA8A2C}"/>
              </a:ext>
            </a:extLst>
          </p:cNvPr>
          <p:cNvSpPr/>
          <p:nvPr/>
        </p:nvSpPr>
        <p:spPr>
          <a:xfrm>
            <a:off x="258417" y="228600"/>
            <a:ext cx="11675166" cy="6400800"/>
          </a:xfrm>
          <a:prstGeom prst="rect">
            <a:avLst/>
          </a:prstGeom>
          <a:solidFill>
            <a:srgbClr val="FFF2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jdelijke aanduiding voor titel 1">
            <a:extLst>
              <a:ext uri="{FF2B5EF4-FFF2-40B4-BE49-F238E27FC236}">
                <a16:creationId xmlns:a16="http://schemas.microsoft.com/office/drawing/2014/main" id="{C9C78F4E-3C1F-6AF3-D0C6-EC8F46D40E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E8D5CABF-2040-02B9-B5B3-75B8C4E802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397F8C71-7F84-38E8-35D9-C4698A87BF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Outfit" pitchFamily="2" charset="0"/>
              </a:defRPr>
            </a:lvl1pPr>
          </a:lstStyle>
          <a:p>
            <a:fld id="{5DADF983-B895-BE4F-B52B-E8D8E8BE792D}" type="datetimeFigureOut">
              <a:rPr lang="nl-NL" smtClean="0"/>
              <a:pPr/>
              <a:t>09-09-2026</a:t>
            </a:fld>
            <a:endParaRPr lang="nl-NL" dirty="0"/>
          </a:p>
        </p:txBody>
      </p:sp>
      <p:sp>
        <p:nvSpPr>
          <p:cNvPr id="5" name="Tijdelijke aanduiding voor voettekst 4">
            <a:extLst>
              <a:ext uri="{FF2B5EF4-FFF2-40B4-BE49-F238E27FC236}">
                <a16:creationId xmlns:a16="http://schemas.microsoft.com/office/drawing/2014/main" id="{4783C1A5-E52D-39BF-909B-F507198738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nl-NL" sz="1200" kern="1200">
                <a:solidFill>
                  <a:schemeClr val="bg1"/>
                </a:solidFill>
                <a:latin typeface="Outfit" pitchFamily="2" charset="0"/>
                <a:ea typeface="+mn-ea"/>
                <a:cs typeface="+mn-cs"/>
              </a:defRPr>
            </a:lvl1pPr>
          </a:lstStyle>
          <a:p>
            <a:endParaRPr lang="nl-NL" dirty="0"/>
          </a:p>
        </p:txBody>
      </p:sp>
      <p:sp>
        <p:nvSpPr>
          <p:cNvPr id="6" name="Tijdelijke aanduiding voor dianummer 5">
            <a:extLst>
              <a:ext uri="{FF2B5EF4-FFF2-40B4-BE49-F238E27FC236}">
                <a16:creationId xmlns:a16="http://schemas.microsoft.com/office/drawing/2014/main" id="{F221D147-971C-ECC1-6962-B66D47DD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Outfit" pitchFamily="2" charset="0"/>
              </a:defRPr>
            </a:lvl1pPr>
          </a:lstStyle>
          <a:p>
            <a:fld id="{CE693AF7-A2D4-1445-9772-D985A1DA188C}" type="slidenum">
              <a:rPr lang="nl-NL" smtClean="0"/>
              <a:pPr/>
              <a:t>‹#›</a:t>
            </a:fld>
            <a:endParaRPr lang="nl-NL" dirty="0"/>
          </a:p>
        </p:txBody>
      </p:sp>
      <p:pic>
        <p:nvPicPr>
          <p:cNvPr id="10" name="Graphic 9">
            <a:extLst>
              <a:ext uri="{FF2B5EF4-FFF2-40B4-BE49-F238E27FC236}">
                <a16:creationId xmlns:a16="http://schemas.microsoft.com/office/drawing/2014/main" id="{0837705E-FA1B-CC4F-ADB1-8CA20065FD22}"/>
              </a:ext>
            </a:extLst>
          </p:cNvPr>
          <p:cNvPicPr>
            <a:picLocks noChangeAspect="1"/>
          </p:cNvPicPr>
          <p:nvPr/>
        </p:nvPicPr>
        <p:blipFill>
          <a:blip r:embed="rId4">
            <a:alphaModFix/>
            <a:extLst>
              <a:ext uri="{96DAC541-7B7A-43D3-8B79-37D633B846F1}">
                <asvg:svgBlip xmlns:asvg="http://schemas.microsoft.com/office/drawing/2016/SVG/main" r:embed="rId5"/>
              </a:ext>
            </a:extLst>
          </a:blip>
          <a:srcRect b="4613"/>
          <a:stretch>
            <a:fillRect/>
          </a:stretch>
        </p:blipFill>
        <p:spPr>
          <a:xfrm>
            <a:off x="258416" y="228600"/>
            <a:ext cx="11675165" cy="6264275"/>
          </a:xfrm>
          <a:prstGeom prst="rect">
            <a:avLst/>
          </a:prstGeom>
        </p:spPr>
      </p:pic>
      <p:sp>
        <p:nvSpPr>
          <p:cNvPr id="16" name="Rechthoek 15">
            <a:extLst>
              <a:ext uri="{FF2B5EF4-FFF2-40B4-BE49-F238E27FC236}">
                <a16:creationId xmlns:a16="http://schemas.microsoft.com/office/drawing/2014/main" id="{ECED2B04-77F2-D611-2214-3C471F73DF53}"/>
              </a:ext>
            </a:extLst>
          </p:cNvPr>
          <p:cNvSpPr/>
          <p:nvPr/>
        </p:nvSpPr>
        <p:spPr>
          <a:xfrm>
            <a:off x="4282209" y="5682186"/>
            <a:ext cx="3627583" cy="494777"/>
          </a:xfrm>
          <a:prstGeom prst="rect">
            <a:avLst/>
          </a:prstGeom>
          <a:solidFill>
            <a:srgbClr val="FFF2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7" name="Graphic 16">
            <a:extLst>
              <a:ext uri="{FF2B5EF4-FFF2-40B4-BE49-F238E27FC236}">
                <a16:creationId xmlns:a16="http://schemas.microsoft.com/office/drawing/2014/main" id="{2002D646-9AFD-9131-BC27-08F2A2A80A27}"/>
              </a:ext>
            </a:extLst>
          </p:cNvPr>
          <p:cNvPicPr>
            <a:picLocks noChangeAspect="1"/>
          </p:cNvPicPr>
          <p:nvPr/>
        </p:nvPicPr>
        <p:blipFill>
          <a:blip r:embed="rId6"/>
          <a:srcRect/>
          <a:stretch/>
        </p:blipFill>
        <p:spPr>
          <a:xfrm>
            <a:off x="4435412" y="5731405"/>
            <a:ext cx="3321177" cy="404392"/>
          </a:xfrm>
          <a:prstGeom prst="rect">
            <a:avLst/>
          </a:prstGeom>
        </p:spPr>
      </p:pic>
    </p:spTree>
    <p:extLst>
      <p:ext uri="{BB962C8B-B14F-4D97-AF65-F5344CB8AC3E}">
        <p14:creationId xmlns:p14="http://schemas.microsoft.com/office/powerpoint/2010/main" val="3514904040"/>
      </p:ext>
    </p:extLst>
  </p:cSld>
  <p:clrMap bg1="lt1" tx1="dk1" bg2="lt2" tx2="dk2" accent1="accent1" accent2="accent2" accent3="accent3" accent4="accent4" accent5="accent5" accent6="accent6" hlink="hlink" folHlink="folHlink"/>
  <p:sldLayoutIdLst>
    <p:sldLayoutId id="2147483697" r:id="rId1"/>
    <p:sldLayoutId id="2147483698" r:id="rId2"/>
  </p:sldLayoutIdLst>
  <p:txStyles>
    <p:titleStyle>
      <a:lvl1pPr algn="l" defTabSz="914400" rtl="0" eaLnBrk="1" latinLnBrk="0" hangingPunct="1">
        <a:lnSpc>
          <a:spcPct val="90000"/>
        </a:lnSpc>
        <a:spcBef>
          <a:spcPct val="0"/>
        </a:spcBef>
        <a:buNone/>
        <a:defRPr lang="nl-NL" sz="4400" b="0" i="0" kern="1200" dirty="0">
          <a:solidFill>
            <a:schemeClr val="bg1"/>
          </a:solidFill>
          <a:latin typeface="Outfit Medium" pitchFamily="2" charset="0"/>
          <a:ea typeface="Open Sans" pitchFamily="2" charset="0"/>
          <a:cs typeface="Open Sans" pitchFamily="2" charset="0"/>
        </a:defRPr>
      </a:lvl1pPr>
    </p:titleStyle>
    <p:bodyStyle>
      <a:lvl1pPr marL="228600" indent="-228600" algn="l" defTabSz="914400" rtl="0" eaLnBrk="1" latinLnBrk="0" hangingPunct="1">
        <a:lnSpc>
          <a:spcPct val="90000"/>
        </a:lnSpc>
        <a:spcBef>
          <a:spcPts val="1000"/>
        </a:spcBef>
        <a:buClr>
          <a:srgbClr val="FF7D00"/>
        </a:buClr>
        <a:buFont typeface="Arial" panose="020B0604020202020204" pitchFamily="34" charset="0"/>
        <a:buChar char="•"/>
        <a:defRPr sz="2800" kern="1200">
          <a:solidFill>
            <a:schemeClr val="bg1"/>
          </a:solidFill>
          <a:latin typeface="Outfit" pitchFamily="2" charset="0"/>
          <a:ea typeface="+mn-ea"/>
          <a:cs typeface="+mn-cs"/>
        </a:defRPr>
      </a:lvl1pPr>
      <a:lvl2pPr marL="685800" indent="-228600" algn="l" defTabSz="914400" rtl="0" eaLnBrk="1" latinLnBrk="0" hangingPunct="1">
        <a:lnSpc>
          <a:spcPct val="90000"/>
        </a:lnSpc>
        <a:spcBef>
          <a:spcPts val="500"/>
        </a:spcBef>
        <a:buClr>
          <a:srgbClr val="FF7D00"/>
        </a:buClr>
        <a:buFont typeface="Arial" panose="020B0604020202020204" pitchFamily="34" charset="0"/>
        <a:buChar char="•"/>
        <a:defRPr sz="2400" kern="1200">
          <a:solidFill>
            <a:schemeClr val="bg1"/>
          </a:solidFill>
          <a:latin typeface="Outfit" pitchFamily="2" charset="0"/>
          <a:ea typeface="+mn-ea"/>
          <a:cs typeface="+mn-cs"/>
        </a:defRPr>
      </a:lvl2pPr>
      <a:lvl3pPr marL="1143000" indent="-228600" algn="l" defTabSz="914400" rtl="0" eaLnBrk="1" latinLnBrk="0" hangingPunct="1">
        <a:lnSpc>
          <a:spcPct val="90000"/>
        </a:lnSpc>
        <a:spcBef>
          <a:spcPts val="500"/>
        </a:spcBef>
        <a:buClr>
          <a:srgbClr val="FF7D00"/>
        </a:buClr>
        <a:buFont typeface="Arial" panose="020B0604020202020204" pitchFamily="34" charset="0"/>
        <a:buChar char="•"/>
        <a:defRPr sz="2000" kern="1200">
          <a:solidFill>
            <a:schemeClr val="bg1"/>
          </a:solidFill>
          <a:latin typeface="Outfit" pitchFamily="2" charset="0"/>
          <a:ea typeface="+mn-ea"/>
          <a:cs typeface="+mn-cs"/>
        </a:defRPr>
      </a:lvl3pPr>
      <a:lvl4pPr marL="1600200" indent="-228600" algn="l" defTabSz="914400" rtl="0" eaLnBrk="1" latinLnBrk="0" hangingPunct="1">
        <a:lnSpc>
          <a:spcPct val="90000"/>
        </a:lnSpc>
        <a:spcBef>
          <a:spcPts val="500"/>
        </a:spcBef>
        <a:buClr>
          <a:srgbClr val="FF7D00"/>
        </a:buClr>
        <a:buFont typeface="Arial" panose="020B0604020202020204" pitchFamily="34" charset="0"/>
        <a:buChar char="•"/>
        <a:defRPr sz="1800" kern="1200">
          <a:solidFill>
            <a:schemeClr val="bg1"/>
          </a:solidFill>
          <a:latin typeface="Outfit" pitchFamily="2" charset="0"/>
          <a:ea typeface="+mn-ea"/>
          <a:cs typeface="+mn-cs"/>
        </a:defRPr>
      </a:lvl4pPr>
      <a:lvl5pPr marL="2057400" indent="-228600" algn="l" defTabSz="914400" rtl="0" eaLnBrk="1" latinLnBrk="0" hangingPunct="1">
        <a:lnSpc>
          <a:spcPct val="90000"/>
        </a:lnSpc>
        <a:spcBef>
          <a:spcPts val="500"/>
        </a:spcBef>
        <a:buClr>
          <a:srgbClr val="FF7D00"/>
        </a:buClr>
        <a:buFont typeface="Arial" panose="020B0604020202020204" pitchFamily="34" charset="0"/>
        <a:buChar char="•"/>
        <a:defRPr sz="1800" kern="1200">
          <a:solidFill>
            <a:schemeClr val="bg1"/>
          </a:solidFill>
          <a:latin typeface="Outfi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C149FB1-649E-1A2C-C356-6FE30FA92A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D4E5AD32-C20D-A0BD-6070-D50F118060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E93099B1-BDC0-B3B6-AE6D-F05A564B15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401E2A-57DE-9848-9E52-0AE6B083BD70}" type="datetimeFigureOut">
              <a:rPr lang="nl-NL" smtClean="0"/>
              <a:t>09-09-2026</a:t>
            </a:fld>
            <a:endParaRPr lang="nl-NL"/>
          </a:p>
        </p:txBody>
      </p:sp>
      <p:sp>
        <p:nvSpPr>
          <p:cNvPr id="5" name="Tijdelijke aanduiding voor voettekst 4">
            <a:extLst>
              <a:ext uri="{FF2B5EF4-FFF2-40B4-BE49-F238E27FC236}">
                <a16:creationId xmlns:a16="http://schemas.microsoft.com/office/drawing/2014/main" id="{C3DF3020-8C04-04C9-D6A2-B7D0CA57C0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8A278E22-F60C-60DC-12BE-B51906280B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0F28E77-EE75-5F44-8DED-48A22691C9FA}" type="slidenum">
              <a:rPr lang="nl-NL" smtClean="0"/>
              <a:t>‹#›</a:t>
            </a:fld>
            <a:endParaRPr lang="nl-NL"/>
          </a:p>
        </p:txBody>
      </p:sp>
    </p:spTree>
    <p:extLst>
      <p:ext uri="{BB962C8B-B14F-4D97-AF65-F5344CB8AC3E}">
        <p14:creationId xmlns:p14="http://schemas.microsoft.com/office/powerpoint/2010/main" val="2382584274"/>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Lst>
  <p:txStyles>
    <p:titleStyle>
      <a:lvl1pPr algn="l" defTabSz="914400" rtl="0" eaLnBrk="1" latinLnBrk="0" hangingPunct="1">
        <a:lnSpc>
          <a:spcPct val="90000"/>
        </a:lnSpc>
        <a:spcBef>
          <a:spcPct val="0"/>
        </a:spcBef>
        <a:buNone/>
        <a:defRPr sz="4400" kern="1200">
          <a:solidFill>
            <a:schemeClr val="bg1"/>
          </a:solidFill>
          <a:latin typeface="Outfit" pitchFamily="2" charset="0"/>
          <a:ea typeface="+mj-ea"/>
          <a:cs typeface="+mj-cs"/>
        </a:defRPr>
      </a:lvl1pPr>
    </p:titleStyle>
    <p:body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800" kern="1200">
          <a:solidFill>
            <a:schemeClr val="bg1"/>
          </a:solidFill>
          <a:latin typeface="Outfit" pitchFamily="2"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2400" kern="1200">
          <a:solidFill>
            <a:schemeClr val="bg1"/>
          </a:solidFill>
          <a:latin typeface="Outfit" pitchFamily="2"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2000" kern="1200">
          <a:solidFill>
            <a:schemeClr val="bg1"/>
          </a:solidFill>
          <a:latin typeface="Outfit" pitchFamily="2"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kern="1200">
          <a:solidFill>
            <a:schemeClr val="bg1"/>
          </a:solidFill>
          <a:latin typeface="Outfit" pitchFamily="2"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kern="1200">
          <a:solidFill>
            <a:schemeClr val="bg1"/>
          </a:solidFill>
          <a:latin typeface="Outfi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ti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3.tif"/></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5.tif"/></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7.tif"/><Relationship Id="rId4" Type="http://schemas.openxmlformats.org/officeDocument/2006/relationships/slide" Target="slide2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2.tif"/><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tif"/></Relationships>
</file>

<file path=ppt/slides/_rels/slide21.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6.emf"/><Relationship Id="rId5" Type="http://schemas.openxmlformats.org/officeDocument/2006/relationships/image" Target="../media/image35.png"/><Relationship Id="rId4" Type="http://schemas.openxmlformats.org/officeDocument/2006/relationships/image" Target="../media/image34.emf"/></Relationships>
</file>

<file path=ppt/slides/_rels/slide22.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1.tif"/><Relationship Id="rId4" Type="http://schemas.openxmlformats.org/officeDocument/2006/relationships/image" Target="../media/image40.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2.tif"/><Relationship Id="rId1" Type="http://schemas.openxmlformats.org/officeDocument/2006/relationships/slideLayout" Target="../slideLayouts/slideLayout2.xml"/><Relationship Id="rId4" Type="http://schemas.openxmlformats.org/officeDocument/2006/relationships/image" Target="../media/image43.tif"/></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5.t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6.t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tif"/><Relationship Id="rId2" Type="http://schemas.openxmlformats.org/officeDocument/2006/relationships/image" Target="../media/image32.t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51.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50.png"/><Relationship Id="rId5" Type="http://schemas.openxmlformats.org/officeDocument/2006/relationships/tags" Target="../tags/tag5.xml"/><Relationship Id="rId10" Type="http://schemas.openxmlformats.org/officeDocument/2006/relationships/image" Target="../media/image49.png"/><Relationship Id="rId4" Type="http://schemas.openxmlformats.org/officeDocument/2006/relationships/tags" Target="../tags/tag4.xml"/><Relationship Id="rId9" Type="http://schemas.openxmlformats.org/officeDocument/2006/relationships/notesSlide" Target="../notesSlides/notesSlide16.xml"/></Relationships>
</file>

<file path=ppt/slides/_rels/slide3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tags" Target="../tags/tag10.xml"/><Relationship Id="rId7" Type="http://schemas.openxmlformats.org/officeDocument/2006/relationships/image" Target="../media/image49.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notesSlide" Target="../notesSlides/notesSlide17.xml"/><Relationship Id="rId5" Type="http://schemas.openxmlformats.org/officeDocument/2006/relationships/slideLayout" Target="../slideLayouts/slideLayout16.xml"/><Relationship Id="rId4" Type="http://schemas.openxmlformats.org/officeDocument/2006/relationships/tags" Target="../tags/tag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hyperlink" Target="https://www.google.com/imgres?imgurl=https://lookaside.fbsbx.com/lookaside/crawler/media/?media_id%3D100072211920942&amp;imgrefurl=https://www.facebook.com/cscforpak/?locale%3Dzh_TW&amp;h=616&amp;w=822&amp;tbnid=OnJh9nYUPz8TrM&amp;source=sa.im&amp;tbnh=479&amp;tbnw=640&amp;usg=AI4_-kS4LRahKuRJEult4vFGoNA4xIfkYA&amp;vet=1&amp;docid=3OryZays6XVqVM" TargetMode="Externa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38.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emf"/><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39.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61.emf"/><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40.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3.emf"/><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5.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66.png"/><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emf"/></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70.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1.tif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tiff"/><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4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6.png"/><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png"/></Relationships>
</file>

<file path=ppt/slides/_rels/slide4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4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5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5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88.png"/></Relationships>
</file>

<file path=ppt/slides/_rels/slide5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5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6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62.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01.png"/><Relationship Id="rId4" Type="http://schemas.openxmlformats.org/officeDocument/2006/relationships/image" Target="../media/image84.png"/></Relationships>
</file>

<file path=ppt/slides/_rels/slide6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6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07.png"/><Relationship Id="rId4" Type="http://schemas.openxmlformats.org/officeDocument/2006/relationships/image" Target="../media/image104.png"/></Relationships>
</file>

<file path=ppt/slides/_rels/slide6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11.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4.xml"/><Relationship Id="rId1" Type="http://schemas.openxmlformats.org/officeDocument/2006/relationships/tags" Target="../tags/tag12.xml"/><Relationship Id="rId5" Type="http://schemas.openxmlformats.org/officeDocument/2006/relationships/image" Target="../media/image112.png"/><Relationship Id="rId4" Type="http://schemas.openxmlformats.org/officeDocument/2006/relationships/chart" Target="../charts/chart1.xml"/></Relationships>
</file>

<file path=ppt/slides/_rels/slide71.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4.xml"/><Relationship Id="rId1" Type="http://schemas.openxmlformats.org/officeDocument/2006/relationships/slideLayout" Target="../slideLayouts/slideLayout15.xml"/><Relationship Id="rId5" Type="http://schemas.openxmlformats.org/officeDocument/2006/relationships/image" Target="../media/image115.png"/><Relationship Id="rId4" Type="http://schemas.openxmlformats.org/officeDocument/2006/relationships/chart" Target="../charts/chart3.xml"/></Relationships>
</file>

<file path=ppt/slides/_rels/slide76.xml.rels><?xml version="1.0" encoding="UTF-8" standalone="yes"?>
<Relationships xmlns="http://schemas.openxmlformats.org/package/2006/relationships"><Relationship Id="rId3" Type="http://schemas.openxmlformats.org/officeDocument/2006/relationships/image" Target="../media/image116.jpeg"/><Relationship Id="rId7" Type="http://schemas.openxmlformats.org/officeDocument/2006/relationships/image" Target="../media/image118.emf"/><Relationship Id="rId2" Type="http://schemas.openxmlformats.org/officeDocument/2006/relationships/notesSlide" Target="../notesSlides/notesSlide25.xml"/><Relationship Id="rId1" Type="http://schemas.openxmlformats.org/officeDocument/2006/relationships/slideLayout" Target="../slideLayouts/slideLayout15.xml"/><Relationship Id="rId6" Type="http://schemas.openxmlformats.org/officeDocument/2006/relationships/oleObject" Target="../embeddings/oleObject4.bin"/><Relationship Id="rId5" Type="http://schemas.openxmlformats.org/officeDocument/2006/relationships/image" Target="../media/image117.emf"/><Relationship Id="rId4" Type="http://schemas.openxmlformats.org/officeDocument/2006/relationships/oleObject" Target="../embeddings/oleObject3.bin"/></Relationships>
</file>

<file path=ppt/slides/_rels/slide7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19.png"/><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8" Type="http://schemas.openxmlformats.org/officeDocument/2006/relationships/chart" Target="../charts/chart11.xml"/><Relationship Id="rId3" Type="http://schemas.openxmlformats.org/officeDocument/2006/relationships/chart" Target="../charts/chart6.xml"/><Relationship Id="rId7" Type="http://schemas.openxmlformats.org/officeDocument/2006/relationships/chart" Target="../charts/chart10.xml"/><Relationship Id="rId2" Type="http://schemas.openxmlformats.org/officeDocument/2006/relationships/notesSlide" Target="../notesSlides/notesSlide26.xml"/><Relationship Id="rId1" Type="http://schemas.openxmlformats.org/officeDocument/2006/relationships/slideLayout" Target="../slideLayouts/slideLayout14.xml"/><Relationship Id="rId6" Type="http://schemas.openxmlformats.org/officeDocument/2006/relationships/chart" Target="../charts/chart9.xml"/><Relationship Id="rId11" Type="http://schemas.openxmlformats.org/officeDocument/2006/relationships/chart" Target="../charts/chart14.xml"/><Relationship Id="rId5" Type="http://schemas.openxmlformats.org/officeDocument/2006/relationships/chart" Target="../charts/chart8.xml"/><Relationship Id="rId10" Type="http://schemas.openxmlformats.org/officeDocument/2006/relationships/chart" Target="../charts/chart13.xml"/><Relationship Id="rId4" Type="http://schemas.openxmlformats.org/officeDocument/2006/relationships/chart" Target="../charts/chart7.xml"/><Relationship Id="rId9" Type="http://schemas.openxmlformats.org/officeDocument/2006/relationships/chart" Target="../charts/chart12.xml"/></Relationships>
</file>

<file path=ppt/slides/_rels/slide80.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3" Type="http://schemas.openxmlformats.org/officeDocument/2006/relationships/image" Target="../media/image122.emf"/><Relationship Id="rId2" Type="http://schemas.openxmlformats.org/officeDocument/2006/relationships/package" Target="../embeddings/Microsoft_Excel_Worksheet1.xlsx"/><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 Id="rId5" Type="http://schemas.openxmlformats.org/officeDocument/2006/relationships/image" Target="../media/image126.png"/><Relationship Id="rId4" Type="http://schemas.openxmlformats.org/officeDocument/2006/relationships/image" Target="../media/image125.png"/></Relationships>
</file>

<file path=ppt/slides/_rels/slide83.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85.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15.xml"/><Relationship Id="rId6" Type="http://schemas.openxmlformats.org/officeDocument/2006/relationships/image" Target="../media/image130.wmf"/><Relationship Id="rId5" Type="http://schemas.openxmlformats.org/officeDocument/2006/relationships/oleObject" Target="../embeddings/oleObject5.bin"/><Relationship Id="rId4" Type="http://schemas.openxmlformats.org/officeDocument/2006/relationships/image" Target="../media/image129.emf"/></Relationships>
</file>

<file path=ppt/slides/_rels/slide87.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15.xml"/></Relationships>
</file>

<file path=ppt/slides/_rels/slide88.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43.png"/></Relationships>
</file>

<file path=ppt/slides/_rels/slide93.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146.png"/><Relationship Id="rId4" Type="http://schemas.openxmlformats.org/officeDocument/2006/relationships/image" Target="../media/image145.pn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96.xml.rels><?xml version="1.0" encoding="UTF-8" standalone="yes"?>
<Relationships xmlns="http://schemas.openxmlformats.org/package/2006/relationships"><Relationship Id="rId3" Type="http://schemas.openxmlformats.org/officeDocument/2006/relationships/image" Target="../media/image147.emf"/><Relationship Id="rId7" Type="http://schemas.openxmlformats.org/officeDocument/2006/relationships/image" Target="../media/image150.emf"/><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49.emf"/><Relationship Id="rId5" Type="http://schemas.openxmlformats.org/officeDocument/2006/relationships/oleObject" Target="../embeddings/oleObject6.bin"/><Relationship Id="rId4" Type="http://schemas.openxmlformats.org/officeDocument/2006/relationships/image" Target="../media/image148.emf"/></Relationships>
</file>

<file path=ppt/slides/_rels/slide97.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35.xml"/><Relationship Id="rId1" Type="http://schemas.openxmlformats.org/officeDocument/2006/relationships/slideLayout" Target="../slideLayouts/slideLayout15.xml"/><Relationship Id="rId4" Type="http://schemas.openxmlformats.org/officeDocument/2006/relationships/image" Target="../media/image152.png"/></Relationships>
</file>

<file path=ppt/slides/_rels/slide98.xml.rels><?xml version="1.0" encoding="UTF-8" standalone="yes"?>
<Relationships xmlns="http://schemas.openxmlformats.org/package/2006/relationships"><Relationship Id="rId3" Type="http://schemas.openxmlformats.org/officeDocument/2006/relationships/image" Target="../media/image153.emf"/><Relationship Id="rId2" Type="http://schemas.openxmlformats.org/officeDocument/2006/relationships/oleObject" Target="../embeddings/oleObject7.bin"/><Relationship Id="rId1" Type="http://schemas.openxmlformats.org/officeDocument/2006/relationships/slideLayout" Target="../slideLayouts/slideLayout1.xml"/><Relationship Id="rId5" Type="http://schemas.openxmlformats.org/officeDocument/2006/relationships/image" Target="../media/image154.emf"/><Relationship Id="rId4" Type="http://schemas.openxmlformats.org/officeDocument/2006/relationships/oleObject" Target="../embeddings/oleObject8.bin"/></Relationships>
</file>

<file path=ppt/slides/_rels/slide99.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100.xml.rels><?xml version="1.0" encoding="UTF-8" standalone="yes"?>
<Relationships xmlns="http://schemas.openxmlformats.org/package/2006/relationships"><Relationship Id="rId8" Type="http://schemas.openxmlformats.org/officeDocument/2006/relationships/image" Target="../media/image118.emf"/><Relationship Id="rId3" Type="http://schemas.openxmlformats.org/officeDocument/2006/relationships/image" Target="../media/image156.png"/><Relationship Id="rId7" Type="http://schemas.openxmlformats.org/officeDocument/2006/relationships/oleObject" Target="../embeddings/oleObject4.bin"/><Relationship Id="rId12" Type="http://schemas.openxmlformats.org/officeDocument/2006/relationships/image" Target="../media/image159.emf"/><Relationship Id="rId2" Type="http://schemas.openxmlformats.org/officeDocument/2006/relationships/notesSlide" Target="../notesSlides/notesSlide37.xml"/><Relationship Id="rId1" Type="http://schemas.openxmlformats.org/officeDocument/2006/relationships/slideLayout" Target="../slideLayouts/slideLayout15.xml"/><Relationship Id="rId6" Type="http://schemas.openxmlformats.org/officeDocument/2006/relationships/image" Target="../media/image158.png"/><Relationship Id="rId11" Type="http://schemas.openxmlformats.org/officeDocument/2006/relationships/oleObject" Target="../embeddings/oleObject10.bin"/><Relationship Id="rId5" Type="http://schemas.openxmlformats.org/officeDocument/2006/relationships/image" Target="../media/image157.emf"/><Relationship Id="rId10" Type="http://schemas.openxmlformats.org/officeDocument/2006/relationships/image" Target="../media/image117.emf"/><Relationship Id="rId4" Type="http://schemas.openxmlformats.org/officeDocument/2006/relationships/oleObject" Target="../embeddings/oleObject9.bin"/><Relationship Id="rId9" Type="http://schemas.openxmlformats.org/officeDocument/2006/relationships/oleObject" Target="../embeddings/oleObject3.bin"/></Relationships>
</file>

<file path=ppt/slides/_rels/slide101.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38.xml"/><Relationship Id="rId1" Type="http://schemas.openxmlformats.org/officeDocument/2006/relationships/slideLayout" Target="../slideLayouts/slideLayout15.xml"/><Relationship Id="rId5" Type="http://schemas.openxmlformats.org/officeDocument/2006/relationships/image" Target="../media/image152.png"/><Relationship Id="rId4" Type="http://schemas.openxmlformats.org/officeDocument/2006/relationships/image" Target="../media/image161.png"/></Relationships>
</file>

<file path=ppt/slides/_rels/slide102.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F3299-E77B-9515-5785-59C72C07B5DA}"/>
              </a:ext>
            </a:extLst>
          </p:cNvPr>
          <p:cNvSpPr>
            <a:spLocks noGrp="1"/>
          </p:cNvSpPr>
          <p:nvPr>
            <p:ph type="ctrTitle"/>
          </p:nvPr>
        </p:nvSpPr>
        <p:spPr>
          <a:xfrm>
            <a:off x="937347" y="597983"/>
            <a:ext cx="10506808" cy="1942123"/>
          </a:xfrm>
        </p:spPr>
        <p:txBody>
          <a:bodyPr vert="horz" lIns="91440" tIns="45720" rIns="91440" bIns="45720" rtlCol="0" anchor="b">
            <a:normAutofit/>
          </a:bodyPr>
          <a:lstStyle/>
          <a:p>
            <a:r>
              <a:rPr lang="en-GB" sz="3200" b="1" dirty="0">
                <a:latin typeface="Arial" panose="020B0604020202020204" pitchFamily="34" charset="0"/>
                <a:cs typeface="Arial" panose="020B0604020202020204" pitchFamily="34" charset="0"/>
              </a:rPr>
              <a:t>Understanding effectivity of metabolic interventions in melanoma</a:t>
            </a:r>
            <a:endParaRPr lang="en-NL" sz="3200" b="1"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46003E73-4057-D1D2-729F-BA78020093DA}"/>
              </a:ext>
            </a:extLst>
          </p:cNvPr>
          <p:cNvSpPr>
            <a:spLocks noGrp="1"/>
          </p:cNvSpPr>
          <p:nvPr>
            <p:ph type="subTitle" idx="1"/>
          </p:nvPr>
        </p:nvSpPr>
        <p:spPr>
          <a:xfrm>
            <a:off x="4171951" y="3042763"/>
            <a:ext cx="3581401" cy="2054104"/>
          </a:xfrm>
        </p:spPr>
        <p:txBody>
          <a:bodyPr anchor="ctr">
            <a:noAutofit/>
          </a:bodyPr>
          <a:lstStyle/>
          <a:p>
            <a:r>
              <a:rPr lang="en-US" sz="1800">
                <a:latin typeface="Arial" panose="020B0604020202020204" pitchFamily="34" charset="0"/>
                <a:cs typeface="Arial" panose="020B0604020202020204" pitchFamily="34" charset="0"/>
              </a:rPr>
              <a:t>Zhang Mingjia</a:t>
            </a:r>
          </a:p>
          <a:p>
            <a:r>
              <a:rPr lang="en-US" sz="1800" b="1">
                <a:latin typeface="Arial" panose="020B0604020202020204" pitchFamily="34" charset="0"/>
                <a:cs typeface="Arial" panose="020B0604020202020204" pitchFamily="34" charset="0"/>
              </a:rPr>
              <a:t>Supervisors</a:t>
            </a:r>
          </a:p>
          <a:p>
            <a:r>
              <a:rPr lang="en-US" sz="1800">
                <a:latin typeface="Arial" panose="020B0604020202020204" pitchFamily="34" charset="0"/>
                <a:cs typeface="Arial" panose="020B0604020202020204" pitchFamily="34" charset="0"/>
              </a:rPr>
              <a:t>Prof. dr. Barbara M. Bakker</a:t>
            </a:r>
          </a:p>
          <a:p>
            <a:r>
              <a:rPr lang="en-US" sz="1800">
                <a:latin typeface="Arial" panose="020B0604020202020204" pitchFamily="34" charset="0"/>
                <a:cs typeface="Arial" panose="020B0604020202020204" pitchFamily="34" charset="0"/>
              </a:rPr>
              <a:t>Dr. Mathilde Jalving</a:t>
            </a:r>
          </a:p>
          <a:p>
            <a:r>
              <a:rPr lang="en-US" sz="1800">
                <a:latin typeface="Arial" panose="020B0604020202020204" pitchFamily="34" charset="0"/>
                <a:cs typeface="Arial" panose="020B0604020202020204" pitchFamily="34" charset="0"/>
              </a:rPr>
              <a:t>Dr. Rebecca Heiner-Fokkema  </a:t>
            </a:r>
            <a:endParaRPr lang="en-NL" sz="1800"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53DE10D6-59A8-0961-F520-446C90C6317A}"/>
              </a:ext>
            </a:extLst>
          </p:cNvPr>
          <p:cNvSpPr>
            <a:spLocks noGrp="1"/>
          </p:cNvSpPr>
          <p:nvPr>
            <p:ph type="sldNum" sz="quarter" idx="12"/>
          </p:nvPr>
        </p:nvSpPr>
        <p:spPr/>
        <p:txBody>
          <a:bodyPr/>
          <a:lstStyle/>
          <a:p>
            <a:fld id="{63FECFC1-1FBF-4FB4-B597-2E93DA8D3CB1}" type="slidenum">
              <a:rPr lang="en-NL" smtClean="0"/>
              <a:t>1</a:t>
            </a:fld>
            <a:endParaRPr lang="en-NL"/>
          </a:p>
        </p:txBody>
      </p:sp>
    </p:spTree>
    <p:extLst>
      <p:ext uri="{BB962C8B-B14F-4D97-AF65-F5344CB8AC3E}">
        <p14:creationId xmlns:p14="http://schemas.microsoft.com/office/powerpoint/2010/main" val="2200932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08420-F5F3-80B9-E39D-150963BD01AE}"/>
              </a:ext>
            </a:extLst>
          </p:cNvPr>
          <p:cNvSpPr>
            <a:spLocks noGrp="1"/>
          </p:cNvSpPr>
          <p:nvPr>
            <p:ph type="title"/>
          </p:nvPr>
        </p:nvSpPr>
        <p:spPr>
          <a:xfrm>
            <a:off x="640079" y="325369"/>
            <a:ext cx="7097685" cy="1956841"/>
          </a:xfrm>
        </p:spPr>
        <p:txBody>
          <a:bodyPr anchor="b">
            <a:normAutofit/>
          </a:bodyPr>
          <a:lstStyle/>
          <a:p>
            <a:r>
              <a:rPr lang="en-US" sz="5400" b="1" dirty="0">
                <a:latin typeface="Arial" panose="020B0604020202020204" pitchFamily="34" charset="0"/>
                <a:cs typeface="Arial" panose="020B0604020202020204" pitchFamily="34" charset="0"/>
              </a:rPr>
              <a:t>Contents</a:t>
            </a:r>
            <a:endParaRPr lang="en-NL" sz="54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0640338-2FE9-80C9-76E8-821EC06EE652}"/>
              </a:ext>
            </a:extLst>
          </p:cNvPr>
          <p:cNvSpPr>
            <a:spLocks noGrp="1"/>
          </p:cNvSpPr>
          <p:nvPr>
            <p:ph idx="1"/>
          </p:nvPr>
        </p:nvSpPr>
        <p:spPr>
          <a:xfrm>
            <a:off x="640080" y="2872899"/>
            <a:ext cx="6894576" cy="3320668"/>
          </a:xfrm>
        </p:spPr>
        <p:txBody>
          <a:bodyPr vert="horz" lIns="91440" tIns="45720" rIns="91440" bIns="45720" rtlCol="0" anchor="t">
            <a:normAutofit/>
          </a:bodyPr>
          <a:lstStyle/>
          <a:p>
            <a:r>
              <a:rPr lang="en-US" sz="2400" b="1" dirty="0">
                <a:latin typeface="Arial" panose="020B0604020202020204" pitchFamily="34" charset="0"/>
                <a:cs typeface="Arial" panose="020B0604020202020204" pitchFamily="34" charset="0"/>
              </a:rPr>
              <a:t>Background</a:t>
            </a:r>
          </a:p>
          <a:p>
            <a:r>
              <a:rPr lang="en-US" sz="2400" b="1" dirty="0">
                <a:latin typeface="Arial" panose="020B0604020202020204" pitchFamily="34" charset="0"/>
                <a:cs typeface="Arial" panose="020B0604020202020204" pitchFamily="34" charset="0"/>
              </a:rPr>
              <a:t>Project aims and approach</a:t>
            </a:r>
          </a:p>
          <a:p>
            <a:r>
              <a:rPr lang="en-US" sz="2400" b="1" dirty="0">
                <a:latin typeface="Arial" panose="020B0604020202020204" pitchFamily="34" charset="0"/>
                <a:cs typeface="Arial" panose="020B0604020202020204" pitchFamily="34" charset="0"/>
              </a:rPr>
              <a:t>Current work</a:t>
            </a:r>
          </a:p>
          <a:p>
            <a:r>
              <a:rPr lang="en-US" sz="2400" b="1" dirty="0">
                <a:latin typeface="Arial" panose="020B0604020202020204" pitchFamily="34" charset="0"/>
                <a:cs typeface="Arial" panose="020B0604020202020204" pitchFamily="34" charset="0"/>
              </a:rPr>
              <a:t>Future Plan</a:t>
            </a:r>
            <a:endParaRPr lang="en-NL" sz="2400" b="1"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F07936E3-5C24-F2F6-BBFF-E76E86C2F0E6}"/>
              </a:ext>
            </a:extLst>
          </p:cNvPr>
          <p:cNvSpPr>
            <a:spLocks noGrp="1"/>
          </p:cNvSpPr>
          <p:nvPr>
            <p:ph type="sldNum" sz="quarter" idx="12"/>
          </p:nvPr>
        </p:nvSpPr>
        <p:spPr/>
        <p:txBody>
          <a:bodyPr/>
          <a:lstStyle/>
          <a:p>
            <a:fld id="{63FECFC1-1FBF-4FB4-B597-2E93DA8D3CB1}" type="slidenum">
              <a:rPr lang="en-NL" smtClean="0"/>
              <a:t>2</a:t>
            </a:fld>
            <a:endParaRPr lang="en-NL"/>
          </a:p>
        </p:txBody>
      </p:sp>
    </p:spTree>
    <p:extLst>
      <p:ext uri="{BB962C8B-B14F-4D97-AF65-F5344CB8AC3E}">
        <p14:creationId xmlns:p14="http://schemas.microsoft.com/office/powerpoint/2010/main" val="20080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DCB3E-7532-E187-70A5-7A8565CE3F85}"/>
              </a:ext>
            </a:extLst>
          </p:cNvPr>
          <p:cNvSpPr>
            <a:spLocks noGrp="1"/>
          </p:cNvSpPr>
          <p:nvPr>
            <p:ph type="title"/>
          </p:nvPr>
        </p:nvSpPr>
        <p:spPr>
          <a:xfrm>
            <a:off x="1285240" y="1050595"/>
            <a:ext cx="8074815" cy="1618489"/>
          </a:xfrm>
        </p:spPr>
        <p:txBody>
          <a:bodyPr vert="horz" lIns="91440" tIns="45720" rIns="91440" bIns="45720" rtlCol="0" anchor="b">
            <a:normAutofit/>
          </a:bodyPr>
          <a:lstStyle/>
          <a:p>
            <a:r>
              <a:rPr lang="en-US" sz="5400" b="1" dirty="0">
                <a:latin typeface="Arial" panose="020B0604020202020204" pitchFamily="34" charset="0"/>
                <a:cs typeface="Arial" panose="020B0604020202020204" pitchFamily="34" charset="0"/>
              </a:rPr>
              <a:t>1. Background</a:t>
            </a:r>
            <a:endParaRPr lang="en-NL" sz="5400" b="1"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4E41A6D1-657B-DE3C-533D-44B43305B0F8}"/>
              </a:ext>
            </a:extLst>
          </p:cNvPr>
          <p:cNvSpPr>
            <a:spLocks noGrp="1"/>
          </p:cNvSpPr>
          <p:nvPr>
            <p:ph type="sldNum" sz="quarter" idx="12"/>
          </p:nvPr>
        </p:nvSpPr>
        <p:spPr/>
        <p:txBody>
          <a:bodyPr/>
          <a:lstStyle/>
          <a:p>
            <a:fld id="{63FECFC1-1FBF-4FB4-B597-2E93DA8D3CB1}" type="slidenum">
              <a:rPr lang="en-NL" smtClean="0"/>
              <a:t>3</a:t>
            </a:fld>
            <a:endParaRPr lang="en-NL"/>
          </a:p>
        </p:txBody>
      </p:sp>
    </p:spTree>
    <p:extLst>
      <p:ext uri="{BB962C8B-B14F-4D97-AF65-F5344CB8AC3E}">
        <p14:creationId xmlns:p14="http://schemas.microsoft.com/office/powerpoint/2010/main" val="1368155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04A31B-9F0F-84AC-1AFF-DD990F9C9E85}"/>
              </a:ext>
            </a:extLst>
          </p:cNvPr>
          <p:cNvSpPr txBox="1"/>
          <p:nvPr/>
        </p:nvSpPr>
        <p:spPr>
          <a:xfrm>
            <a:off x="5753102" y="843677"/>
            <a:ext cx="6438898" cy="2585323"/>
          </a:xfrm>
          <a:prstGeom prst="rect">
            <a:avLst/>
          </a:prstGeom>
          <a:noFill/>
        </p:spPr>
        <p:txBody>
          <a:bodyPr wrap="square" rtlCol="0">
            <a:spAutoFit/>
          </a:bodyPr>
          <a:lstStyle/>
          <a:p>
            <a:endParaRPr lang="en-US" sz="2200"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Increasing trend</a:t>
            </a:r>
          </a:p>
          <a:p>
            <a:r>
              <a:rPr lang="en-US" sz="2000" b="1" dirty="0">
                <a:latin typeface="Arial" panose="020B0604020202020204" pitchFamily="34" charset="0"/>
                <a:cs typeface="Arial" panose="020B0604020202020204" pitchFamily="34" charset="0"/>
              </a:rPr>
              <a:t>      </a:t>
            </a:r>
            <a:endParaRPr lang="en-US" sz="2000" dirty="0">
              <a:solidFill>
                <a:srgbClr val="FF0000"/>
              </a:solidFill>
              <a:latin typeface="Arial" panose="020B0604020202020204" pitchFamily="34" charset="0"/>
              <a:cs typeface="Arial" panose="020B0604020202020204" pitchFamily="34" charset="0"/>
            </a:endParaRPr>
          </a:p>
          <a:p>
            <a:endParaRPr lang="en-US" sz="2000" dirty="0">
              <a:solidFill>
                <a:srgbClr val="FF00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000" b="1" dirty="0">
                <a:latin typeface="Arial" panose="020B0604020202020204" pitchFamily="34" charset="0"/>
                <a:cs typeface="Arial" panose="020B0604020202020204" pitchFamily="34" charset="0"/>
              </a:rPr>
              <a:t>Afflicting young and middle-aged people</a:t>
            </a:r>
          </a:p>
          <a:p>
            <a:r>
              <a:rPr lang="en-GB" sz="2000" dirty="0">
                <a:latin typeface="Arial" panose="020B0604020202020204" pitchFamily="34" charset="0"/>
                <a:cs typeface="Arial" panose="020B0604020202020204" pitchFamily="34" charset="0"/>
              </a:rPr>
              <a:t>      </a:t>
            </a:r>
            <a:endParaRPr lang="en-GB" sz="2000" dirty="0">
              <a:solidFill>
                <a:srgbClr val="FF00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GB" sz="2000"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Metastatic melanoma confers a poor prognosis</a:t>
            </a:r>
          </a:p>
        </p:txBody>
      </p:sp>
      <p:sp>
        <p:nvSpPr>
          <p:cNvPr id="4" name="Title 1">
            <a:extLst>
              <a:ext uri="{FF2B5EF4-FFF2-40B4-BE49-F238E27FC236}">
                <a16:creationId xmlns:a16="http://schemas.microsoft.com/office/drawing/2014/main" id="{58749473-5A22-C519-60FA-A058A70AB4D8}"/>
              </a:ext>
            </a:extLst>
          </p:cNvPr>
          <p:cNvSpPr txBox="1">
            <a:spLocks/>
          </p:cNvSpPr>
          <p:nvPr/>
        </p:nvSpPr>
        <p:spPr>
          <a:xfrm>
            <a:off x="0" y="-28380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900" b="1" dirty="0">
                <a:latin typeface="Arial" panose="020B0604020202020204" pitchFamily="34" charset="0"/>
                <a:cs typeface="Arial" panose="020B0604020202020204" pitchFamily="34" charset="0"/>
              </a:rPr>
              <a:t>1.1 Epidemiology of melanoma</a:t>
            </a:r>
          </a:p>
        </p:txBody>
      </p:sp>
      <p:sp>
        <p:nvSpPr>
          <p:cNvPr id="6" name="Slide Number Placeholder 5">
            <a:extLst>
              <a:ext uri="{FF2B5EF4-FFF2-40B4-BE49-F238E27FC236}">
                <a16:creationId xmlns:a16="http://schemas.microsoft.com/office/drawing/2014/main" id="{ED417B61-233B-0CD2-9C39-6D383639B01A}"/>
              </a:ext>
            </a:extLst>
          </p:cNvPr>
          <p:cNvSpPr>
            <a:spLocks noGrp="1"/>
          </p:cNvSpPr>
          <p:nvPr>
            <p:ph type="sldNum" sz="quarter" idx="12"/>
          </p:nvPr>
        </p:nvSpPr>
        <p:spPr/>
        <p:txBody>
          <a:bodyPr/>
          <a:lstStyle/>
          <a:p>
            <a:fld id="{63FECFC1-1FBF-4FB4-B597-2E93DA8D3CB1}" type="slidenum">
              <a:rPr lang="en-NL" smtClean="0"/>
              <a:t>4</a:t>
            </a:fld>
            <a:endParaRPr lang="en-NL" dirty="0"/>
          </a:p>
        </p:txBody>
      </p:sp>
      <p:pic>
        <p:nvPicPr>
          <p:cNvPr id="1026" name="Picture 2">
            <a:extLst>
              <a:ext uri="{FF2B5EF4-FFF2-40B4-BE49-F238E27FC236}">
                <a16:creationId xmlns:a16="http://schemas.microsoft.com/office/drawing/2014/main" id="{3FDC9596-359A-6137-8A82-B4847CD1A9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50" y="696380"/>
            <a:ext cx="5425452" cy="3051274"/>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700E3A3F-F904-1797-620A-BBEA6C82F4AA}"/>
              </a:ext>
            </a:extLst>
          </p:cNvPr>
          <p:cNvGrpSpPr/>
          <p:nvPr/>
        </p:nvGrpSpPr>
        <p:grpSpPr>
          <a:xfrm>
            <a:off x="173854" y="3747654"/>
            <a:ext cx="5483234" cy="3110346"/>
            <a:chOff x="1" y="3672211"/>
            <a:chExt cx="5432613" cy="3185789"/>
          </a:xfrm>
        </p:grpSpPr>
        <p:pic>
          <p:nvPicPr>
            <p:cNvPr id="5" name="Picture 4">
              <a:extLst>
                <a:ext uri="{FF2B5EF4-FFF2-40B4-BE49-F238E27FC236}">
                  <a16:creationId xmlns:a16="http://schemas.microsoft.com/office/drawing/2014/main" id="{8039C710-BACF-7CF9-A420-1E8B81E868F7}"/>
                </a:ext>
              </a:extLst>
            </p:cNvPr>
            <p:cNvPicPr>
              <a:picLocks noChangeAspect="1"/>
            </p:cNvPicPr>
            <p:nvPr/>
          </p:nvPicPr>
          <p:blipFill>
            <a:blip r:embed="rId4"/>
            <a:srcRect b="5026"/>
            <a:stretch/>
          </p:blipFill>
          <p:spPr>
            <a:xfrm>
              <a:off x="459870" y="3672211"/>
              <a:ext cx="4972744" cy="3185789"/>
            </a:xfrm>
            <a:prstGeom prst="rect">
              <a:avLst/>
            </a:prstGeom>
          </p:spPr>
        </p:pic>
        <p:pic>
          <p:nvPicPr>
            <p:cNvPr id="8" name="Picture 7">
              <a:extLst>
                <a:ext uri="{FF2B5EF4-FFF2-40B4-BE49-F238E27FC236}">
                  <a16:creationId xmlns:a16="http://schemas.microsoft.com/office/drawing/2014/main" id="{E8C3B902-557D-731C-0023-6F2724054190}"/>
                </a:ext>
              </a:extLst>
            </p:cNvPr>
            <p:cNvPicPr>
              <a:picLocks noChangeAspect="1"/>
            </p:cNvPicPr>
            <p:nvPr/>
          </p:nvPicPr>
          <p:blipFill>
            <a:blip r:embed="rId5"/>
            <a:stretch>
              <a:fillRect/>
            </a:stretch>
          </p:blipFill>
          <p:spPr>
            <a:xfrm>
              <a:off x="1" y="6453554"/>
              <a:ext cx="1263894" cy="404446"/>
            </a:xfrm>
            <a:prstGeom prst="rect">
              <a:avLst/>
            </a:prstGeom>
          </p:spPr>
        </p:pic>
      </p:grpSp>
    </p:spTree>
    <p:extLst>
      <p:ext uri="{BB962C8B-B14F-4D97-AF65-F5344CB8AC3E}">
        <p14:creationId xmlns:p14="http://schemas.microsoft.com/office/powerpoint/2010/main" val="2920753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5B6FDC6-B72A-7AFA-4073-E5856F82469C}"/>
              </a:ext>
            </a:extLst>
          </p:cNvPr>
          <p:cNvSpPr txBox="1">
            <a:spLocks/>
          </p:cNvSpPr>
          <p:nvPr/>
        </p:nvSpPr>
        <p:spPr>
          <a:xfrm>
            <a:off x="876693" y="741392"/>
            <a:ext cx="3455821" cy="74217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endParaRPr lang="en-US" sz="3200" b="1" dirty="0"/>
          </a:p>
        </p:txBody>
      </p:sp>
      <p:sp>
        <p:nvSpPr>
          <p:cNvPr id="5" name="Title 1">
            <a:extLst>
              <a:ext uri="{FF2B5EF4-FFF2-40B4-BE49-F238E27FC236}">
                <a16:creationId xmlns:a16="http://schemas.microsoft.com/office/drawing/2014/main" id="{EC3F64F9-E4F8-FC2A-A546-6F9181BD83A6}"/>
              </a:ext>
            </a:extLst>
          </p:cNvPr>
          <p:cNvSpPr txBox="1">
            <a:spLocks/>
          </p:cNvSpPr>
          <p:nvPr/>
        </p:nvSpPr>
        <p:spPr>
          <a:xfrm>
            <a:off x="349469" y="33314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Arial" panose="020B0604020202020204" pitchFamily="34" charset="0"/>
                <a:cs typeface="Arial" panose="020B0604020202020204" pitchFamily="34" charset="0"/>
              </a:rPr>
              <a:t>1.2 Treatment-Immunotherapy</a:t>
            </a:r>
            <a:endParaRPr lang="en-NL" b="1" dirty="0">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781B71E9-A791-8AEB-67CE-D45D8E7C041E}"/>
              </a:ext>
            </a:extLst>
          </p:cNvPr>
          <p:cNvSpPr>
            <a:spLocks noGrp="1"/>
          </p:cNvSpPr>
          <p:nvPr>
            <p:ph type="sldNum" sz="quarter" idx="12"/>
          </p:nvPr>
        </p:nvSpPr>
        <p:spPr/>
        <p:txBody>
          <a:bodyPr/>
          <a:lstStyle/>
          <a:p>
            <a:fld id="{63FECFC1-1FBF-4FB4-B597-2E93DA8D3CB1}" type="slidenum">
              <a:rPr lang="en-NL" smtClean="0"/>
              <a:t>5</a:t>
            </a:fld>
            <a:endParaRPr lang="en-NL"/>
          </a:p>
        </p:txBody>
      </p:sp>
      <p:sp>
        <p:nvSpPr>
          <p:cNvPr id="2" name="AutoShape 2">
            <a:extLst>
              <a:ext uri="{FF2B5EF4-FFF2-40B4-BE49-F238E27FC236}">
                <a16:creationId xmlns:a16="http://schemas.microsoft.com/office/drawing/2014/main" id="{0AE69F31-A814-74B3-B213-EF309911B9E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Star: 7 Points 9">
            <a:extLst>
              <a:ext uri="{FF2B5EF4-FFF2-40B4-BE49-F238E27FC236}">
                <a16:creationId xmlns:a16="http://schemas.microsoft.com/office/drawing/2014/main" id="{541A3280-03A1-3804-FE52-33AE4586737B}"/>
              </a:ext>
            </a:extLst>
          </p:cNvPr>
          <p:cNvSpPr/>
          <p:nvPr/>
        </p:nvSpPr>
        <p:spPr>
          <a:xfrm>
            <a:off x="9558528" y="866647"/>
            <a:ext cx="2315096" cy="2251242"/>
          </a:xfrm>
          <a:prstGeom prst="star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3600" b="1" dirty="0">
                <a:latin typeface="Arial" panose="020B0604020202020204" pitchFamily="34" charset="0"/>
                <a:cs typeface="Arial" panose="020B0604020202020204" pitchFamily="34" charset="0"/>
              </a:rPr>
              <a:t>WHY?</a:t>
            </a:r>
            <a:endParaRPr lang="zh-CN" altLang="en-US" sz="3600"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F60DA40A-AA1E-A893-0A57-CC7911AAE3B0}"/>
              </a:ext>
            </a:extLst>
          </p:cNvPr>
          <p:cNvSpPr txBox="1"/>
          <p:nvPr/>
        </p:nvSpPr>
        <p:spPr>
          <a:xfrm>
            <a:off x="459143" y="6222845"/>
            <a:ext cx="9707562" cy="369332"/>
          </a:xfrm>
          <a:prstGeom prst="rect">
            <a:avLst/>
          </a:prstGeom>
          <a:noFill/>
        </p:spPr>
        <p:txBody>
          <a:bodyPr wrap="square">
            <a:spAutoFit/>
          </a:bodyPr>
          <a:lstStyle/>
          <a:p>
            <a:r>
              <a:rPr lang="en-CA" dirty="0">
                <a:latin typeface="Arial" panose="020B0604020202020204" pitchFamily="34" charset="0"/>
                <a:cs typeface="Arial" panose="020B0604020202020204" pitchFamily="34" charset="0"/>
              </a:rPr>
              <a:t>doi:10.1056/NEJMoa2407417</a:t>
            </a:r>
          </a:p>
        </p:txBody>
      </p:sp>
      <p:grpSp>
        <p:nvGrpSpPr>
          <p:cNvPr id="12" name="Group 11">
            <a:extLst>
              <a:ext uri="{FF2B5EF4-FFF2-40B4-BE49-F238E27FC236}">
                <a16:creationId xmlns:a16="http://schemas.microsoft.com/office/drawing/2014/main" id="{44250493-9A97-1E34-58D0-348186B551D6}"/>
              </a:ext>
            </a:extLst>
          </p:cNvPr>
          <p:cNvGrpSpPr/>
          <p:nvPr/>
        </p:nvGrpSpPr>
        <p:grpSpPr>
          <a:xfrm>
            <a:off x="150598" y="1382369"/>
            <a:ext cx="8969651" cy="4579044"/>
            <a:chOff x="108784" y="1458205"/>
            <a:chExt cx="8702707" cy="4246390"/>
          </a:xfrm>
        </p:grpSpPr>
        <p:pic>
          <p:nvPicPr>
            <p:cNvPr id="8" name="Picture 7">
              <a:extLst>
                <a:ext uri="{FF2B5EF4-FFF2-40B4-BE49-F238E27FC236}">
                  <a16:creationId xmlns:a16="http://schemas.microsoft.com/office/drawing/2014/main" id="{60347ACE-7FA5-0B5D-87C9-68727C7C4226}"/>
                </a:ext>
              </a:extLst>
            </p:cNvPr>
            <p:cNvPicPr>
              <a:picLocks noChangeAspect="1"/>
            </p:cNvPicPr>
            <p:nvPr/>
          </p:nvPicPr>
          <p:blipFill>
            <a:blip r:embed="rId3"/>
            <a:srcRect l="2449" t="33870" r="29196" b="40229"/>
            <a:stretch>
              <a:fillRect/>
            </a:stretch>
          </p:blipFill>
          <p:spPr>
            <a:xfrm>
              <a:off x="108784" y="1458205"/>
              <a:ext cx="8668667" cy="4246390"/>
            </a:xfrm>
            <a:prstGeom prst="rect">
              <a:avLst/>
            </a:prstGeom>
          </p:spPr>
        </p:pic>
        <p:sp>
          <p:nvSpPr>
            <p:cNvPr id="9" name="Rectangle 8">
              <a:extLst>
                <a:ext uri="{FF2B5EF4-FFF2-40B4-BE49-F238E27FC236}">
                  <a16:creationId xmlns:a16="http://schemas.microsoft.com/office/drawing/2014/main" id="{831C1593-7BD5-81B1-3E93-DF7C0339D9F3}"/>
                </a:ext>
              </a:extLst>
            </p:cNvPr>
            <p:cNvSpPr/>
            <p:nvPr/>
          </p:nvSpPr>
          <p:spPr>
            <a:xfrm>
              <a:off x="8375073" y="3276600"/>
              <a:ext cx="436418" cy="96289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Tree>
    <p:extLst>
      <p:ext uri="{BB962C8B-B14F-4D97-AF65-F5344CB8AC3E}">
        <p14:creationId xmlns:p14="http://schemas.microsoft.com/office/powerpoint/2010/main" val="3930444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A diagram of lactate and glucose&#10;&#10;Description automatically generated">
            <a:extLst>
              <a:ext uri="{FF2B5EF4-FFF2-40B4-BE49-F238E27FC236}">
                <a16:creationId xmlns:a16="http://schemas.microsoft.com/office/drawing/2014/main" id="{D0E0BC52-B923-2A70-CFF0-A674378805C1}"/>
              </a:ext>
            </a:extLst>
          </p:cNvPr>
          <p:cNvPicPr>
            <a:picLocks noChangeAspect="1"/>
          </p:cNvPicPr>
          <p:nvPr/>
        </p:nvPicPr>
        <p:blipFill rotWithShape="1">
          <a:blip r:embed="rId3">
            <a:extLst>
              <a:ext uri="{28A0092B-C50C-407E-A947-70E740481C1C}">
                <a14:useLocalDpi xmlns:a14="http://schemas.microsoft.com/office/drawing/2010/main" val="0"/>
              </a:ext>
            </a:extLst>
          </a:blip>
          <a:srcRect l="13772" r="3546"/>
          <a:stretch/>
        </p:blipFill>
        <p:spPr>
          <a:xfrm>
            <a:off x="7191981" y="869332"/>
            <a:ext cx="4305684" cy="3645301"/>
          </a:xfrm>
          <a:prstGeom prst="rect">
            <a:avLst/>
          </a:prstGeom>
        </p:spPr>
      </p:pic>
      <p:sp>
        <p:nvSpPr>
          <p:cNvPr id="4" name="Title 1">
            <a:extLst>
              <a:ext uri="{FF2B5EF4-FFF2-40B4-BE49-F238E27FC236}">
                <a16:creationId xmlns:a16="http://schemas.microsoft.com/office/drawing/2014/main" id="{8DD6B7A2-E211-CED6-E2ED-0869D77CD4F4}"/>
              </a:ext>
            </a:extLst>
          </p:cNvPr>
          <p:cNvSpPr txBox="1">
            <a:spLocks/>
          </p:cNvSpPr>
          <p:nvPr/>
        </p:nvSpPr>
        <p:spPr>
          <a:xfrm>
            <a:off x="120745" y="-53508"/>
            <a:ext cx="120712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900" b="1" dirty="0">
                <a:latin typeface="Arial" panose="020B0604020202020204" pitchFamily="34" charset="0"/>
                <a:cs typeface="Arial" panose="020B0604020202020204" pitchFamily="34" charset="0"/>
              </a:rPr>
              <a:t>1.3 Immunotherapy and</a:t>
            </a:r>
            <a:r>
              <a:rPr lang="zh-CN" altLang="en-US" sz="3900" b="1" dirty="0">
                <a:latin typeface="Arial" panose="020B0604020202020204" pitchFamily="34" charset="0"/>
                <a:cs typeface="Arial" panose="020B0604020202020204" pitchFamily="34" charset="0"/>
              </a:rPr>
              <a:t> </a:t>
            </a:r>
            <a:r>
              <a:rPr lang="en-US" altLang="zh-CN" sz="3900" b="1" dirty="0" err="1">
                <a:latin typeface="Arial" panose="020B0604020202020204" pitchFamily="34" charset="0"/>
                <a:cs typeface="Arial" panose="020B0604020202020204" pitchFamily="34" charset="0"/>
              </a:rPr>
              <a:t>tumour</a:t>
            </a:r>
            <a:r>
              <a:rPr lang="en-US" altLang="zh-CN" sz="3900" b="1" dirty="0">
                <a:latin typeface="Arial" panose="020B0604020202020204" pitchFamily="34" charset="0"/>
                <a:cs typeface="Arial" panose="020B0604020202020204" pitchFamily="34" charset="0"/>
              </a:rPr>
              <a:t> microenvironment(TME)</a:t>
            </a:r>
            <a:endParaRPr lang="en-NL" sz="390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59E07681-F767-96BD-6CD8-BED2F0809053}"/>
              </a:ext>
            </a:extLst>
          </p:cNvPr>
          <p:cNvSpPr txBox="1"/>
          <p:nvPr/>
        </p:nvSpPr>
        <p:spPr>
          <a:xfrm>
            <a:off x="3048802" y="2831242"/>
            <a:ext cx="6097604" cy="369332"/>
          </a:xfrm>
          <a:prstGeom prst="rect">
            <a:avLst/>
          </a:prstGeom>
          <a:noFill/>
        </p:spPr>
        <p:txBody>
          <a:bodyPr wrap="square">
            <a:spAutoFit/>
          </a:bodyPr>
          <a:lstStyle/>
          <a:p>
            <a:r>
              <a:rPr lang="en-NL" dirty="0"/>
              <a:t> </a:t>
            </a:r>
          </a:p>
        </p:txBody>
      </p:sp>
      <p:sp>
        <p:nvSpPr>
          <p:cNvPr id="3" name="Slide Number Placeholder 2">
            <a:extLst>
              <a:ext uri="{FF2B5EF4-FFF2-40B4-BE49-F238E27FC236}">
                <a16:creationId xmlns:a16="http://schemas.microsoft.com/office/drawing/2014/main" id="{EF24D997-F3DA-BF28-95C0-B9D9EE70FA07}"/>
              </a:ext>
            </a:extLst>
          </p:cNvPr>
          <p:cNvSpPr>
            <a:spLocks noGrp="1"/>
          </p:cNvSpPr>
          <p:nvPr>
            <p:ph type="sldNum" sz="quarter" idx="12"/>
          </p:nvPr>
        </p:nvSpPr>
        <p:spPr>
          <a:xfrm>
            <a:off x="8610187" y="6453017"/>
            <a:ext cx="2743200" cy="365125"/>
          </a:xfrm>
        </p:spPr>
        <p:txBody>
          <a:bodyPr/>
          <a:lstStyle/>
          <a:p>
            <a:fld id="{63FECFC1-1FBF-4FB4-B597-2E93DA8D3CB1}" type="slidenum">
              <a:rPr lang="en-NL" smtClean="0"/>
              <a:t>6</a:t>
            </a:fld>
            <a:endParaRPr lang="en-NL"/>
          </a:p>
        </p:txBody>
      </p:sp>
      <p:sp>
        <p:nvSpPr>
          <p:cNvPr id="8" name="Callout: Down Arrow 7">
            <a:extLst>
              <a:ext uri="{FF2B5EF4-FFF2-40B4-BE49-F238E27FC236}">
                <a16:creationId xmlns:a16="http://schemas.microsoft.com/office/drawing/2014/main" id="{A2A1E43D-E997-2EE3-810B-29AF52C63A76}"/>
              </a:ext>
            </a:extLst>
          </p:cNvPr>
          <p:cNvSpPr/>
          <p:nvPr/>
        </p:nvSpPr>
        <p:spPr>
          <a:xfrm>
            <a:off x="229206" y="3127206"/>
            <a:ext cx="6962775" cy="1177831"/>
          </a:xfrm>
          <a:prstGeom prst="downArrowCallou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Arial" panose="020B0604020202020204" pitchFamily="34" charset="0"/>
                <a:cs typeface="Arial" panose="020B0604020202020204" pitchFamily="34" charset="0"/>
              </a:rPr>
              <a:t>Acidification in TME</a:t>
            </a:r>
            <a:endParaRPr lang="en-NL" sz="2400" b="1" dirty="0">
              <a:solidFill>
                <a:schemeClr val="tx1"/>
              </a:solidFill>
              <a:latin typeface="Arial" panose="020B0604020202020204" pitchFamily="34" charset="0"/>
              <a:cs typeface="Arial" panose="020B0604020202020204" pitchFamily="34" charset="0"/>
            </a:endParaRPr>
          </a:p>
        </p:txBody>
      </p:sp>
      <p:sp>
        <p:nvSpPr>
          <p:cNvPr id="17" name="Callout: Down Arrow 16">
            <a:extLst>
              <a:ext uri="{FF2B5EF4-FFF2-40B4-BE49-F238E27FC236}">
                <a16:creationId xmlns:a16="http://schemas.microsoft.com/office/drawing/2014/main" id="{CA42EF6A-8E46-A26C-7F7D-169629070070}"/>
              </a:ext>
            </a:extLst>
          </p:cNvPr>
          <p:cNvSpPr/>
          <p:nvPr/>
        </p:nvSpPr>
        <p:spPr>
          <a:xfrm>
            <a:off x="229206" y="1863824"/>
            <a:ext cx="6962775" cy="1177831"/>
          </a:xfrm>
          <a:prstGeom prst="downArrowCallou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latin typeface="Arial" panose="020B0604020202020204" pitchFamily="34" charset="0"/>
                <a:cs typeface="Arial" panose="020B0604020202020204" pitchFamily="34" charset="0"/>
              </a:rPr>
              <a:t>Cancer cells have high glycolytic rates/</a:t>
            </a:r>
            <a:r>
              <a:rPr lang="en-US" altLang="zh-CN" sz="2400" b="1" dirty="0">
                <a:solidFill>
                  <a:schemeClr val="tx1"/>
                </a:solidFill>
                <a:latin typeface="Arial" panose="020B0604020202020204" pitchFamily="34" charset="0"/>
                <a:cs typeface="Arial" panose="020B0604020202020204" pitchFamily="34" charset="0"/>
              </a:rPr>
              <a:t>Warburg effect</a:t>
            </a:r>
            <a:endParaRPr lang="en-NL" sz="2400" b="1" dirty="0">
              <a:solidFill>
                <a:schemeClr val="tx1"/>
              </a:solidFill>
              <a:latin typeface="Arial" panose="020B0604020202020204" pitchFamily="34" charset="0"/>
              <a:cs typeface="Arial" panose="020B0604020202020204" pitchFamily="34" charset="0"/>
            </a:endParaRPr>
          </a:p>
        </p:txBody>
      </p:sp>
      <p:pic>
        <p:nvPicPr>
          <p:cNvPr id="20" name="Graphic 19" descr="Devil face with solid fill with solid fill">
            <a:extLst>
              <a:ext uri="{FF2B5EF4-FFF2-40B4-BE49-F238E27FC236}">
                <a16:creationId xmlns:a16="http://schemas.microsoft.com/office/drawing/2014/main" id="{82BCF587-509E-BB55-1D6E-B66656837FC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48519" y="4514633"/>
            <a:ext cx="700283" cy="700283"/>
          </a:xfrm>
          <a:prstGeom prst="rect">
            <a:avLst/>
          </a:prstGeom>
        </p:spPr>
      </p:pic>
      <p:sp>
        <p:nvSpPr>
          <p:cNvPr id="23" name="Rectangle 22">
            <a:extLst>
              <a:ext uri="{FF2B5EF4-FFF2-40B4-BE49-F238E27FC236}">
                <a16:creationId xmlns:a16="http://schemas.microsoft.com/office/drawing/2014/main" id="{D155BA22-E1D3-5050-D124-559A462188C3}"/>
              </a:ext>
            </a:extLst>
          </p:cNvPr>
          <p:cNvSpPr/>
          <p:nvPr/>
        </p:nvSpPr>
        <p:spPr>
          <a:xfrm>
            <a:off x="229206" y="4390588"/>
            <a:ext cx="6962775" cy="824328"/>
          </a:xfrm>
          <a:prstGeom prst="rect">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latin typeface="Arial" panose="020B0604020202020204" pitchFamily="34" charset="0"/>
                <a:cs typeface="Arial" panose="020B0604020202020204" pitchFamily="34" charset="0"/>
              </a:rPr>
              <a:t>Attenuating the anti-tumour immune response</a:t>
            </a:r>
            <a:endParaRPr lang="en-NL" sz="2400" b="1" dirty="0">
              <a:latin typeface="Arial" panose="020B0604020202020204" pitchFamily="34" charset="0"/>
              <a:cs typeface="Arial" panose="020B0604020202020204" pitchFamily="34" charset="0"/>
            </a:endParaRPr>
          </a:p>
        </p:txBody>
      </p:sp>
      <p:pic>
        <p:nvPicPr>
          <p:cNvPr id="6" name="Picture 5" descr="A diagram of cell division&#10;&#10;AI-generated content may be incorrect.">
            <a:extLst>
              <a:ext uri="{FF2B5EF4-FFF2-40B4-BE49-F238E27FC236}">
                <a16:creationId xmlns:a16="http://schemas.microsoft.com/office/drawing/2014/main" id="{125AF8B1-26ED-F1E7-FC0B-DD09713A3D98}"/>
              </a:ext>
            </a:extLst>
          </p:cNvPr>
          <p:cNvPicPr>
            <a:picLocks noChangeAspect="1"/>
          </p:cNvPicPr>
          <p:nvPr/>
        </p:nvPicPr>
        <p:blipFill>
          <a:blip r:embed="rId6">
            <a:extLst>
              <a:ext uri="{28A0092B-C50C-407E-A947-70E740481C1C}">
                <a14:useLocalDpi xmlns:a14="http://schemas.microsoft.com/office/drawing/2010/main" val="0"/>
              </a:ext>
            </a:extLst>
          </a:blip>
          <a:srcRect l="21731" t="11331" r="15973" b="11725"/>
          <a:stretch>
            <a:fillRect/>
          </a:stretch>
        </p:blipFill>
        <p:spPr>
          <a:xfrm>
            <a:off x="3045594" y="1302214"/>
            <a:ext cx="5180276" cy="4478766"/>
          </a:xfrm>
          <a:prstGeom prst="rect">
            <a:avLst/>
          </a:prstGeom>
        </p:spPr>
      </p:pic>
      <p:grpSp>
        <p:nvGrpSpPr>
          <p:cNvPr id="28" name="Group 27">
            <a:extLst>
              <a:ext uri="{FF2B5EF4-FFF2-40B4-BE49-F238E27FC236}">
                <a16:creationId xmlns:a16="http://schemas.microsoft.com/office/drawing/2014/main" id="{45F210DC-E57E-EAB6-105A-4A1CF8A92D46}"/>
              </a:ext>
            </a:extLst>
          </p:cNvPr>
          <p:cNvGrpSpPr/>
          <p:nvPr/>
        </p:nvGrpSpPr>
        <p:grpSpPr>
          <a:xfrm>
            <a:off x="11315459" y="2827099"/>
            <a:ext cx="1399061" cy="2229043"/>
            <a:chOff x="11101665" y="2364348"/>
            <a:chExt cx="1399061" cy="2229043"/>
          </a:xfrm>
        </p:grpSpPr>
        <p:grpSp>
          <p:nvGrpSpPr>
            <p:cNvPr id="22" name="Group 21">
              <a:extLst>
                <a:ext uri="{FF2B5EF4-FFF2-40B4-BE49-F238E27FC236}">
                  <a16:creationId xmlns:a16="http://schemas.microsoft.com/office/drawing/2014/main" id="{33DC95BE-C0A3-58CD-A7A2-F3D7D99A76DA}"/>
                </a:ext>
              </a:extLst>
            </p:cNvPr>
            <p:cNvGrpSpPr/>
            <p:nvPr/>
          </p:nvGrpSpPr>
          <p:grpSpPr>
            <a:xfrm rot="6618915">
              <a:off x="11220274" y="2476624"/>
              <a:ext cx="626952" cy="402399"/>
              <a:chOff x="11412000" y="1885912"/>
              <a:chExt cx="313200" cy="209288"/>
            </a:xfrm>
          </p:grpSpPr>
          <p:cxnSp>
            <p:nvCxnSpPr>
              <p:cNvPr id="15" name="Straight Connector 14">
                <a:extLst>
                  <a:ext uri="{FF2B5EF4-FFF2-40B4-BE49-F238E27FC236}">
                    <a16:creationId xmlns:a16="http://schemas.microsoft.com/office/drawing/2014/main" id="{ACA6E595-657D-9E83-8D57-CE928CC73F8E}"/>
                  </a:ext>
                </a:extLst>
              </p:cNvPr>
              <p:cNvCxnSpPr/>
              <p:nvPr/>
            </p:nvCxnSpPr>
            <p:spPr>
              <a:xfrm flipV="1">
                <a:off x="11412000" y="1958400"/>
                <a:ext cx="280800" cy="1368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3F0054A2-C8EA-A5C0-B5AD-E6DA0287A9D7}"/>
                  </a:ext>
                </a:extLst>
              </p:cNvPr>
              <p:cNvCxnSpPr/>
              <p:nvPr/>
            </p:nvCxnSpPr>
            <p:spPr>
              <a:xfrm>
                <a:off x="11660400" y="1885912"/>
                <a:ext cx="64800" cy="144976"/>
              </a:xfrm>
              <a:prstGeom prst="line">
                <a:avLst/>
              </a:prstGeom>
            </p:spPr>
            <p:style>
              <a:lnRef idx="2">
                <a:schemeClr val="accent1"/>
              </a:lnRef>
              <a:fillRef idx="0">
                <a:schemeClr val="accent1"/>
              </a:fillRef>
              <a:effectRef idx="1">
                <a:schemeClr val="accent1"/>
              </a:effectRef>
              <a:fontRef idx="minor">
                <a:schemeClr val="tx1"/>
              </a:fontRef>
            </p:style>
          </p:cxnSp>
        </p:grpSp>
        <p:pic>
          <p:nvPicPr>
            <p:cNvPr id="26" name="Picture 25" descr="A green circle with blue lines on it&#10;&#10;AI-generated content may be incorrect.">
              <a:extLst>
                <a:ext uri="{FF2B5EF4-FFF2-40B4-BE49-F238E27FC236}">
                  <a16:creationId xmlns:a16="http://schemas.microsoft.com/office/drawing/2014/main" id="{91D0928B-97B3-D6CD-9487-DBF63676CD07}"/>
                </a:ext>
              </a:extLst>
            </p:cNvPr>
            <p:cNvPicPr>
              <a:picLocks noChangeAspect="1"/>
            </p:cNvPicPr>
            <p:nvPr/>
          </p:nvPicPr>
          <p:blipFill rotWithShape="1">
            <a:blip r:embed="rId7">
              <a:extLst>
                <a:ext uri="{28A0092B-C50C-407E-A947-70E740481C1C}">
                  <a14:useLocalDpi xmlns:a14="http://schemas.microsoft.com/office/drawing/2010/main" val="0"/>
                </a:ext>
              </a:extLst>
            </a:blip>
            <a:srcRect l="45422" t="37312" r="42952" b="32160"/>
            <a:stretch>
              <a:fillRect/>
            </a:stretch>
          </p:blipFill>
          <p:spPr>
            <a:xfrm>
              <a:off x="11101665" y="2932443"/>
              <a:ext cx="903594" cy="1660948"/>
            </a:xfrm>
            <a:prstGeom prst="rect">
              <a:avLst/>
            </a:prstGeom>
          </p:spPr>
        </p:pic>
        <p:sp>
          <p:nvSpPr>
            <p:cNvPr id="27" name="TextBox 26">
              <a:extLst>
                <a:ext uri="{FF2B5EF4-FFF2-40B4-BE49-F238E27FC236}">
                  <a16:creationId xmlns:a16="http://schemas.microsoft.com/office/drawing/2014/main" id="{3B62CA9C-24F8-7CF6-DE45-6AB65A23633D}"/>
                </a:ext>
              </a:extLst>
            </p:cNvPr>
            <p:cNvSpPr txBox="1"/>
            <p:nvPr/>
          </p:nvSpPr>
          <p:spPr>
            <a:xfrm>
              <a:off x="11188939" y="3677590"/>
              <a:ext cx="1311787" cy="369332"/>
            </a:xfrm>
            <a:prstGeom prst="rect">
              <a:avLst/>
            </a:prstGeom>
            <a:noFill/>
          </p:spPr>
          <p:txBody>
            <a:bodyPr wrap="square" rtlCol="0">
              <a:spAutoFit/>
            </a:bodyPr>
            <a:lstStyle/>
            <a:p>
              <a:r>
                <a:rPr lang="en-CN" dirty="0"/>
                <a:t>T-cell</a:t>
              </a:r>
            </a:p>
          </p:txBody>
        </p:sp>
      </p:grpSp>
      <p:sp>
        <p:nvSpPr>
          <p:cNvPr id="2" name="TextBox 1">
            <a:extLst>
              <a:ext uri="{FF2B5EF4-FFF2-40B4-BE49-F238E27FC236}">
                <a16:creationId xmlns:a16="http://schemas.microsoft.com/office/drawing/2014/main" id="{45AD562C-E06D-C43C-7ECF-1BA0736E2A39}"/>
              </a:ext>
            </a:extLst>
          </p:cNvPr>
          <p:cNvSpPr txBox="1"/>
          <p:nvPr/>
        </p:nvSpPr>
        <p:spPr>
          <a:xfrm>
            <a:off x="11352715" y="1882371"/>
            <a:ext cx="1540181" cy="338554"/>
          </a:xfrm>
          <a:prstGeom prst="rect">
            <a:avLst/>
          </a:prstGeom>
          <a:noFill/>
        </p:spPr>
        <p:txBody>
          <a:bodyPr wrap="square" rtlCol="0">
            <a:spAutoFit/>
          </a:bodyPr>
          <a:lstStyle/>
          <a:p>
            <a:r>
              <a:rPr lang="en-CN" sz="1600" dirty="0">
                <a:latin typeface="Arial" panose="020B0604020202020204" pitchFamily="34" charset="0"/>
                <a:cs typeface="Arial" panose="020B0604020202020204" pitchFamily="34" charset="0"/>
              </a:rPr>
              <a:t>Lactate</a:t>
            </a:r>
          </a:p>
        </p:txBody>
      </p:sp>
      <p:sp>
        <p:nvSpPr>
          <p:cNvPr id="5" name="TextBox 4">
            <a:extLst>
              <a:ext uri="{FF2B5EF4-FFF2-40B4-BE49-F238E27FC236}">
                <a16:creationId xmlns:a16="http://schemas.microsoft.com/office/drawing/2014/main" id="{D1ADEBC4-BD17-AC62-6FBC-F964ADA487B7}"/>
              </a:ext>
            </a:extLst>
          </p:cNvPr>
          <p:cNvSpPr txBox="1"/>
          <p:nvPr/>
        </p:nvSpPr>
        <p:spPr>
          <a:xfrm>
            <a:off x="11421910" y="2339346"/>
            <a:ext cx="770090" cy="369332"/>
          </a:xfrm>
          <a:prstGeom prst="rect">
            <a:avLst/>
          </a:prstGeom>
          <a:noFill/>
        </p:spPr>
        <p:txBody>
          <a:bodyPr wrap="square" rtlCol="0">
            <a:spAutoFit/>
          </a:bodyPr>
          <a:lstStyle/>
          <a:p>
            <a:r>
              <a:rPr lang="en-CN"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Arial" panose="020B0604020202020204" pitchFamily="34" charset="0"/>
                <a:cs typeface="Arial" panose="020B0604020202020204" pitchFamily="34" charset="0"/>
              </a:rPr>
              <a:t>pH</a:t>
            </a:r>
            <a:r>
              <a:rPr lang="zh-CN" altLang="en-US"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Arial" panose="020B0604020202020204" pitchFamily="34" charset="0"/>
                <a:cs typeface="Arial" panose="020B0604020202020204" pitchFamily="34" charset="0"/>
              </a:rPr>
              <a:t>↓</a:t>
            </a:r>
            <a:endParaRPr lang="en-CN"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130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5"/>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childTnLst>
                                </p:cTn>
                              </p:par>
                              <p:par>
                                <p:cTn id="20" presetID="22" presetClass="entr" presetSubtype="4"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3" presetClass="entr" presetSubtype="1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blinds(horizontal)">
                                      <p:cBhvr>
                                        <p:cTn id="3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7" grpId="0" animBg="1"/>
      <p:bldP spid="23" grpId="0" animBg="1"/>
      <p:bldP spid="2"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a blood glucose cycle&#10;&#10;Description automatically generated">
            <a:extLst>
              <a:ext uri="{FF2B5EF4-FFF2-40B4-BE49-F238E27FC236}">
                <a16:creationId xmlns:a16="http://schemas.microsoft.com/office/drawing/2014/main" id="{FA89ECEF-7F64-FC04-624F-7A431D70C3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8993" y="766757"/>
            <a:ext cx="6803007" cy="4762105"/>
          </a:xfrm>
          <a:prstGeom prst="rect">
            <a:avLst/>
          </a:prstGeom>
        </p:spPr>
      </p:pic>
      <p:sp>
        <p:nvSpPr>
          <p:cNvPr id="7" name="TextBox 6">
            <a:extLst>
              <a:ext uri="{FF2B5EF4-FFF2-40B4-BE49-F238E27FC236}">
                <a16:creationId xmlns:a16="http://schemas.microsoft.com/office/drawing/2014/main" id="{1AB28ADC-721B-390E-523A-F04978E31BB4}"/>
              </a:ext>
            </a:extLst>
          </p:cNvPr>
          <p:cNvSpPr txBox="1"/>
          <p:nvPr/>
        </p:nvSpPr>
        <p:spPr>
          <a:xfrm>
            <a:off x="838200" y="1867301"/>
            <a:ext cx="3599046" cy="3108543"/>
          </a:xfrm>
          <a:prstGeom prst="rect">
            <a:avLst/>
          </a:prstGeom>
          <a:noFill/>
        </p:spPr>
        <p:txBody>
          <a:bodyPr wrap="square" rtlCol="0">
            <a:spAutoFit/>
          </a:bodyPr>
          <a:lstStyle/>
          <a:p>
            <a:r>
              <a:rPr lang="en-US" altLang="zh-CN" sz="2800" b="1" dirty="0">
                <a:latin typeface="Arial" panose="020B0604020202020204" pitchFamily="34" charset="0"/>
                <a:cs typeface="Arial" panose="020B0604020202020204" pitchFamily="34" charset="0"/>
              </a:rPr>
              <a:t>Dichloroacetate (DCA):</a:t>
            </a:r>
          </a:p>
          <a:p>
            <a:pPr marL="457200" indent="-457200">
              <a:buFont typeface="Arial" panose="020B0604020202020204" pitchFamily="34" charset="0"/>
              <a:buChar char="•"/>
            </a:pPr>
            <a:r>
              <a:rPr lang="en-US" sz="2800" b="1" dirty="0">
                <a:latin typeface="Arial" panose="020B0604020202020204" pitchFamily="34" charset="0"/>
                <a:cs typeface="Arial" panose="020B0604020202020204" pitchFamily="34" charset="0"/>
              </a:rPr>
              <a:t>Reroute glucose metabolism</a:t>
            </a:r>
          </a:p>
          <a:p>
            <a:pPr marL="457200" indent="-457200">
              <a:buFont typeface="Arial" panose="020B0604020202020204" pitchFamily="34" charset="0"/>
              <a:buChar char="•"/>
            </a:pPr>
            <a:endParaRPr lang="en-US" sz="2800" b="1"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800" b="1" dirty="0">
                <a:latin typeface="Arial" panose="020B0604020202020204" pitchFamily="34" charset="0"/>
                <a:cs typeface="Arial" panose="020B0604020202020204" pitchFamily="34" charset="0"/>
              </a:rPr>
              <a:t>Limiting lactate production</a:t>
            </a:r>
            <a:endParaRPr lang="en-NL" sz="2800" b="1"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C20B186D-497F-1DE2-115D-674C7EF0A127}"/>
              </a:ext>
            </a:extLst>
          </p:cNvPr>
          <p:cNvSpPr>
            <a:spLocks noGrp="1"/>
          </p:cNvSpPr>
          <p:nvPr>
            <p:ph type="title"/>
          </p:nvPr>
        </p:nvSpPr>
        <p:spPr>
          <a:xfrm>
            <a:off x="460049" y="142876"/>
            <a:ext cx="10515600" cy="1325563"/>
          </a:xfrm>
        </p:spPr>
        <p:txBody>
          <a:bodyPr>
            <a:normAutofit/>
          </a:bodyPr>
          <a:lstStyle/>
          <a:p>
            <a:r>
              <a:rPr lang="en-US" sz="4000" b="1" dirty="0">
                <a:latin typeface="Arial" panose="020B0604020202020204" pitchFamily="34" charset="0"/>
                <a:cs typeface="Arial" panose="020B0604020202020204" pitchFamily="34" charset="0"/>
              </a:rPr>
              <a:t>1.4 Repurposing an old drug</a:t>
            </a:r>
            <a:endParaRPr lang="en-NL" sz="4000" b="1"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E6020A9B-515C-7ED3-638E-53C54B7872D2}"/>
              </a:ext>
            </a:extLst>
          </p:cNvPr>
          <p:cNvSpPr>
            <a:spLocks noGrp="1"/>
          </p:cNvSpPr>
          <p:nvPr>
            <p:ph type="sldNum" sz="quarter" idx="12"/>
          </p:nvPr>
        </p:nvSpPr>
        <p:spPr/>
        <p:txBody>
          <a:bodyPr/>
          <a:lstStyle/>
          <a:p>
            <a:fld id="{63FECFC1-1FBF-4FB4-B597-2E93DA8D3CB1}" type="slidenum">
              <a:rPr lang="en-NL" smtClean="0"/>
              <a:t>7</a:t>
            </a:fld>
            <a:endParaRPr lang="en-NL"/>
          </a:p>
        </p:txBody>
      </p:sp>
      <p:grpSp>
        <p:nvGrpSpPr>
          <p:cNvPr id="4" name="Group 3">
            <a:extLst>
              <a:ext uri="{FF2B5EF4-FFF2-40B4-BE49-F238E27FC236}">
                <a16:creationId xmlns:a16="http://schemas.microsoft.com/office/drawing/2014/main" id="{99285927-DE35-BB04-3AFA-A4E02A13FECB}"/>
              </a:ext>
            </a:extLst>
          </p:cNvPr>
          <p:cNvGrpSpPr/>
          <p:nvPr/>
        </p:nvGrpSpPr>
        <p:grpSpPr>
          <a:xfrm>
            <a:off x="4226784" y="2476124"/>
            <a:ext cx="3196605" cy="1325563"/>
            <a:chOff x="4252279" y="2103439"/>
            <a:chExt cx="3196605" cy="1325563"/>
          </a:xfrm>
        </p:grpSpPr>
        <p:grpSp>
          <p:nvGrpSpPr>
            <p:cNvPr id="13" name="Group 12">
              <a:extLst>
                <a:ext uri="{FF2B5EF4-FFF2-40B4-BE49-F238E27FC236}">
                  <a16:creationId xmlns:a16="http://schemas.microsoft.com/office/drawing/2014/main" id="{6F5FC36E-EF10-A9EC-6A10-EA5B8725AB92}"/>
                </a:ext>
              </a:extLst>
            </p:cNvPr>
            <p:cNvGrpSpPr/>
            <p:nvPr/>
          </p:nvGrpSpPr>
          <p:grpSpPr>
            <a:xfrm>
              <a:off x="7026442" y="2620211"/>
              <a:ext cx="422442" cy="518694"/>
              <a:chOff x="6213642" y="3015916"/>
              <a:chExt cx="422442" cy="518694"/>
            </a:xfrm>
          </p:grpSpPr>
          <p:cxnSp>
            <p:nvCxnSpPr>
              <p:cNvPr id="8" name="Straight Connector 7">
                <a:extLst>
                  <a:ext uri="{FF2B5EF4-FFF2-40B4-BE49-F238E27FC236}">
                    <a16:creationId xmlns:a16="http://schemas.microsoft.com/office/drawing/2014/main" id="{C3F0FBA1-8439-1C4A-E065-AC98EE31AF99}"/>
                  </a:ext>
                </a:extLst>
              </p:cNvPr>
              <p:cNvCxnSpPr/>
              <p:nvPr/>
            </p:nvCxnSpPr>
            <p:spPr>
              <a:xfrm>
                <a:off x="6636084" y="3015916"/>
                <a:ext cx="0" cy="5186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AE1BF69-ABAF-D63C-31E3-68E83995D733}"/>
                  </a:ext>
                </a:extLst>
              </p:cNvPr>
              <p:cNvCxnSpPr>
                <a:cxnSpLocks/>
              </p:cNvCxnSpPr>
              <p:nvPr/>
            </p:nvCxnSpPr>
            <p:spPr>
              <a:xfrm>
                <a:off x="6213642" y="3275263"/>
                <a:ext cx="42244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2FA52539-BF48-6F9C-0941-5C3F0E9C461C}"/>
                </a:ext>
              </a:extLst>
            </p:cNvPr>
            <p:cNvSpPr txBox="1"/>
            <p:nvPr/>
          </p:nvSpPr>
          <p:spPr>
            <a:xfrm>
              <a:off x="6188866" y="2559800"/>
              <a:ext cx="1174667" cy="646331"/>
            </a:xfrm>
            <a:prstGeom prst="rect">
              <a:avLst/>
            </a:prstGeom>
            <a:noFill/>
          </p:spPr>
          <p:txBody>
            <a:bodyPr wrap="square" rtlCol="0">
              <a:spAutoFit/>
            </a:bodyPr>
            <a:lstStyle/>
            <a:p>
              <a:r>
                <a:rPr lang="en-US" altLang="zh-CN" sz="3600" b="1" dirty="0">
                  <a:latin typeface="Arial" panose="020B0604020202020204" pitchFamily="34" charset="0"/>
                  <a:cs typeface="Arial" panose="020B0604020202020204" pitchFamily="34" charset="0"/>
                </a:rPr>
                <a:t>PDK</a:t>
              </a:r>
              <a:endParaRPr lang="zh-CN" altLang="en-US" sz="3600" b="1" dirty="0">
                <a:latin typeface="Arial" panose="020B0604020202020204" pitchFamily="34" charset="0"/>
                <a:cs typeface="Arial" panose="020B0604020202020204" pitchFamily="34" charset="0"/>
              </a:endParaRPr>
            </a:p>
          </p:txBody>
        </p:sp>
        <p:grpSp>
          <p:nvGrpSpPr>
            <p:cNvPr id="16" name="Group 15">
              <a:extLst>
                <a:ext uri="{FF2B5EF4-FFF2-40B4-BE49-F238E27FC236}">
                  <a16:creationId xmlns:a16="http://schemas.microsoft.com/office/drawing/2014/main" id="{1BAF4943-F9DA-BF5B-EB20-25D4908ACBEF}"/>
                </a:ext>
              </a:extLst>
            </p:cNvPr>
            <p:cNvGrpSpPr/>
            <p:nvPr/>
          </p:nvGrpSpPr>
          <p:grpSpPr>
            <a:xfrm>
              <a:off x="5791916" y="2620211"/>
              <a:ext cx="422442" cy="518694"/>
              <a:chOff x="6213642" y="3015916"/>
              <a:chExt cx="422442" cy="518694"/>
            </a:xfrm>
          </p:grpSpPr>
          <p:cxnSp>
            <p:nvCxnSpPr>
              <p:cNvPr id="17" name="Straight Connector 16">
                <a:extLst>
                  <a:ext uri="{FF2B5EF4-FFF2-40B4-BE49-F238E27FC236}">
                    <a16:creationId xmlns:a16="http://schemas.microsoft.com/office/drawing/2014/main" id="{09557888-2F29-8F9D-85E6-06EEAC02111A}"/>
                  </a:ext>
                </a:extLst>
              </p:cNvPr>
              <p:cNvCxnSpPr/>
              <p:nvPr/>
            </p:nvCxnSpPr>
            <p:spPr>
              <a:xfrm>
                <a:off x="6636084" y="3015916"/>
                <a:ext cx="0" cy="5186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40C4B43-8489-B19D-0559-863151439148}"/>
                  </a:ext>
                </a:extLst>
              </p:cNvPr>
              <p:cNvCxnSpPr>
                <a:cxnSpLocks/>
              </p:cNvCxnSpPr>
              <p:nvPr/>
            </p:nvCxnSpPr>
            <p:spPr>
              <a:xfrm>
                <a:off x="6213642" y="3275263"/>
                <a:ext cx="42244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Star: 5 Points 18">
              <a:extLst>
                <a:ext uri="{FF2B5EF4-FFF2-40B4-BE49-F238E27FC236}">
                  <a16:creationId xmlns:a16="http://schemas.microsoft.com/office/drawing/2014/main" id="{04992D79-D03E-0523-372D-C6FD9B29E630}"/>
                </a:ext>
              </a:extLst>
            </p:cNvPr>
            <p:cNvSpPr/>
            <p:nvPr/>
          </p:nvSpPr>
          <p:spPr>
            <a:xfrm>
              <a:off x="4252279" y="2103439"/>
              <a:ext cx="1827902" cy="1325563"/>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Arial" panose="020B0604020202020204" pitchFamily="34" charset="0"/>
                  <a:cs typeface="Arial" panose="020B0604020202020204" pitchFamily="34" charset="0"/>
                </a:rPr>
                <a:t>DCA</a:t>
              </a:r>
              <a:endParaRPr lang="zh-CN" altLang="en-US" b="1" dirty="0">
                <a:latin typeface="Arial" panose="020B0604020202020204" pitchFamily="34" charset="0"/>
                <a:cs typeface="Arial" panose="020B0604020202020204" pitchFamily="34" charset="0"/>
              </a:endParaRPr>
            </a:p>
          </p:txBody>
        </p:sp>
      </p:grpSp>
      <p:sp>
        <p:nvSpPr>
          <p:cNvPr id="6" name="&quot;Not Allowed&quot; Symbol 5">
            <a:extLst>
              <a:ext uri="{FF2B5EF4-FFF2-40B4-BE49-F238E27FC236}">
                <a16:creationId xmlns:a16="http://schemas.microsoft.com/office/drawing/2014/main" id="{C60B32BD-50D4-82A1-26D9-587E0E0DAE4B}"/>
              </a:ext>
            </a:extLst>
          </p:cNvPr>
          <p:cNvSpPr/>
          <p:nvPr/>
        </p:nvSpPr>
        <p:spPr>
          <a:xfrm>
            <a:off x="9982201" y="1978262"/>
            <a:ext cx="335902" cy="326571"/>
          </a:xfrm>
          <a:prstGeom prst="noSmoking">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solidFill>
                <a:schemeClr val="tx1"/>
              </a:solidFill>
            </a:endParaRPr>
          </a:p>
        </p:txBody>
      </p:sp>
      <p:sp>
        <p:nvSpPr>
          <p:cNvPr id="10" name="TextBox 9">
            <a:extLst>
              <a:ext uri="{FF2B5EF4-FFF2-40B4-BE49-F238E27FC236}">
                <a16:creationId xmlns:a16="http://schemas.microsoft.com/office/drawing/2014/main" id="{EA2260E2-AA45-9091-79CD-A20FFC456025}"/>
              </a:ext>
            </a:extLst>
          </p:cNvPr>
          <p:cNvSpPr txBox="1"/>
          <p:nvPr/>
        </p:nvSpPr>
        <p:spPr>
          <a:xfrm>
            <a:off x="955976" y="5183103"/>
            <a:ext cx="7914287" cy="523220"/>
          </a:xfrm>
          <a:prstGeom prst="rect">
            <a:avLst/>
          </a:prstGeom>
          <a:noFill/>
        </p:spPr>
        <p:txBody>
          <a:bodyPr wrap="square" rtlCol="0">
            <a:spAutoFit/>
          </a:bodyPr>
          <a:lstStyle/>
          <a:p>
            <a:r>
              <a:rPr lang="en-US" sz="2800" b="1" dirty="0">
                <a:solidFill>
                  <a:schemeClr val="accent2">
                    <a:lumMod val="75000"/>
                  </a:schemeClr>
                </a:solidFill>
                <a:latin typeface="Arial" panose="020B0604020202020204" pitchFamily="34" charset="0"/>
                <a:cs typeface="Arial" panose="020B0604020202020204" pitchFamily="34" charset="0"/>
              </a:rPr>
              <a:t>Does DCA suit every patient?</a:t>
            </a:r>
            <a:endParaRPr lang="en-NL" sz="2800" b="1" dirty="0">
              <a:solidFill>
                <a:schemeClr val="accent2">
                  <a:lumMod val="75000"/>
                </a:schemeClr>
              </a:solidFill>
              <a:latin typeface="Arial" panose="020B0604020202020204" pitchFamily="34" charset="0"/>
              <a:cs typeface="Arial" panose="020B0604020202020204" pitchFamily="34" charset="0"/>
            </a:endParaRPr>
          </a:p>
        </p:txBody>
      </p:sp>
      <p:sp>
        <p:nvSpPr>
          <p:cNvPr id="9" name="箭头: 上 8">
            <a:extLst>
              <a:ext uri="{FF2B5EF4-FFF2-40B4-BE49-F238E27FC236}">
                <a16:creationId xmlns:a16="http://schemas.microsoft.com/office/drawing/2014/main" id="{C324DEAF-C35B-1631-25CF-F8B6F5D6A520}"/>
              </a:ext>
            </a:extLst>
          </p:cNvPr>
          <p:cNvSpPr/>
          <p:nvPr/>
        </p:nvSpPr>
        <p:spPr>
          <a:xfrm>
            <a:off x="8863905" y="3061743"/>
            <a:ext cx="131490" cy="381000"/>
          </a:xfrm>
          <a:prstGeom prst="upArrow">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箭头连接符 19">
            <a:extLst>
              <a:ext uri="{FF2B5EF4-FFF2-40B4-BE49-F238E27FC236}">
                <a16:creationId xmlns:a16="http://schemas.microsoft.com/office/drawing/2014/main" id="{73A49087-3A7C-EE15-6207-7B06B71BE23B}"/>
              </a:ext>
            </a:extLst>
          </p:cNvPr>
          <p:cNvCxnSpPr>
            <a:cxnSpLocks/>
          </p:cNvCxnSpPr>
          <p:nvPr/>
        </p:nvCxnSpPr>
        <p:spPr>
          <a:xfrm>
            <a:off x="8660445" y="2790870"/>
            <a:ext cx="0" cy="848615"/>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23">
            <a:extLst>
              <a:ext uri="{FF2B5EF4-FFF2-40B4-BE49-F238E27FC236}">
                <a16:creationId xmlns:a16="http://schemas.microsoft.com/office/drawing/2014/main" id="{B548219D-74C5-44A9-7A7F-FCE5FAB2ACB5}"/>
              </a:ext>
            </a:extLst>
          </p:cNvPr>
          <p:cNvCxnSpPr/>
          <p:nvPr/>
        </p:nvCxnSpPr>
        <p:spPr>
          <a:xfrm>
            <a:off x="8745794" y="2721077"/>
            <a:ext cx="0" cy="48505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0118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BE692E-EF9E-D9C1-DAA1-F50052092F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11249A-7F18-C195-28B7-84254911B529}"/>
              </a:ext>
            </a:extLst>
          </p:cNvPr>
          <p:cNvSpPr>
            <a:spLocks noGrp="1"/>
          </p:cNvSpPr>
          <p:nvPr>
            <p:ph type="title"/>
          </p:nvPr>
        </p:nvSpPr>
        <p:spPr>
          <a:xfrm>
            <a:off x="1285241" y="1008993"/>
            <a:ext cx="9231410" cy="1700031"/>
          </a:xfrm>
        </p:spPr>
        <p:txBody>
          <a:bodyPr vert="horz" lIns="91440" tIns="45720" rIns="91440" bIns="45720" rtlCol="0" anchor="b">
            <a:normAutofit/>
          </a:bodyPr>
          <a:lstStyle/>
          <a:p>
            <a:r>
              <a:rPr lang="en-US" sz="4800" b="1" kern="1200" dirty="0">
                <a:solidFill>
                  <a:schemeClr val="tx1"/>
                </a:solidFill>
                <a:latin typeface="Arial" panose="020B0604020202020204" pitchFamily="34" charset="0"/>
                <a:cs typeface="Arial" panose="020B0604020202020204" pitchFamily="34" charset="0"/>
              </a:rPr>
              <a:t>2. Project aims and Approach</a:t>
            </a:r>
            <a:br>
              <a:rPr lang="en-US" sz="4800" b="1" kern="1200" dirty="0">
                <a:solidFill>
                  <a:schemeClr val="tx1"/>
                </a:solidFill>
                <a:latin typeface="Arial" panose="020B0604020202020204" pitchFamily="34" charset="0"/>
                <a:cs typeface="Arial" panose="020B0604020202020204" pitchFamily="34" charset="0"/>
              </a:rPr>
            </a:br>
            <a:endParaRPr lang="en-US" sz="4800" b="1" kern="1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8323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2DC85-C7F2-211A-1AFF-1F3A7E68DDA7}"/>
              </a:ext>
            </a:extLst>
          </p:cNvPr>
          <p:cNvSpPr>
            <a:spLocks noGrp="1"/>
          </p:cNvSpPr>
          <p:nvPr>
            <p:ph type="title"/>
          </p:nvPr>
        </p:nvSpPr>
        <p:spPr>
          <a:xfrm>
            <a:off x="377358" y="-83994"/>
            <a:ext cx="3200400" cy="1590534"/>
          </a:xfrm>
        </p:spPr>
        <p:txBody>
          <a:bodyPr>
            <a:normAutofit/>
          </a:bodyPr>
          <a:lstStyle/>
          <a:p>
            <a:r>
              <a:rPr lang="en-US" altLang="zh-CN" b="1" dirty="0">
                <a:solidFill>
                  <a:schemeClr val="tx1"/>
                </a:solidFill>
                <a:latin typeface="Arial" panose="020B0604020202020204" pitchFamily="34" charset="0"/>
                <a:cs typeface="Arial" panose="020B0604020202020204" pitchFamily="34" charset="0"/>
              </a:rPr>
              <a:t>Main Aim</a:t>
            </a:r>
            <a:endParaRPr lang="zh-CN" altLang="en-US" b="1" dirty="0">
              <a:solidFill>
                <a:schemeClr val="tx1"/>
              </a:solidFill>
              <a:latin typeface="Arial" panose="020B0604020202020204" pitchFamily="34" charset="0"/>
              <a:cs typeface="Arial" panose="020B0604020202020204" pitchFamily="34" charset="0"/>
            </a:endParaRPr>
          </a:p>
        </p:txBody>
      </p:sp>
      <p:pic>
        <p:nvPicPr>
          <p:cNvPr id="15" name="Content Placeholder 14">
            <a:extLst>
              <a:ext uri="{FF2B5EF4-FFF2-40B4-BE49-F238E27FC236}">
                <a16:creationId xmlns:a16="http://schemas.microsoft.com/office/drawing/2014/main" id="{CF5FC06E-6DB6-8817-5D22-736261EF2344}"/>
              </a:ext>
            </a:extLst>
          </p:cNvPr>
          <p:cNvPicPr>
            <a:picLocks noGrp="1" noChangeAspect="1"/>
          </p:cNvPicPr>
          <p:nvPr>
            <p:ph idx="1"/>
          </p:nvPr>
        </p:nvPicPr>
        <p:blipFill>
          <a:blip r:embed="rId2"/>
          <a:stretch>
            <a:fillRect/>
          </a:stretch>
        </p:blipFill>
        <p:spPr>
          <a:xfrm>
            <a:off x="7053197" y="2042320"/>
            <a:ext cx="1080114" cy="1874916"/>
          </a:xfrm>
        </p:spPr>
      </p:pic>
      <p:sp>
        <p:nvSpPr>
          <p:cNvPr id="4" name="Slide Number Placeholder 3">
            <a:extLst>
              <a:ext uri="{FF2B5EF4-FFF2-40B4-BE49-F238E27FC236}">
                <a16:creationId xmlns:a16="http://schemas.microsoft.com/office/drawing/2014/main" id="{FB630CCA-9DC9-DA7A-F188-0D02427B6A9C}"/>
              </a:ext>
            </a:extLst>
          </p:cNvPr>
          <p:cNvSpPr>
            <a:spLocks noGrp="1"/>
          </p:cNvSpPr>
          <p:nvPr>
            <p:ph type="sldNum" sz="quarter" idx="12"/>
          </p:nvPr>
        </p:nvSpPr>
        <p:spPr>
          <a:xfrm>
            <a:off x="9541564" y="6356350"/>
            <a:ext cx="1812235" cy="365125"/>
          </a:xfrm>
        </p:spPr>
        <p:txBody>
          <a:bodyPr>
            <a:normAutofit/>
          </a:bodyPr>
          <a:lstStyle/>
          <a:p>
            <a:pPr>
              <a:spcAft>
                <a:spcPts val="600"/>
              </a:spcAft>
            </a:pPr>
            <a:fld id="{63FECFC1-1FBF-4FB4-B597-2E93DA8D3CB1}" type="slidenum">
              <a:rPr lang="en-NL" smtClean="0"/>
              <a:pPr>
                <a:spcAft>
                  <a:spcPts val="600"/>
                </a:spcAft>
              </a:pPr>
              <a:t>9</a:t>
            </a:fld>
            <a:endParaRPr lang="en-NL"/>
          </a:p>
        </p:txBody>
      </p:sp>
      <p:sp>
        <p:nvSpPr>
          <p:cNvPr id="7" name="Rectangle 6">
            <a:extLst>
              <a:ext uri="{FF2B5EF4-FFF2-40B4-BE49-F238E27FC236}">
                <a16:creationId xmlns:a16="http://schemas.microsoft.com/office/drawing/2014/main" id="{03B1E654-90D0-C498-697D-00B0F479D7EC}"/>
              </a:ext>
            </a:extLst>
          </p:cNvPr>
          <p:cNvSpPr/>
          <p:nvPr/>
        </p:nvSpPr>
        <p:spPr>
          <a:xfrm>
            <a:off x="5794142" y="970758"/>
            <a:ext cx="5071780" cy="535781"/>
          </a:xfrm>
          <a:prstGeom prst="rect">
            <a:avLst/>
          </a:prstGeom>
          <a:solidFill>
            <a:srgbClr val="E0F4DA"/>
          </a:solidFill>
          <a:ln>
            <a:solidFill>
              <a:srgbClr val="E0F4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 computational model</a:t>
            </a:r>
            <a:endParaRPr lang="en-NL" sz="2800" b="1"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cxnSp>
        <p:nvCxnSpPr>
          <p:cNvPr id="10" name="Straight Arrow Connector 9">
            <a:extLst>
              <a:ext uri="{FF2B5EF4-FFF2-40B4-BE49-F238E27FC236}">
                <a16:creationId xmlns:a16="http://schemas.microsoft.com/office/drawing/2014/main" id="{78B9AE7C-B339-50C4-4872-F643D384F749}"/>
              </a:ext>
            </a:extLst>
          </p:cNvPr>
          <p:cNvCxnSpPr>
            <a:cxnSpLocks/>
          </p:cNvCxnSpPr>
          <p:nvPr/>
        </p:nvCxnSpPr>
        <p:spPr>
          <a:xfrm>
            <a:off x="7593254" y="1544020"/>
            <a:ext cx="0" cy="7141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6C5674B-E612-BDD0-116B-518CEABD4BDE}"/>
              </a:ext>
            </a:extLst>
          </p:cNvPr>
          <p:cNvCxnSpPr>
            <a:stCxn id="15" idx="2"/>
          </p:cNvCxnSpPr>
          <p:nvPr/>
        </p:nvCxnSpPr>
        <p:spPr>
          <a:xfrm flipH="1">
            <a:off x="6583604" y="3917236"/>
            <a:ext cx="1009650" cy="6579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AD33F18-21CA-EC94-94BE-A7E0A7F25EBE}"/>
              </a:ext>
            </a:extLst>
          </p:cNvPr>
          <p:cNvSpPr txBox="1"/>
          <p:nvPr/>
        </p:nvSpPr>
        <p:spPr>
          <a:xfrm>
            <a:off x="5028304" y="4612715"/>
            <a:ext cx="3105007"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Suitable for DCA</a:t>
            </a:r>
            <a:endParaRPr lang="en-NL" b="1" dirty="0">
              <a:latin typeface="Arial" panose="020B0604020202020204" pitchFamily="34" charset="0"/>
              <a:cs typeface="Arial" panose="020B0604020202020204" pitchFamily="34" charset="0"/>
            </a:endParaRPr>
          </a:p>
        </p:txBody>
      </p:sp>
      <p:cxnSp>
        <p:nvCxnSpPr>
          <p:cNvPr id="19" name="Straight Arrow Connector 18">
            <a:extLst>
              <a:ext uri="{FF2B5EF4-FFF2-40B4-BE49-F238E27FC236}">
                <a16:creationId xmlns:a16="http://schemas.microsoft.com/office/drawing/2014/main" id="{6BE010E2-274C-FAB9-9192-6BD42E222097}"/>
              </a:ext>
            </a:extLst>
          </p:cNvPr>
          <p:cNvCxnSpPr>
            <a:cxnSpLocks/>
            <a:stCxn id="15" idx="2"/>
          </p:cNvCxnSpPr>
          <p:nvPr/>
        </p:nvCxnSpPr>
        <p:spPr>
          <a:xfrm>
            <a:off x="7593254" y="3917236"/>
            <a:ext cx="1203937" cy="6528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BB402AC9-7CF6-1271-2E21-E7253FE27FD7}"/>
              </a:ext>
            </a:extLst>
          </p:cNvPr>
          <p:cNvSpPr txBox="1"/>
          <p:nvPr/>
        </p:nvSpPr>
        <p:spPr>
          <a:xfrm>
            <a:off x="8195222" y="4612715"/>
            <a:ext cx="1733550" cy="369332"/>
          </a:xfrm>
          <a:prstGeom prst="rect">
            <a:avLst/>
          </a:prstGeom>
          <a:noFill/>
        </p:spPr>
        <p:txBody>
          <a:bodyPr wrap="square" rtlCol="0">
            <a:spAutoFit/>
          </a:bodyPr>
          <a:lstStyle/>
          <a:p>
            <a:r>
              <a:rPr lang="en-US" altLang="zh-CN" b="1" dirty="0">
                <a:latin typeface="Arial" panose="020B0604020202020204" pitchFamily="34" charset="0"/>
                <a:cs typeface="Arial" panose="020B0604020202020204" pitchFamily="34" charset="0"/>
              </a:rPr>
              <a:t>No </a:t>
            </a:r>
            <a:r>
              <a:rPr lang="en-US" b="1" dirty="0">
                <a:latin typeface="Arial" panose="020B0604020202020204" pitchFamily="34" charset="0"/>
                <a:cs typeface="Arial" panose="020B0604020202020204" pitchFamily="34" charset="0"/>
              </a:rPr>
              <a:t>DCA</a:t>
            </a:r>
            <a:endParaRPr lang="en-NL" b="1"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1D66451C-B70F-EBEC-AE1F-5B96D98865A6}"/>
              </a:ext>
            </a:extLst>
          </p:cNvPr>
          <p:cNvSpPr txBox="1"/>
          <p:nvPr/>
        </p:nvSpPr>
        <p:spPr>
          <a:xfrm>
            <a:off x="2195917" y="1053982"/>
            <a:ext cx="3598224" cy="369332"/>
          </a:xfrm>
          <a:prstGeom prst="rect">
            <a:avLst/>
          </a:prstGeom>
          <a:noFill/>
        </p:spPr>
        <p:txBody>
          <a:bodyPr wrap="square" rtlCol="0">
            <a:spAutoFit/>
          </a:bodyPr>
          <a:lstStyle/>
          <a:p>
            <a:r>
              <a:rPr lang="en-CN" b="1" dirty="0">
                <a:latin typeface="Arial" panose="020B0604020202020204" pitchFamily="34" charset="0"/>
                <a:cs typeface="Arial" panose="020B0604020202020204" pitchFamily="34" charset="0"/>
              </a:rPr>
              <a:t>Proteome information</a:t>
            </a:r>
          </a:p>
        </p:txBody>
      </p:sp>
      <p:cxnSp>
        <p:nvCxnSpPr>
          <p:cNvPr id="6" name="Straight Arrow Connector 5">
            <a:extLst>
              <a:ext uri="{FF2B5EF4-FFF2-40B4-BE49-F238E27FC236}">
                <a16:creationId xmlns:a16="http://schemas.microsoft.com/office/drawing/2014/main" id="{7B9250FE-C4FA-C97F-8B89-DA19AF0FF6F1}"/>
              </a:ext>
            </a:extLst>
          </p:cNvPr>
          <p:cNvCxnSpPr/>
          <p:nvPr/>
        </p:nvCxnSpPr>
        <p:spPr>
          <a:xfrm>
            <a:off x="4797631" y="1238648"/>
            <a:ext cx="149629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39207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descr="A graph and computer on a purple background&#10;&#10;AI-generated content may be incorrect.">
            <a:extLst>
              <a:ext uri="{FF2B5EF4-FFF2-40B4-BE49-F238E27FC236}">
                <a16:creationId xmlns:a16="http://schemas.microsoft.com/office/drawing/2014/main" id="{261E1B25-F3CF-AD48-D2B1-A4809D46C951}"/>
              </a:ext>
            </a:extLst>
          </p:cNvPr>
          <p:cNvPicPr>
            <a:picLocks noChangeAspect="1"/>
          </p:cNvPicPr>
          <p:nvPr/>
        </p:nvPicPr>
        <p:blipFill>
          <a:blip r:embed="rId3">
            <a:extLst>
              <a:ext uri="{28A0092B-C50C-407E-A947-70E740481C1C}">
                <a14:useLocalDpi xmlns:a14="http://schemas.microsoft.com/office/drawing/2010/main" val="0"/>
              </a:ext>
            </a:extLst>
          </a:blip>
          <a:srcRect l="21771" t="19265" r="16968" b="32087"/>
          <a:stretch/>
        </p:blipFill>
        <p:spPr>
          <a:xfrm>
            <a:off x="6060612" y="3429000"/>
            <a:ext cx="4871512" cy="3031632"/>
          </a:xfrm>
          <a:prstGeom prst="rect">
            <a:avLst/>
          </a:prstGeom>
        </p:spPr>
      </p:pic>
      <p:sp>
        <p:nvSpPr>
          <p:cNvPr id="2" name="文本框 34">
            <a:extLst>
              <a:ext uri="{FF2B5EF4-FFF2-40B4-BE49-F238E27FC236}">
                <a16:creationId xmlns:a16="http://schemas.microsoft.com/office/drawing/2014/main" id="{E6341EDE-3F6B-6CAB-8F0B-FDDC0D5924F7}"/>
              </a:ext>
            </a:extLst>
          </p:cNvPr>
          <p:cNvSpPr txBox="1"/>
          <p:nvPr/>
        </p:nvSpPr>
        <p:spPr>
          <a:xfrm>
            <a:off x="126443" y="-51903"/>
            <a:ext cx="655949" cy="707886"/>
          </a:xfrm>
          <a:prstGeom prst="rect">
            <a:avLst/>
          </a:prstGeom>
          <a:noFill/>
        </p:spPr>
        <p:txBody>
          <a:bodyPr wrap="none" anchor="ctr">
            <a:normAutofit/>
          </a:bodyPr>
          <a:lstStyle/>
          <a:p>
            <a:r>
              <a:rPr lang="en-US" sz="4000" b="1" dirty="0">
                <a:latin typeface="Arial" panose="020B0604020202020204" pitchFamily="34" charset="0"/>
                <a:cs typeface="Arial" panose="020B0604020202020204" pitchFamily="34" charset="0"/>
              </a:rPr>
              <a:t>Aims and </a:t>
            </a:r>
            <a:r>
              <a:rPr lang="en-US" altLang="zh-CN" sz="4000" b="1" dirty="0">
                <a:latin typeface="Arial" panose="020B0604020202020204" pitchFamily="34" charset="0"/>
                <a:cs typeface="Arial" panose="020B0604020202020204" pitchFamily="34" charset="0"/>
              </a:rPr>
              <a:t>Workflow</a:t>
            </a:r>
            <a:endParaRPr lang="en-US" sz="4000" b="1" dirty="0">
              <a:latin typeface="Arial" panose="020B0604020202020204" pitchFamily="34" charset="0"/>
              <a:cs typeface="Arial" panose="020B0604020202020204" pitchFamily="34" charset="0"/>
            </a:endParaRPr>
          </a:p>
        </p:txBody>
      </p:sp>
      <p:grpSp>
        <p:nvGrpSpPr>
          <p:cNvPr id="24" name="Group 23">
            <a:extLst>
              <a:ext uri="{FF2B5EF4-FFF2-40B4-BE49-F238E27FC236}">
                <a16:creationId xmlns:a16="http://schemas.microsoft.com/office/drawing/2014/main" id="{ACF25D43-8EDF-FA96-58B2-87B4D9115325}"/>
              </a:ext>
            </a:extLst>
          </p:cNvPr>
          <p:cNvGrpSpPr/>
          <p:nvPr/>
        </p:nvGrpSpPr>
        <p:grpSpPr>
          <a:xfrm>
            <a:off x="5982411" y="487019"/>
            <a:ext cx="5244556" cy="2941983"/>
            <a:chOff x="5982411" y="487019"/>
            <a:chExt cx="5244556" cy="2941983"/>
          </a:xfrm>
        </p:grpSpPr>
        <p:pic>
          <p:nvPicPr>
            <p:cNvPr id="8" name="Picture 7">
              <a:extLst>
                <a:ext uri="{FF2B5EF4-FFF2-40B4-BE49-F238E27FC236}">
                  <a16:creationId xmlns:a16="http://schemas.microsoft.com/office/drawing/2014/main" id="{CE598227-D233-90B0-D581-F981D203B7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2411" y="487019"/>
              <a:ext cx="4980451" cy="2941983"/>
            </a:xfrm>
            <a:prstGeom prst="rect">
              <a:avLst/>
            </a:prstGeom>
          </p:spPr>
        </p:pic>
        <p:sp>
          <p:nvSpPr>
            <p:cNvPr id="9" name="TextBox 8">
              <a:extLst>
                <a:ext uri="{FF2B5EF4-FFF2-40B4-BE49-F238E27FC236}">
                  <a16:creationId xmlns:a16="http://schemas.microsoft.com/office/drawing/2014/main" id="{90E8F6D7-EA8B-C8FE-7024-E15809F89D74}"/>
                </a:ext>
              </a:extLst>
            </p:cNvPr>
            <p:cNvSpPr txBox="1"/>
            <p:nvPr/>
          </p:nvSpPr>
          <p:spPr>
            <a:xfrm>
              <a:off x="8871393" y="2807159"/>
              <a:ext cx="2355574" cy="369332"/>
            </a:xfrm>
            <a:prstGeom prst="rect">
              <a:avLst/>
            </a:prstGeom>
            <a:noFill/>
          </p:spPr>
          <p:txBody>
            <a:bodyPr wrap="square" rtlCol="0">
              <a:spAutoFit/>
            </a:bodyPr>
            <a:lstStyle/>
            <a:p>
              <a:r>
                <a:rPr lang="en-US" altLang="zh-CN" b="1" dirty="0">
                  <a:latin typeface="Arial" panose="020B0604020202020204" pitchFamily="34" charset="0"/>
                  <a:ea typeface="Segoe UI Black" panose="020B0A02040204020203" pitchFamily="34" charset="0"/>
                  <a:cs typeface="Arial" panose="020B0604020202020204" pitchFamily="34" charset="0"/>
                </a:rPr>
                <a:t>Multi-omics</a:t>
              </a:r>
              <a:endParaRPr lang="zh-CN" altLang="en-US" b="1" dirty="0">
                <a:latin typeface="Arial" panose="020B0604020202020204" pitchFamily="34" charset="0"/>
                <a:cs typeface="Arial" panose="020B0604020202020204" pitchFamily="34" charset="0"/>
              </a:endParaRPr>
            </a:p>
          </p:txBody>
        </p:sp>
      </p:grpSp>
      <p:grpSp>
        <p:nvGrpSpPr>
          <p:cNvPr id="23" name="Group 22">
            <a:extLst>
              <a:ext uri="{FF2B5EF4-FFF2-40B4-BE49-F238E27FC236}">
                <a16:creationId xmlns:a16="http://schemas.microsoft.com/office/drawing/2014/main" id="{1B7BA768-61D2-83EE-220E-C671837EC5CF}"/>
              </a:ext>
            </a:extLst>
          </p:cNvPr>
          <p:cNvGrpSpPr/>
          <p:nvPr/>
        </p:nvGrpSpPr>
        <p:grpSpPr>
          <a:xfrm>
            <a:off x="231904" y="655983"/>
            <a:ext cx="5750506" cy="4025354"/>
            <a:chOff x="231904" y="655983"/>
            <a:chExt cx="5750506" cy="4025354"/>
          </a:xfrm>
        </p:grpSpPr>
        <p:pic>
          <p:nvPicPr>
            <p:cNvPr id="4" name="Picture 3">
              <a:extLst>
                <a:ext uri="{FF2B5EF4-FFF2-40B4-BE49-F238E27FC236}">
                  <a16:creationId xmlns:a16="http://schemas.microsoft.com/office/drawing/2014/main" id="{BDCCDE3D-386C-8816-3191-0A9AD1632E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1904" y="655983"/>
              <a:ext cx="5750506" cy="4025354"/>
            </a:xfrm>
            <a:prstGeom prst="rect">
              <a:avLst/>
            </a:prstGeom>
          </p:spPr>
        </p:pic>
        <p:sp>
          <p:nvSpPr>
            <p:cNvPr id="5" name="TextBox 4">
              <a:extLst>
                <a:ext uri="{FF2B5EF4-FFF2-40B4-BE49-F238E27FC236}">
                  <a16:creationId xmlns:a16="http://schemas.microsoft.com/office/drawing/2014/main" id="{22D7A8D5-9B7E-5DE3-2207-F1735BF68533}"/>
                </a:ext>
              </a:extLst>
            </p:cNvPr>
            <p:cNvSpPr txBox="1"/>
            <p:nvPr/>
          </p:nvSpPr>
          <p:spPr>
            <a:xfrm>
              <a:off x="3129187" y="2799413"/>
              <a:ext cx="2638842" cy="369332"/>
            </a:xfrm>
            <a:prstGeom prst="rect">
              <a:avLst/>
            </a:prstGeom>
            <a:noFill/>
          </p:spPr>
          <p:txBody>
            <a:bodyPr wrap="square" rtlCol="0">
              <a:spAutoFit/>
            </a:bodyPr>
            <a:lstStyle/>
            <a:p>
              <a:r>
                <a:rPr lang="en-US" altLang="zh-CN" b="1" dirty="0">
                  <a:latin typeface="Arial" panose="020B0604020202020204" pitchFamily="34" charset="0"/>
                  <a:ea typeface="Segoe UI Black" panose="020B0A02040204020203" pitchFamily="34" charset="0"/>
                  <a:cs typeface="Arial" panose="020B0604020202020204" pitchFamily="34" charset="0"/>
                </a:rPr>
                <a:t>Method Development</a:t>
              </a:r>
              <a:endParaRPr lang="zh-CN" altLang="en-US" b="1" dirty="0">
                <a:latin typeface="Arial" panose="020B0604020202020204" pitchFamily="34" charset="0"/>
                <a:cs typeface="Arial" panose="020B0604020202020204" pitchFamily="34" charset="0"/>
              </a:endParaRPr>
            </a:p>
          </p:txBody>
        </p:sp>
      </p:grpSp>
      <p:sp>
        <p:nvSpPr>
          <p:cNvPr id="6" name="Arrow: Striped Right 5">
            <a:extLst>
              <a:ext uri="{FF2B5EF4-FFF2-40B4-BE49-F238E27FC236}">
                <a16:creationId xmlns:a16="http://schemas.microsoft.com/office/drawing/2014/main" id="{DD9E7755-2C21-F508-9A31-97D35218C883}"/>
              </a:ext>
            </a:extLst>
          </p:cNvPr>
          <p:cNvSpPr/>
          <p:nvPr/>
        </p:nvSpPr>
        <p:spPr>
          <a:xfrm>
            <a:off x="5476463" y="1689654"/>
            <a:ext cx="834887" cy="566531"/>
          </a:xfrm>
          <a:prstGeom prst="stripedRightArrow">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Arrow: Striped Right 9">
            <a:extLst>
              <a:ext uri="{FF2B5EF4-FFF2-40B4-BE49-F238E27FC236}">
                <a16:creationId xmlns:a16="http://schemas.microsoft.com/office/drawing/2014/main" id="{10829F16-286E-1D35-E859-A413A0B6FD0E}"/>
              </a:ext>
            </a:extLst>
          </p:cNvPr>
          <p:cNvSpPr/>
          <p:nvPr/>
        </p:nvSpPr>
        <p:spPr>
          <a:xfrm rot="5400000">
            <a:off x="7948002" y="3145736"/>
            <a:ext cx="834887" cy="566531"/>
          </a:xfrm>
          <a:prstGeom prst="stripedRightArrow">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Group 29">
            <a:extLst>
              <a:ext uri="{FF2B5EF4-FFF2-40B4-BE49-F238E27FC236}">
                <a16:creationId xmlns:a16="http://schemas.microsoft.com/office/drawing/2014/main" id="{63098E97-45BE-1538-1050-546F8F0BBD39}"/>
              </a:ext>
            </a:extLst>
          </p:cNvPr>
          <p:cNvGrpSpPr/>
          <p:nvPr/>
        </p:nvGrpSpPr>
        <p:grpSpPr>
          <a:xfrm>
            <a:off x="274572" y="3429001"/>
            <a:ext cx="5485170" cy="2952370"/>
            <a:chOff x="4462072" y="2362152"/>
            <a:chExt cx="4206699" cy="2266251"/>
          </a:xfrm>
        </p:grpSpPr>
        <p:pic>
          <p:nvPicPr>
            <p:cNvPr id="27" name="Picture 26">
              <a:extLst>
                <a:ext uri="{FF2B5EF4-FFF2-40B4-BE49-F238E27FC236}">
                  <a16:creationId xmlns:a16="http://schemas.microsoft.com/office/drawing/2014/main" id="{70613F01-0FF7-7ED6-A18D-0FD5363628FB}"/>
                </a:ext>
              </a:extLst>
            </p:cNvPr>
            <p:cNvPicPr>
              <a:picLocks noChangeAspect="1"/>
            </p:cNvPicPr>
            <p:nvPr/>
          </p:nvPicPr>
          <p:blipFill>
            <a:blip r:embed="rId6"/>
            <a:srcRect l="25882" t="27777" r="12778" b="25015"/>
            <a:stretch/>
          </p:blipFill>
          <p:spPr>
            <a:xfrm>
              <a:off x="4462072" y="2362152"/>
              <a:ext cx="4206699" cy="2266251"/>
            </a:xfrm>
            <a:prstGeom prst="rect">
              <a:avLst/>
            </a:prstGeom>
          </p:spPr>
        </p:pic>
        <p:sp>
          <p:nvSpPr>
            <p:cNvPr id="28" name="TextBox 27">
              <a:extLst>
                <a:ext uri="{FF2B5EF4-FFF2-40B4-BE49-F238E27FC236}">
                  <a16:creationId xmlns:a16="http://schemas.microsoft.com/office/drawing/2014/main" id="{2BB627A0-637B-BB1B-0103-29A1023F7358}"/>
                </a:ext>
              </a:extLst>
            </p:cNvPr>
            <p:cNvSpPr txBox="1"/>
            <p:nvPr/>
          </p:nvSpPr>
          <p:spPr>
            <a:xfrm>
              <a:off x="5392689" y="3528095"/>
              <a:ext cx="2260850" cy="212626"/>
            </a:xfrm>
            <a:prstGeom prst="rect">
              <a:avLst/>
            </a:prstGeom>
            <a:noFill/>
          </p:spPr>
          <p:txBody>
            <a:bodyPr wrap="square" rtlCol="0">
              <a:spAutoFit/>
            </a:bodyPr>
            <a:lstStyle/>
            <a:p>
              <a:r>
                <a:rPr lang="en-US" altLang="zh-CN" sz="1200" dirty="0"/>
                <a:t>Pathological tissue</a:t>
              </a:r>
              <a:endParaRPr lang="en-NL" sz="1200" dirty="0"/>
            </a:p>
          </p:txBody>
        </p:sp>
        <p:sp>
          <p:nvSpPr>
            <p:cNvPr id="29" name="TextBox 28">
              <a:extLst>
                <a:ext uri="{FF2B5EF4-FFF2-40B4-BE49-F238E27FC236}">
                  <a16:creationId xmlns:a16="http://schemas.microsoft.com/office/drawing/2014/main" id="{FE36E71D-D00A-6F12-0ACE-ABD0F6798959}"/>
                </a:ext>
              </a:extLst>
            </p:cNvPr>
            <p:cNvSpPr txBox="1"/>
            <p:nvPr/>
          </p:nvSpPr>
          <p:spPr>
            <a:xfrm>
              <a:off x="5708137" y="4119718"/>
              <a:ext cx="2743379" cy="283501"/>
            </a:xfrm>
            <a:prstGeom prst="rect">
              <a:avLst/>
            </a:prstGeom>
            <a:noFill/>
          </p:spPr>
          <p:txBody>
            <a:bodyPr wrap="square" rtlCol="0">
              <a:spAutoFit/>
            </a:bodyPr>
            <a:lstStyle/>
            <a:p>
              <a:r>
                <a:rPr lang="en-US" altLang="zh-CN" b="1" dirty="0">
                  <a:latin typeface="Arial" panose="020B0604020202020204" pitchFamily="34" charset="0"/>
                  <a:ea typeface="Segoe UI Black" panose="020B0A02040204020203" pitchFamily="34" charset="0"/>
                  <a:cs typeface="Arial" panose="020B0604020202020204" pitchFamily="34" charset="0"/>
                </a:rPr>
                <a:t>DCA treated melanoma in vivo</a:t>
              </a:r>
            </a:p>
          </p:txBody>
        </p:sp>
      </p:grpSp>
      <p:sp>
        <p:nvSpPr>
          <p:cNvPr id="17" name="Arrow: Left-Right 16">
            <a:extLst>
              <a:ext uri="{FF2B5EF4-FFF2-40B4-BE49-F238E27FC236}">
                <a16:creationId xmlns:a16="http://schemas.microsoft.com/office/drawing/2014/main" id="{C53AADD4-9C88-844E-B281-48EAFB18CC43}"/>
              </a:ext>
            </a:extLst>
          </p:cNvPr>
          <p:cNvSpPr/>
          <p:nvPr/>
        </p:nvSpPr>
        <p:spPr>
          <a:xfrm>
            <a:off x="5224285" y="4631637"/>
            <a:ext cx="1103244" cy="566530"/>
          </a:xfrm>
          <a:prstGeom prst="leftRightArrow">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30">
            <a:extLst>
              <a:ext uri="{FF2B5EF4-FFF2-40B4-BE49-F238E27FC236}">
                <a16:creationId xmlns:a16="http://schemas.microsoft.com/office/drawing/2014/main" id="{656E84EE-D648-E6E5-D896-7D35619649DB}"/>
              </a:ext>
            </a:extLst>
          </p:cNvPr>
          <p:cNvSpPr txBox="1"/>
          <p:nvPr/>
        </p:nvSpPr>
        <p:spPr>
          <a:xfrm>
            <a:off x="7394775" y="5695572"/>
            <a:ext cx="2953236" cy="646331"/>
          </a:xfrm>
          <a:prstGeom prst="rect">
            <a:avLst/>
          </a:prstGeom>
          <a:noFill/>
        </p:spPr>
        <p:txBody>
          <a:bodyPr wrap="square" rtlCol="0">
            <a:spAutoFit/>
          </a:bodyPr>
          <a:lstStyle/>
          <a:p>
            <a:r>
              <a:rPr lang="en-US" altLang="zh-CN" b="1" dirty="0">
                <a:latin typeface="Arial" panose="020B0604020202020204" pitchFamily="34" charset="0"/>
                <a:ea typeface="Segoe UI Black" panose="020B0A02040204020203" pitchFamily="34" charset="0"/>
                <a:cs typeface="Arial" panose="020B0604020202020204" pitchFamily="34" charset="0"/>
              </a:rPr>
              <a:t>Cell-line-specific computational models</a:t>
            </a:r>
            <a:endParaRPr lang="zh-CN" alt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111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DCB3E-7532-E187-70A5-7A8565CE3F85}"/>
              </a:ext>
            </a:extLst>
          </p:cNvPr>
          <p:cNvSpPr>
            <a:spLocks noGrp="1"/>
          </p:cNvSpPr>
          <p:nvPr>
            <p:ph type="title"/>
          </p:nvPr>
        </p:nvSpPr>
        <p:spPr>
          <a:xfrm>
            <a:off x="1285240" y="1185827"/>
            <a:ext cx="9977706" cy="2644701"/>
          </a:xfrm>
        </p:spPr>
        <p:txBody>
          <a:bodyPr vert="horz" lIns="91440" tIns="45720" rIns="91440" bIns="45720" rtlCol="0" anchor="ctr">
            <a:normAutofit/>
          </a:bodyPr>
          <a:lstStyle/>
          <a:p>
            <a:r>
              <a:rPr lang="en-US" sz="5000" b="1" dirty="0">
                <a:latin typeface="Arial" panose="020B0604020202020204" pitchFamily="34" charset="0"/>
                <a:cs typeface="Arial" panose="020B0604020202020204" pitchFamily="34" charset="0"/>
              </a:rPr>
              <a:t>3. </a:t>
            </a:r>
            <a:r>
              <a:rPr lang="en-US" altLang="zh-CN" sz="5000" b="1" dirty="0">
                <a:latin typeface="Arial" panose="020B0604020202020204" pitchFamily="34" charset="0"/>
                <a:cs typeface="Arial" panose="020B0604020202020204" pitchFamily="34" charset="0"/>
              </a:rPr>
              <a:t>Current Result</a:t>
            </a:r>
            <a:br>
              <a:rPr lang="en-US" altLang="zh-CN" sz="5000" b="1" dirty="0">
                <a:latin typeface="Arial" panose="020B0604020202020204" pitchFamily="34" charset="0"/>
                <a:cs typeface="Arial" panose="020B0604020202020204" pitchFamily="34" charset="0"/>
              </a:rPr>
            </a:br>
            <a:r>
              <a:rPr lang="en-US" altLang="zh-CN" sz="5000" b="1" dirty="0">
                <a:latin typeface="Arial" panose="020B0604020202020204" pitchFamily="34" charset="0"/>
                <a:cs typeface="Arial" panose="020B0604020202020204" pitchFamily="34" charset="0"/>
              </a:rPr>
              <a:t>     </a:t>
            </a:r>
            <a:br>
              <a:rPr lang="en-US" sz="5000" b="1" dirty="0">
                <a:latin typeface="Arial" panose="020B0604020202020204" pitchFamily="34" charset="0"/>
                <a:cs typeface="Arial" panose="020B0604020202020204" pitchFamily="34" charset="0"/>
              </a:rPr>
            </a:br>
            <a:endParaRPr lang="en-NL" sz="50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786E3285-EFE9-6A45-7528-C4F375416102}"/>
              </a:ext>
            </a:extLst>
          </p:cNvPr>
          <p:cNvSpPr>
            <a:spLocks noGrp="1"/>
          </p:cNvSpPr>
          <p:nvPr>
            <p:ph idx="1"/>
          </p:nvPr>
        </p:nvSpPr>
        <p:spPr>
          <a:xfrm>
            <a:off x="1285240" y="3014134"/>
            <a:ext cx="8755575" cy="2800395"/>
          </a:xfrm>
        </p:spPr>
        <p:txBody>
          <a:bodyPr vert="horz" lIns="91440" tIns="45720" rIns="91440" bIns="45720" rtlCol="0" anchor="t">
            <a:normAutofit/>
          </a:bodyPr>
          <a:lstStyle/>
          <a:p>
            <a:pPr>
              <a:lnSpc>
                <a:spcPct val="150000"/>
              </a:lnSpc>
            </a:pPr>
            <a:r>
              <a:rPr lang="en-CA" sz="2400" dirty="0">
                <a:latin typeface="Arial" panose="020B0604020202020204" pitchFamily="34" charset="0"/>
                <a:cs typeface="Arial" panose="020B0604020202020204" pitchFamily="34" charset="0"/>
              </a:rPr>
              <a:t>Baseline metabolic phenotype</a:t>
            </a:r>
          </a:p>
          <a:p>
            <a:pPr>
              <a:lnSpc>
                <a:spcPct val="150000"/>
              </a:lnSpc>
            </a:pPr>
            <a:r>
              <a:rPr lang="en-CA" sz="2400" dirty="0">
                <a:latin typeface="Arial" panose="020B0604020202020204" pitchFamily="34" charset="0"/>
                <a:cs typeface="Arial" panose="020B0604020202020204" pitchFamily="34" charset="0"/>
              </a:rPr>
              <a:t>DCA treatment effect </a:t>
            </a:r>
          </a:p>
          <a:p>
            <a:pPr>
              <a:lnSpc>
                <a:spcPct val="150000"/>
              </a:lnSpc>
            </a:pPr>
            <a:endParaRPr lang="en-US" sz="2400" b="1" dirty="0">
              <a:latin typeface="Arial" panose="020B0604020202020204" pitchFamily="34" charset="0"/>
              <a:cs typeface="Arial" panose="020B0604020202020204" pitchFamily="34" charset="0"/>
            </a:endParaRPr>
          </a:p>
          <a:p>
            <a:pPr>
              <a:lnSpc>
                <a:spcPct val="150000"/>
              </a:lnSpc>
            </a:pPr>
            <a:endParaRPr lang="en-NL" sz="2400" b="1"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5DB7AAA3-D544-0F28-E29F-8833A644DAAC}"/>
              </a:ext>
            </a:extLst>
          </p:cNvPr>
          <p:cNvSpPr>
            <a:spLocks noGrp="1"/>
          </p:cNvSpPr>
          <p:nvPr>
            <p:ph type="sldNum" sz="quarter" idx="12"/>
          </p:nvPr>
        </p:nvSpPr>
        <p:spPr/>
        <p:txBody>
          <a:bodyPr/>
          <a:lstStyle/>
          <a:p>
            <a:fld id="{63FECFC1-1FBF-4FB4-B597-2E93DA8D3CB1}" type="slidenum">
              <a:rPr lang="en-NL" smtClean="0"/>
              <a:t>11</a:t>
            </a:fld>
            <a:endParaRPr lang="en-NL"/>
          </a:p>
        </p:txBody>
      </p:sp>
    </p:spTree>
    <p:extLst>
      <p:ext uri="{BB962C8B-B14F-4D97-AF65-F5344CB8AC3E}">
        <p14:creationId xmlns:p14="http://schemas.microsoft.com/office/powerpoint/2010/main" val="1214302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8C9A36-4D18-ED19-EAF3-85C0BDC425E6}"/>
              </a:ext>
            </a:extLst>
          </p:cNvPr>
          <p:cNvSpPr>
            <a:spLocks noGrp="1"/>
          </p:cNvSpPr>
          <p:nvPr>
            <p:ph type="title"/>
          </p:nvPr>
        </p:nvSpPr>
        <p:spPr>
          <a:xfrm>
            <a:off x="106680" y="-85029"/>
            <a:ext cx="10515600" cy="1325563"/>
          </a:xfrm>
        </p:spPr>
        <p:txBody>
          <a:bodyPr/>
          <a:lstStyle/>
          <a:p>
            <a:r>
              <a:rPr kumimoji="1" lang="en-US" altLang="zh-CN" dirty="0">
                <a:latin typeface="Arial" panose="020B0604020202020204" pitchFamily="34" charset="0"/>
                <a:cs typeface="Arial" panose="020B0604020202020204" pitchFamily="34" charset="0"/>
              </a:rPr>
              <a:t>Methods </a:t>
            </a:r>
            <a:endParaRPr kumimoji="1" lang="zh-CN" altLang="en-US" dirty="0">
              <a:latin typeface="Arial" panose="020B0604020202020204" pitchFamily="34" charset="0"/>
              <a:cs typeface="Arial" panose="020B0604020202020204" pitchFamily="34" charset="0"/>
            </a:endParaRPr>
          </a:p>
        </p:txBody>
      </p:sp>
      <p:sp>
        <p:nvSpPr>
          <p:cNvPr id="4" name="灯片编号占位符 3">
            <a:extLst>
              <a:ext uri="{FF2B5EF4-FFF2-40B4-BE49-F238E27FC236}">
                <a16:creationId xmlns:a16="http://schemas.microsoft.com/office/drawing/2014/main" id="{9178E175-1D3E-1517-E829-BE993A11F5A6}"/>
              </a:ext>
            </a:extLst>
          </p:cNvPr>
          <p:cNvSpPr>
            <a:spLocks noGrp="1"/>
          </p:cNvSpPr>
          <p:nvPr>
            <p:ph type="sldNum" sz="quarter" idx="12"/>
          </p:nvPr>
        </p:nvSpPr>
        <p:spPr/>
        <p:txBody>
          <a:bodyPr/>
          <a:lstStyle/>
          <a:p>
            <a:fld id="{63FECFC1-1FBF-4FB4-B597-2E93DA8D3CB1}" type="slidenum">
              <a:rPr lang="en-NL" smtClean="0"/>
              <a:t>12</a:t>
            </a:fld>
            <a:endParaRPr lang="en-NL"/>
          </a:p>
        </p:txBody>
      </p:sp>
      <p:sp>
        <p:nvSpPr>
          <p:cNvPr id="16" name="空心弧 15">
            <a:extLst>
              <a:ext uri="{FF2B5EF4-FFF2-40B4-BE49-F238E27FC236}">
                <a16:creationId xmlns:a16="http://schemas.microsoft.com/office/drawing/2014/main" id="{D7759EF9-D6D4-DD0A-068D-26A3A76FDFC9}"/>
              </a:ext>
            </a:extLst>
          </p:cNvPr>
          <p:cNvSpPr/>
          <p:nvPr/>
        </p:nvSpPr>
        <p:spPr>
          <a:xfrm>
            <a:off x="2868142" y="512598"/>
            <a:ext cx="5955087" cy="6167715"/>
          </a:xfrm>
          <a:prstGeom prst="blockArc">
            <a:avLst>
              <a:gd name="adj1" fmla="val 16225737"/>
              <a:gd name="adj2" fmla="val 0"/>
              <a:gd name="adj3" fmla="val 25000"/>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grpSp>
        <p:nvGrpSpPr>
          <p:cNvPr id="19" name="组合 18">
            <a:extLst>
              <a:ext uri="{FF2B5EF4-FFF2-40B4-BE49-F238E27FC236}">
                <a16:creationId xmlns:a16="http://schemas.microsoft.com/office/drawing/2014/main" id="{42760443-CCAC-431A-E915-665E9B5D72B9}"/>
              </a:ext>
            </a:extLst>
          </p:cNvPr>
          <p:cNvGrpSpPr/>
          <p:nvPr/>
        </p:nvGrpSpPr>
        <p:grpSpPr>
          <a:xfrm>
            <a:off x="2655514" y="365125"/>
            <a:ext cx="6274032" cy="6167715"/>
            <a:chOff x="1363897" y="115559"/>
            <a:chExt cx="6274032" cy="6167715"/>
          </a:xfrm>
        </p:grpSpPr>
        <p:sp>
          <p:nvSpPr>
            <p:cNvPr id="14" name="空心弧 13">
              <a:extLst>
                <a:ext uri="{FF2B5EF4-FFF2-40B4-BE49-F238E27FC236}">
                  <a16:creationId xmlns:a16="http://schemas.microsoft.com/office/drawing/2014/main" id="{E806C0E0-3F48-657D-ED67-299C924A71AD}"/>
                </a:ext>
              </a:extLst>
            </p:cNvPr>
            <p:cNvSpPr/>
            <p:nvPr/>
          </p:nvSpPr>
          <p:spPr>
            <a:xfrm rot="16200000">
              <a:off x="1576528" y="115561"/>
              <a:ext cx="5955087" cy="6167715"/>
            </a:xfrm>
            <a:prstGeom prst="blockArc">
              <a:avLst>
                <a:gd name="adj1" fmla="val 16225737"/>
                <a:gd name="adj2" fmla="val 0"/>
                <a:gd name="adj3" fmla="val 25000"/>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tx1"/>
                </a:solidFill>
              </a:endParaRPr>
            </a:p>
          </p:txBody>
        </p:sp>
        <p:sp>
          <p:nvSpPr>
            <p:cNvPr id="17" name="空心弧 16">
              <a:extLst>
                <a:ext uri="{FF2B5EF4-FFF2-40B4-BE49-F238E27FC236}">
                  <a16:creationId xmlns:a16="http://schemas.microsoft.com/office/drawing/2014/main" id="{9FC0DB78-CEDA-99FC-3C40-4F93E7FFC9D0}"/>
                </a:ext>
              </a:extLst>
            </p:cNvPr>
            <p:cNvSpPr/>
            <p:nvPr/>
          </p:nvSpPr>
          <p:spPr>
            <a:xfrm rot="10800000">
              <a:off x="1470212" y="115559"/>
              <a:ext cx="5955087" cy="6167715"/>
            </a:xfrm>
            <a:prstGeom prst="blockArc">
              <a:avLst>
                <a:gd name="adj1" fmla="val 16225737"/>
                <a:gd name="adj2" fmla="val 0"/>
                <a:gd name="adj3" fmla="val 25000"/>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18" name="空心弧 17">
              <a:extLst>
                <a:ext uri="{FF2B5EF4-FFF2-40B4-BE49-F238E27FC236}">
                  <a16:creationId xmlns:a16="http://schemas.microsoft.com/office/drawing/2014/main" id="{9C2C7E8B-2DA2-53E6-B9F1-D6F385545FA4}"/>
                </a:ext>
              </a:extLst>
            </p:cNvPr>
            <p:cNvSpPr/>
            <p:nvPr/>
          </p:nvSpPr>
          <p:spPr>
            <a:xfrm rot="5400000">
              <a:off x="1470211" y="221873"/>
              <a:ext cx="5955087" cy="6167715"/>
            </a:xfrm>
            <a:prstGeom prst="blockArc">
              <a:avLst>
                <a:gd name="adj1" fmla="val 16225737"/>
                <a:gd name="adj2" fmla="val 0"/>
                <a:gd name="adj3" fmla="val 25000"/>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grpSp>
      <p:sp>
        <p:nvSpPr>
          <p:cNvPr id="22" name="文本框 21">
            <a:extLst>
              <a:ext uri="{FF2B5EF4-FFF2-40B4-BE49-F238E27FC236}">
                <a16:creationId xmlns:a16="http://schemas.microsoft.com/office/drawing/2014/main" id="{2E457F30-1F2D-C248-E42D-FBC33096DA2B}"/>
              </a:ext>
            </a:extLst>
          </p:cNvPr>
          <p:cNvSpPr txBox="1"/>
          <p:nvPr/>
        </p:nvSpPr>
        <p:spPr>
          <a:xfrm>
            <a:off x="2566940" y="1533032"/>
            <a:ext cx="3148534" cy="461665"/>
          </a:xfrm>
          <a:prstGeom prst="rect">
            <a:avLst/>
          </a:prstGeom>
          <a:noFill/>
        </p:spPr>
        <p:txBody>
          <a:bodyPr wrap="square" rtlCol="0">
            <a:spAutoFit/>
          </a:bodyPr>
          <a:lstStyle/>
          <a:p>
            <a:r>
              <a:rPr kumimoji="1" lang="en-US" altLang="zh-CN" sz="2400" b="1" dirty="0">
                <a:latin typeface="Arial" panose="020B0604020202020204" pitchFamily="34" charset="0"/>
                <a:cs typeface="Arial" panose="020B0604020202020204" pitchFamily="34" charset="0"/>
              </a:rPr>
              <a:t>TCA cycle Flux</a:t>
            </a:r>
          </a:p>
        </p:txBody>
      </p:sp>
      <p:sp>
        <p:nvSpPr>
          <p:cNvPr id="23" name="文本框 22">
            <a:extLst>
              <a:ext uri="{FF2B5EF4-FFF2-40B4-BE49-F238E27FC236}">
                <a16:creationId xmlns:a16="http://schemas.microsoft.com/office/drawing/2014/main" id="{44052DFA-5D4C-A75E-FC5C-C469DC45F994}"/>
              </a:ext>
            </a:extLst>
          </p:cNvPr>
          <p:cNvSpPr txBox="1"/>
          <p:nvPr/>
        </p:nvSpPr>
        <p:spPr>
          <a:xfrm>
            <a:off x="2398759" y="4514696"/>
            <a:ext cx="2681711" cy="1569660"/>
          </a:xfrm>
          <a:prstGeom prst="rect">
            <a:avLst/>
          </a:prstGeom>
          <a:noFill/>
        </p:spPr>
        <p:txBody>
          <a:bodyPr wrap="square" rtlCol="0">
            <a:spAutoFit/>
          </a:bodyPr>
          <a:lstStyle/>
          <a:p>
            <a:r>
              <a:rPr kumimoji="1" lang="en-US" altLang="zh-CN" sz="2400" b="1" dirty="0">
                <a:latin typeface="Arial" panose="020B0604020202020204" pitchFamily="34" charset="0"/>
                <a:cs typeface="Arial" panose="020B0604020202020204" pitchFamily="34" charset="0"/>
              </a:rPr>
              <a:t>Enzyme activities and concentrations</a:t>
            </a:r>
            <a:endParaRPr kumimoji="1" lang="zh-CN" altLang="en-US" sz="2400" b="1" dirty="0">
              <a:latin typeface="Arial" panose="020B0604020202020204" pitchFamily="34" charset="0"/>
              <a:cs typeface="Arial" panose="020B0604020202020204" pitchFamily="34" charset="0"/>
            </a:endParaRPr>
          </a:p>
          <a:p>
            <a:endParaRPr kumimoji="1" lang="zh-CN" altLang="en-US" sz="2400" b="1" dirty="0">
              <a:latin typeface="Arial" panose="020B0604020202020204" pitchFamily="34" charset="0"/>
              <a:cs typeface="Arial" panose="020B0604020202020204" pitchFamily="34" charset="0"/>
            </a:endParaRPr>
          </a:p>
        </p:txBody>
      </p:sp>
      <p:sp>
        <p:nvSpPr>
          <p:cNvPr id="24" name="文本框 23">
            <a:extLst>
              <a:ext uri="{FF2B5EF4-FFF2-40B4-BE49-F238E27FC236}">
                <a16:creationId xmlns:a16="http://schemas.microsoft.com/office/drawing/2014/main" id="{6B7C64DF-1BAB-C45A-7EFD-FEDCA268841F}"/>
              </a:ext>
            </a:extLst>
          </p:cNvPr>
          <p:cNvSpPr txBox="1"/>
          <p:nvPr/>
        </p:nvSpPr>
        <p:spPr>
          <a:xfrm>
            <a:off x="6769690" y="4514696"/>
            <a:ext cx="3477675" cy="1200329"/>
          </a:xfrm>
          <a:prstGeom prst="rect">
            <a:avLst/>
          </a:prstGeom>
          <a:noFill/>
        </p:spPr>
        <p:txBody>
          <a:bodyPr wrap="square" rtlCol="0">
            <a:spAutoFit/>
          </a:bodyPr>
          <a:lstStyle/>
          <a:p>
            <a:r>
              <a:rPr kumimoji="1" lang="en-US" altLang="zh-CN" sz="2400" b="1" dirty="0">
                <a:latin typeface="Arial" panose="020B0604020202020204" pitchFamily="34" charset="0"/>
                <a:cs typeface="Arial" panose="020B0604020202020204" pitchFamily="34" charset="0"/>
              </a:rPr>
              <a:t>Glucose consumption and lactate production</a:t>
            </a:r>
            <a:endParaRPr kumimoji="1" lang="zh-CN" altLang="en-US" sz="2400" b="1" dirty="0">
              <a:latin typeface="Arial" panose="020B0604020202020204" pitchFamily="34" charset="0"/>
              <a:cs typeface="Arial" panose="020B0604020202020204" pitchFamily="34" charset="0"/>
            </a:endParaRPr>
          </a:p>
          <a:p>
            <a:endParaRPr kumimoji="1" lang="zh-CN" altLang="en-US" sz="2400" b="1" dirty="0">
              <a:latin typeface="Arial" panose="020B0604020202020204" pitchFamily="34" charset="0"/>
              <a:cs typeface="Arial" panose="020B0604020202020204" pitchFamily="34" charset="0"/>
            </a:endParaRPr>
          </a:p>
        </p:txBody>
      </p:sp>
      <p:sp>
        <p:nvSpPr>
          <p:cNvPr id="25" name="文本框 24">
            <a:extLst>
              <a:ext uri="{FF2B5EF4-FFF2-40B4-BE49-F238E27FC236}">
                <a16:creationId xmlns:a16="http://schemas.microsoft.com/office/drawing/2014/main" id="{325D195B-F005-BA7B-2221-2A700937CE0C}"/>
              </a:ext>
            </a:extLst>
          </p:cNvPr>
          <p:cNvSpPr txBox="1"/>
          <p:nvPr/>
        </p:nvSpPr>
        <p:spPr>
          <a:xfrm>
            <a:off x="6504526" y="1533032"/>
            <a:ext cx="3477675" cy="1200329"/>
          </a:xfrm>
          <a:prstGeom prst="rect">
            <a:avLst/>
          </a:prstGeom>
          <a:noFill/>
        </p:spPr>
        <p:txBody>
          <a:bodyPr wrap="square" rtlCol="0">
            <a:spAutoFit/>
          </a:bodyPr>
          <a:lstStyle/>
          <a:p>
            <a:r>
              <a:rPr kumimoji="1" lang="en-US" altLang="zh-CN" sz="2400" b="1" dirty="0">
                <a:latin typeface="Arial" panose="020B0604020202020204" pitchFamily="34" charset="0"/>
                <a:cs typeface="Arial" panose="020B0604020202020204" pitchFamily="34" charset="0"/>
              </a:rPr>
              <a:t>Glycolysis and PPP flux</a:t>
            </a:r>
            <a:endParaRPr kumimoji="1" lang="zh-CN" altLang="en-US" sz="2400" b="1" dirty="0">
              <a:latin typeface="Arial" panose="020B0604020202020204" pitchFamily="34" charset="0"/>
              <a:cs typeface="Arial" panose="020B0604020202020204" pitchFamily="34" charset="0"/>
            </a:endParaRPr>
          </a:p>
          <a:p>
            <a:endParaRPr kumimoji="1" lang="zh-CN" alt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1774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42839-F224-A7EB-86BC-DAFE69ADE9B0}"/>
              </a:ext>
            </a:extLst>
          </p:cNvPr>
          <p:cNvSpPr>
            <a:spLocks noGrp="1"/>
          </p:cNvSpPr>
          <p:nvPr>
            <p:ph type="title"/>
          </p:nvPr>
        </p:nvSpPr>
        <p:spPr>
          <a:xfrm>
            <a:off x="123498" y="-191923"/>
            <a:ext cx="11690550" cy="1325563"/>
          </a:xfrm>
        </p:spPr>
        <p:txBody>
          <a:bodyPr/>
          <a:lstStyle/>
          <a:p>
            <a:r>
              <a:rPr lang="en-CA" b="1" dirty="0">
                <a:latin typeface="Arial" panose="020B0604020202020204" pitchFamily="34" charset="0"/>
                <a:cs typeface="Arial" panose="020B0604020202020204" pitchFamily="34" charset="0"/>
              </a:rPr>
              <a:t>Public metabolism database PCA analysis</a:t>
            </a:r>
            <a:endParaRPr lang="en-NL" b="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B516418-A762-6CCF-9077-B154C88F0589}"/>
              </a:ext>
            </a:extLst>
          </p:cNvPr>
          <p:cNvSpPr>
            <a:spLocks noGrp="1"/>
          </p:cNvSpPr>
          <p:nvPr>
            <p:ph type="sldNum" sz="quarter" idx="12"/>
          </p:nvPr>
        </p:nvSpPr>
        <p:spPr/>
        <p:txBody>
          <a:bodyPr/>
          <a:lstStyle/>
          <a:p>
            <a:fld id="{63FECFC1-1FBF-4FB4-B597-2E93DA8D3CB1}" type="slidenum">
              <a:rPr lang="en-NL" smtClean="0"/>
              <a:t>13</a:t>
            </a:fld>
            <a:endParaRPr lang="en-NL"/>
          </a:p>
        </p:txBody>
      </p:sp>
      <p:sp>
        <p:nvSpPr>
          <p:cNvPr id="5" name="TextBox 4">
            <a:extLst>
              <a:ext uri="{FF2B5EF4-FFF2-40B4-BE49-F238E27FC236}">
                <a16:creationId xmlns:a16="http://schemas.microsoft.com/office/drawing/2014/main" id="{D23BEDBE-73FE-E9D1-54C0-B35746A5CE4A}"/>
              </a:ext>
            </a:extLst>
          </p:cNvPr>
          <p:cNvSpPr txBox="1"/>
          <p:nvPr/>
        </p:nvSpPr>
        <p:spPr>
          <a:xfrm>
            <a:off x="7063321" y="5398995"/>
            <a:ext cx="6160376" cy="276999"/>
          </a:xfrm>
          <a:prstGeom prst="rect">
            <a:avLst/>
          </a:prstGeom>
          <a:noFill/>
        </p:spPr>
        <p:txBody>
          <a:bodyPr wrap="square">
            <a:spAutoFit/>
          </a:bodyPr>
          <a:lstStyle/>
          <a:p>
            <a:r>
              <a:rPr lang="en-US" altLang="zh-CN" sz="1200" dirty="0"/>
              <a:t>L</a:t>
            </a:r>
            <a:r>
              <a:rPr lang="en-NL" sz="1200" dirty="0" err="1"/>
              <a:t>ina</a:t>
            </a:r>
            <a:r>
              <a:rPr lang="en-NL" sz="1200" dirty="0"/>
              <a:t> </a:t>
            </a:r>
            <a:r>
              <a:rPr lang="en-NL" sz="1200" dirty="0" err="1"/>
              <a:t>siampakou</a:t>
            </a:r>
            <a:r>
              <a:rPr lang="en-US" sz="1200" dirty="0"/>
              <a:t>,</a:t>
            </a:r>
            <a:r>
              <a:rPr lang="zh-CN" altLang="en-US" sz="1200" dirty="0"/>
              <a:t> </a:t>
            </a:r>
            <a:r>
              <a:rPr lang="en-US" altLang="zh-CN" sz="1200" dirty="0"/>
              <a:t>(2025)</a:t>
            </a:r>
            <a:endParaRPr lang="en-NL" sz="1200" dirty="0"/>
          </a:p>
        </p:txBody>
      </p:sp>
      <p:pic>
        <p:nvPicPr>
          <p:cNvPr id="11" name="Picture 10">
            <a:extLst>
              <a:ext uri="{FF2B5EF4-FFF2-40B4-BE49-F238E27FC236}">
                <a16:creationId xmlns:a16="http://schemas.microsoft.com/office/drawing/2014/main" id="{BDAF50F4-34DC-F0F2-82E7-498879C14B03}"/>
              </a:ext>
            </a:extLst>
          </p:cNvPr>
          <p:cNvPicPr>
            <a:picLocks noChangeAspect="1"/>
          </p:cNvPicPr>
          <p:nvPr/>
        </p:nvPicPr>
        <p:blipFill>
          <a:blip r:embed="rId2"/>
          <a:stretch>
            <a:fillRect/>
          </a:stretch>
        </p:blipFill>
        <p:spPr>
          <a:xfrm>
            <a:off x="123499" y="566839"/>
            <a:ext cx="7350198" cy="5972036"/>
          </a:xfrm>
          <a:prstGeom prst="rect">
            <a:avLst/>
          </a:prstGeom>
        </p:spPr>
      </p:pic>
    </p:spTree>
    <p:extLst>
      <p:ext uri="{BB962C8B-B14F-4D97-AF65-F5344CB8AC3E}">
        <p14:creationId xmlns:p14="http://schemas.microsoft.com/office/powerpoint/2010/main" val="253102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13E39-9617-5505-F1E0-5553DDA3BB62}"/>
            </a:ext>
          </a:extLst>
        </p:cNvPr>
        <p:cNvGrpSpPr/>
        <p:nvPr/>
      </p:nvGrpSpPr>
      <p:grpSpPr>
        <a:xfrm>
          <a:off x="0" y="0"/>
          <a:ext cx="0" cy="0"/>
          <a:chOff x="0" y="0"/>
          <a:chExt cx="0" cy="0"/>
        </a:xfrm>
      </p:grpSpPr>
      <p:pic>
        <p:nvPicPr>
          <p:cNvPr id="16" name="Picture 15" descr="A graph of red and grey bars&#10;&#10;AI-generated content may be incorrect.">
            <a:extLst>
              <a:ext uri="{FF2B5EF4-FFF2-40B4-BE49-F238E27FC236}">
                <a16:creationId xmlns:a16="http://schemas.microsoft.com/office/drawing/2014/main" id="{61FAA839-7E94-3B7B-67E0-7C338F332A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4458" y="2026893"/>
            <a:ext cx="4559300" cy="4724400"/>
          </a:xfrm>
          <a:prstGeom prst="rect">
            <a:avLst/>
          </a:prstGeom>
        </p:spPr>
      </p:pic>
      <p:sp>
        <p:nvSpPr>
          <p:cNvPr id="2" name="Title 1">
            <a:extLst>
              <a:ext uri="{FF2B5EF4-FFF2-40B4-BE49-F238E27FC236}">
                <a16:creationId xmlns:a16="http://schemas.microsoft.com/office/drawing/2014/main" id="{E3C6CD60-6B3A-F4F8-FAA1-77A8DE71DE29}"/>
              </a:ext>
            </a:extLst>
          </p:cNvPr>
          <p:cNvSpPr>
            <a:spLocks noGrp="1"/>
          </p:cNvSpPr>
          <p:nvPr>
            <p:ph type="title"/>
          </p:nvPr>
        </p:nvSpPr>
        <p:spPr>
          <a:xfrm>
            <a:off x="0" y="-44442"/>
            <a:ext cx="12569952" cy="1325563"/>
          </a:xfrm>
        </p:spPr>
        <p:txBody>
          <a:bodyPr>
            <a:normAutofit/>
          </a:bodyPr>
          <a:lstStyle/>
          <a:p>
            <a:r>
              <a:rPr lang="en-US" sz="3600" b="1" dirty="0">
                <a:latin typeface="Arial" panose="020B0604020202020204" pitchFamily="34" charset="0"/>
                <a:cs typeface="Arial" panose="020B0604020202020204" pitchFamily="34" charset="0"/>
              </a:rPr>
              <a:t>A375 and SK-MEL-2 show most difference </a:t>
            </a:r>
            <a:r>
              <a:rPr lang="en-NL" sz="3600" b="1">
                <a:latin typeface="Arial" panose="020B0604020202020204" pitchFamily="34" charset="0"/>
                <a:cs typeface="Arial" panose="020B0604020202020204" pitchFamily="34" charset="0"/>
              </a:rPr>
              <a:t>DCA </a:t>
            </a:r>
            <a:r>
              <a:rPr lang="en-NL" sz="3600" b="1" dirty="0">
                <a:latin typeface="Arial" panose="020B0604020202020204" pitchFamily="34" charset="0"/>
                <a:cs typeface="Arial" panose="020B0604020202020204" pitchFamily="34" charset="0"/>
              </a:rPr>
              <a:t>sensitivity</a:t>
            </a:r>
          </a:p>
        </p:txBody>
      </p:sp>
      <p:pic>
        <p:nvPicPr>
          <p:cNvPr id="12" name="Content Placeholder 11" descr="A graph of red and grey dots&#10;&#10;AI-generated content may be incorrect.">
            <a:extLst>
              <a:ext uri="{FF2B5EF4-FFF2-40B4-BE49-F238E27FC236}">
                <a16:creationId xmlns:a16="http://schemas.microsoft.com/office/drawing/2014/main" id="{9CEB92B7-B227-242A-5BF8-1739D5BAD378}"/>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69154" y="1814737"/>
            <a:ext cx="6509318" cy="4351338"/>
          </a:xfrm>
        </p:spPr>
      </p:pic>
      <p:sp>
        <p:nvSpPr>
          <p:cNvPr id="8" name="TextBox 7">
            <a:extLst>
              <a:ext uri="{FF2B5EF4-FFF2-40B4-BE49-F238E27FC236}">
                <a16:creationId xmlns:a16="http://schemas.microsoft.com/office/drawing/2014/main" id="{3217042F-6DDE-55A8-2197-B766E5FEDEEE}"/>
              </a:ext>
            </a:extLst>
          </p:cNvPr>
          <p:cNvSpPr txBox="1"/>
          <p:nvPr/>
        </p:nvSpPr>
        <p:spPr>
          <a:xfrm>
            <a:off x="838200" y="1162782"/>
            <a:ext cx="6364020" cy="369332"/>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Half maximal inhibitory concentration (</a:t>
            </a:r>
            <a:r>
              <a:rPr lang="en-NL" dirty="0">
                <a:latin typeface="Arial" panose="020B0604020202020204" pitchFamily="34" charset="0"/>
                <a:cs typeface="Arial" panose="020B0604020202020204" pitchFamily="34" charset="0"/>
              </a:rPr>
              <a:t>IC50</a:t>
            </a:r>
            <a:r>
              <a:rPr lang="en-US" dirty="0">
                <a:latin typeface="Arial" panose="020B0604020202020204" pitchFamily="34" charset="0"/>
                <a:cs typeface="Arial" panose="020B0604020202020204" pitchFamily="34" charset="0"/>
              </a:rPr>
              <a:t>)</a:t>
            </a:r>
            <a:r>
              <a:rPr lang="en-NL" dirty="0">
                <a:latin typeface="Arial" panose="020B0604020202020204" pitchFamily="34" charset="0"/>
                <a:cs typeface="Arial" panose="020B0604020202020204" pitchFamily="34" charset="0"/>
              </a:rPr>
              <a:t> curves of DCA</a:t>
            </a:r>
          </a:p>
        </p:txBody>
      </p:sp>
      <p:sp>
        <p:nvSpPr>
          <p:cNvPr id="9" name="TextBox 8">
            <a:extLst>
              <a:ext uri="{FF2B5EF4-FFF2-40B4-BE49-F238E27FC236}">
                <a16:creationId xmlns:a16="http://schemas.microsoft.com/office/drawing/2014/main" id="{04BF6394-625F-98B5-5DA5-ABDAA5848418}"/>
              </a:ext>
            </a:extLst>
          </p:cNvPr>
          <p:cNvSpPr txBox="1"/>
          <p:nvPr/>
        </p:nvSpPr>
        <p:spPr>
          <a:xfrm>
            <a:off x="7897948" y="1162782"/>
            <a:ext cx="2633245" cy="369332"/>
          </a:xfrm>
          <a:prstGeom prst="rect">
            <a:avLst/>
          </a:prstGeom>
          <a:noFill/>
        </p:spPr>
        <p:txBody>
          <a:bodyPr wrap="square">
            <a:spAutoFit/>
          </a:bodyPr>
          <a:lstStyle/>
          <a:p>
            <a:r>
              <a:rPr lang="en-NL" dirty="0">
                <a:latin typeface="Arial" panose="020B0604020202020204" pitchFamily="34" charset="0"/>
                <a:cs typeface="Arial" panose="020B0604020202020204" pitchFamily="34" charset="0"/>
              </a:rPr>
              <a:t> IC50 values of DCA </a:t>
            </a:r>
          </a:p>
        </p:txBody>
      </p:sp>
      <p:sp>
        <p:nvSpPr>
          <p:cNvPr id="10" name="Rectangle 9">
            <a:extLst>
              <a:ext uri="{FF2B5EF4-FFF2-40B4-BE49-F238E27FC236}">
                <a16:creationId xmlns:a16="http://schemas.microsoft.com/office/drawing/2014/main" id="{7BE90C53-9D93-BADE-4E2A-8802E2812337}"/>
              </a:ext>
            </a:extLst>
          </p:cNvPr>
          <p:cNvSpPr/>
          <p:nvPr/>
        </p:nvSpPr>
        <p:spPr>
          <a:xfrm rot="2598295">
            <a:off x="8132845" y="5613932"/>
            <a:ext cx="363682" cy="673185"/>
          </a:xfrm>
          <a:prstGeom prst="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 name="Rectangle 12">
            <a:extLst>
              <a:ext uri="{FF2B5EF4-FFF2-40B4-BE49-F238E27FC236}">
                <a16:creationId xmlns:a16="http://schemas.microsoft.com/office/drawing/2014/main" id="{628F3B19-CE99-6430-397F-1496988509D6}"/>
              </a:ext>
            </a:extLst>
          </p:cNvPr>
          <p:cNvSpPr/>
          <p:nvPr/>
        </p:nvSpPr>
        <p:spPr>
          <a:xfrm rot="2598295">
            <a:off x="8890603" y="5533278"/>
            <a:ext cx="363682" cy="1265595"/>
          </a:xfrm>
          <a:prstGeom prst="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 name="TextBox 13">
            <a:extLst>
              <a:ext uri="{FF2B5EF4-FFF2-40B4-BE49-F238E27FC236}">
                <a16:creationId xmlns:a16="http://schemas.microsoft.com/office/drawing/2014/main" id="{5D45F344-BE6E-933A-10DB-FB33DCA00A16}"/>
              </a:ext>
            </a:extLst>
          </p:cNvPr>
          <p:cNvSpPr txBox="1"/>
          <p:nvPr/>
        </p:nvSpPr>
        <p:spPr>
          <a:xfrm>
            <a:off x="4272635" y="6557918"/>
            <a:ext cx="2698589" cy="600164"/>
          </a:xfrm>
          <a:prstGeom prst="rect">
            <a:avLst/>
          </a:prstGeom>
          <a:noFill/>
        </p:spPr>
        <p:txBody>
          <a:bodyPr wrap="square" rtlCol="0">
            <a:spAutoFit/>
          </a:bodyPr>
          <a:lstStyle/>
          <a:p>
            <a:r>
              <a:rPr lang="en-GB" sz="1100" dirty="0">
                <a:latin typeface="Calibri" panose="020F0502020204030204" pitchFamily="34" charset="0"/>
              </a:rPr>
              <a:t>Evers, B. (2022). Repurposing an old drug</a:t>
            </a:r>
            <a:r>
              <a:rPr lang="en-NL" sz="1100" dirty="0">
                <a:latin typeface="Calibri" panose="020F0502020204030204" pitchFamily="34" charset="0"/>
              </a:rPr>
              <a:t>	</a:t>
            </a:r>
          </a:p>
          <a:p>
            <a:endParaRPr lang="en-NL" sz="1100" dirty="0"/>
          </a:p>
        </p:txBody>
      </p:sp>
      <p:cxnSp>
        <p:nvCxnSpPr>
          <p:cNvPr id="4" name="Straight Connector 3">
            <a:extLst>
              <a:ext uri="{FF2B5EF4-FFF2-40B4-BE49-F238E27FC236}">
                <a16:creationId xmlns:a16="http://schemas.microsoft.com/office/drawing/2014/main" id="{2DFFF577-BD3F-0278-7064-58B4A93A5C44}"/>
              </a:ext>
            </a:extLst>
          </p:cNvPr>
          <p:cNvCxnSpPr>
            <a:cxnSpLocks/>
          </p:cNvCxnSpPr>
          <p:nvPr/>
        </p:nvCxnSpPr>
        <p:spPr>
          <a:xfrm>
            <a:off x="1389600" y="4096800"/>
            <a:ext cx="4881600"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83266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EF0CBE-721E-360E-55F0-52425983F3FB}"/>
              </a:ext>
            </a:extLst>
          </p:cNvPr>
          <p:cNvPicPr>
            <a:picLocks noChangeAspect="1"/>
          </p:cNvPicPr>
          <p:nvPr/>
        </p:nvPicPr>
        <p:blipFill>
          <a:blip r:embed="rId3"/>
          <a:srcRect l="27011" b="9449"/>
          <a:stretch>
            <a:fillRect/>
          </a:stretch>
        </p:blipFill>
        <p:spPr>
          <a:xfrm>
            <a:off x="7040150" y="1359421"/>
            <a:ext cx="4965959" cy="4317015"/>
          </a:xfrm>
          <a:prstGeom prst="rect">
            <a:avLst/>
          </a:prstGeom>
        </p:spPr>
      </p:pic>
      <p:grpSp>
        <p:nvGrpSpPr>
          <p:cNvPr id="12" name="Group 11">
            <a:extLst>
              <a:ext uri="{FF2B5EF4-FFF2-40B4-BE49-F238E27FC236}">
                <a16:creationId xmlns:a16="http://schemas.microsoft.com/office/drawing/2014/main" id="{7DB318AD-4817-AEE8-F8A7-D135EE055925}"/>
              </a:ext>
            </a:extLst>
          </p:cNvPr>
          <p:cNvGrpSpPr/>
          <p:nvPr/>
        </p:nvGrpSpPr>
        <p:grpSpPr>
          <a:xfrm>
            <a:off x="410117" y="450770"/>
            <a:ext cx="5892025" cy="984253"/>
            <a:chOff x="1468716" y="1760717"/>
            <a:chExt cx="5117880" cy="818923"/>
          </a:xfrm>
        </p:grpSpPr>
        <p:grpSp>
          <p:nvGrpSpPr>
            <p:cNvPr id="23" name="Group 22">
              <a:extLst>
                <a:ext uri="{FF2B5EF4-FFF2-40B4-BE49-F238E27FC236}">
                  <a16:creationId xmlns:a16="http://schemas.microsoft.com/office/drawing/2014/main" id="{37D16C12-C8BC-C9AB-4FD5-EFF338A8AAFC}"/>
                </a:ext>
              </a:extLst>
            </p:cNvPr>
            <p:cNvGrpSpPr/>
            <p:nvPr/>
          </p:nvGrpSpPr>
          <p:grpSpPr>
            <a:xfrm>
              <a:off x="1468716" y="1791774"/>
              <a:ext cx="5117880" cy="787866"/>
              <a:chOff x="3170374" y="1650209"/>
              <a:chExt cx="3707406" cy="433810"/>
            </a:xfrm>
            <a:solidFill>
              <a:schemeClr val="bg1"/>
            </a:solidFill>
          </p:grpSpPr>
          <p:sp>
            <p:nvSpPr>
              <p:cNvPr id="19" name="Rectangle 18">
                <a:extLst>
                  <a:ext uri="{FF2B5EF4-FFF2-40B4-BE49-F238E27FC236}">
                    <a16:creationId xmlns:a16="http://schemas.microsoft.com/office/drawing/2014/main" id="{59AA85A3-29F3-D491-9B07-8DBF8179E3FB}"/>
                  </a:ext>
                </a:extLst>
              </p:cNvPr>
              <p:cNvSpPr/>
              <p:nvPr/>
            </p:nvSpPr>
            <p:spPr>
              <a:xfrm>
                <a:off x="3170374" y="1650209"/>
                <a:ext cx="354135" cy="303164"/>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 name="Rectangle 19">
                <a:extLst>
                  <a:ext uri="{FF2B5EF4-FFF2-40B4-BE49-F238E27FC236}">
                    <a16:creationId xmlns:a16="http://schemas.microsoft.com/office/drawing/2014/main" id="{2021A2B1-67C1-271A-46DD-38C3432820BE}"/>
                  </a:ext>
                </a:extLst>
              </p:cNvPr>
              <p:cNvSpPr/>
              <p:nvPr/>
            </p:nvSpPr>
            <p:spPr>
              <a:xfrm>
                <a:off x="4892828" y="1780855"/>
                <a:ext cx="354135" cy="303164"/>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1" name="Rectangle 20">
                <a:extLst>
                  <a:ext uri="{FF2B5EF4-FFF2-40B4-BE49-F238E27FC236}">
                    <a16:creationId xmlns:a16="http://schemas.microsoft.com/office/drawing/2014/main" id="{52E56E9A-9ACB-FD0D-7053-B2E6E6D67705}"/>
                  </a:ext>
                </a:extLst>
              </p:cNvPr>
              <p:cNvSpPr/>
              <p:nvPr/>
            </p:nvSpPr>
            <p:spPr>
              <a:xfrm>
                <a:off x="6523645" y="1650209"/>
                <a:ext cx="354135" cy="303164"/>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10" name="Rectangle 9">
              <a:extLst>
                <a:ext uri="{FF2B5EF4-FFF2-40B4-BE49-F238E27FC236}">
                  <a16:creationId xmlns:a16="http://schemas.microsoft.com/office/drawing/2014/main" id="{3245B71A-F8E6-6A4A-2C4B-3A961C1191A4}"/>
                </a:ext>
              </a:extLst>
            </p:cNvPr>
            <p:cNvSpPr/>
            <p:nvPr/>
          </p:nvSpPr>
          <p:spPr>
            <a:xfrm>
              <a:off x="4479036" y="1760717"/>
              <a:ext cx="640034" cy="6463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30" name="Rectangle 29">
            <a:extLst>
              <a:ext uri="{FF2B5EF4-FFF2-40B4-BE49-F238E27FC236}">
                <a16:creationId xmlns:a16="http://schemas.microsoft.com/office/drawing/2014/main" id="{C9F293B9-D59E-E667-808C-4DBF84CB697D}"/>
              </a:ext>
            </a:extLst>
          </p:cNvPr>
          <p:cNvSpPr/>
          <p:nvPr/>
        </p:nvSpPr>
        <p:spPr>
          <a:xfrm>
            <a:off x="6792941" y="136525"/>
            <a:ext cx="685509" cy="7224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 name="Title 1">
            <a:extLst>
              <a:ext uri="{FF2B5EF4-FFF2-40B4-BE49-F238E27FC236}">
                <a16:creationId xmlns:a16="http://schemas.microsoft.com/office/drawing/2014/main" id="{21BA39F9-06CD-16DD-3A87-591B94E53B8E}"/>
              </a:ext>
            </a:extLst>
          </p:cNvPr>
          <p:cNvSpPr>
            <a:spLocks noGrp="1"/>
          </p:cNvSpPr>
          <p:nvPr>
            <p:ph type="title"/>
          </p:nvPr>
        </p:nvSpPr>
        <p:spPr>
          <a:xfrm>
            <a:off x="185891" y="428876"/>
            <a:ext cx="12101804" cy="535531"/>
          </a:xfrm>
          <a:noFill/>
        </p:spPr>
        <p:txBody>
          <a:bodyPr wrap="square">
            <a:spAutoFit/>
          </a:bodyPr>
          <a:lstStyle/>
          <a:p>
            <a:r>
              <a:rPr lang="en-US" sz="3200" dirty="0">
                <a:solidFill>
                  <a:schemeClr val="tx1"/>
                </a:solidFill>
                <a:latin typeface="Arial" panose="020B0604020202020204" pitchFamily="34" charset="0"/>
                <a:ea typeface="+mn-ea"/>
                <a:cs typeface="Arial" panose="020B0604020202020204" pitchFamily="34" charset="0"/>
              </a:rPr>
              <a:t>Metabolic phenotype of different melanoma cell lines</a:t>
            </a:r>
            <a:endParaRPr lang="en-NL" sz="3200" dirty="0">
              <a:solidFill>
                <a:schemeClr val="tx1"/>
              </a:solidFill>
              <a:latin typeface="Arial" panose="020B0604020202020204" pitchFamily="34" charset="0"/>
              <a:ea typeface="+mn-ea"/>
              <a:cs typeface="Arial" panose="020B0604020202020204" pitchFamily="34" charset="0"/>
            </a:endParaRPr>
          </a:p>
        </p:txBody>
      </p:sp>
      <p:sp>
        <p:nvSpPr>
          <p:cNvPr id="8" name="Slide Number Placeholder 7">
            <a:extLst>
              <a:ext uri="{FF2B5EF4-FFF2-40B4-BE49-F238E27FC236}">
                <a16:creationId xmlns:a16="http://schemas.microsoft.com/office/drawing/2014/main" id="{EDF5385F-E319-9196-9823-61CB70FECFED}"/>
              </a:ext>
            </a:extLst>
          </p:cNvPr>
          <p:cNvSpPr>
            <a:spLocks noGrp="1"/>
          </p:cNvSpPr>
          <p:nvPr>
            <p:ph type="sldNum" sz="quarter" idx="12"/>
          </p:nvPr>
        </p:nvSpPr>
        <p:spPr/>
        <p:txBody>
          <a:bodyPr/>
          <a:lstStyle/>
          <a:p>
            <a:fld id="{63FECFC1-1FBF-4FB4-B597-2E93DA8D3CB1}" type="slidenum">
              <a:rPr lang="en-NL" smtClean="0"/>
              <a:t>15</a:t>
            </a:fld>
            <a:endParaRPr lang="en-NL"/>
          </a:p>
        </p:txBody>
      </p:sp>
      <p:sp>
        <p:nvSpPr>
          <p:cNvPr id="14" name="TextBox 13">
            <a:extLst>
              <a:ext uri="{FF2B5EF4-FFF2-40B4-BE49-F238E27FC236}">
                <a16:creationId xmlns:a16="http://schemas.microsoft.com/office/drawing/2014/main" id="{532FD54A-D35B-5D04-CBC3-DAEB380E773F}"/>
              </a:ext>
            </a:extLst>
          </p:cNvPr>
          <p:cNvSpPr txBox="1"/>
          <p:nvPr/>
        </p:nvSpPr>
        <p:spPr>
          <a:xfrm>
            <a:off x="185891" y="1036256"/>
            <a:ext cx="7963498" cy="646331"/>
          </a:xfrm>
          <a:prstGeom prst="rect">
            <a:avLst/>
          </a:prstGeom>
          <a:noFill/>
        </p:spPr>
        <p:txBody>
          <a:bodyPr wrap="square">
            <a:spAutoFit/>
          </a:bodyPr>
          <a:lstStyle/>
          <a:p>
            <a:r>
              <a:rPr lang="en-US" altLang="zh-CN" dirty="0">
                <a:latin typeface="Arial" panose="020B0604020202020204" pitchFamily="34" charset="0"/>
                <a:cs typeface="Arial" panose="020B0604020202020204" pitchFamily="34" charset="0"/>
              </a:rPr>
              <a:t>Glucose uptake and lactate production </a:t>
            </a:r>
            <a:r>
              <a:rPr lang="en-US" dirty="0">
                <a:latin typeface="Arial" panose="020B0604020202020204" pitchFamily="34" charset="0"/>
                <a:cs typeface="Arial" panose="020B0604020202020204" pitchFamily="34" charset="0"/>
              </a:rPr>
              <a:t>in A375 and SK-MEL-2 cells. </a:t>
            </a:r>
          </a:p>
          <a:p>
            <a:endParaRPr lang="en-NL"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A9365BC2-144D-E205-6876-BA0BD141CDF4}"/>
              </a:ext>
            </a:extLst>
          </p:cNvPr>
          <p:cNvSpPr txBox="1"/>
          <p:nvPr/>
        </p:nvSpPr>
        <p:spPr>
          <a:xfrm>
            <a:off x="4272635" y="6557918"/>
            <a:ext cx="2698589" cy="600164"/>
          </a:xfrm>
          <a:prstGeom prst="rect">
            <a:avLst/>
          </a:prstGeom>
          <a:noFill/>
        </p:spPr>
        <p:txBody>
          <a:bodyPr wrap="square" rtlCol="0">
            <a:spAutoFit/>
          </a:bodyPr>
          <a:lstStyle/>
          <a:p>
            <a:r>
              <a:rPr lang="en-GB" sz="1100" dirty="0">
                <a:latin typeface="Calibri" panose="020F0502020204030204" pitchFamily="34" charset="0"/>
              </a:rPr>
              <a:t>Evers, B. (2022). Repurposing an old drug</a:t>
            </a:r>
            <a:r>
              <a:rPr lang="en-NL" sz="1100" dirty="0">
                <a:latin typeface="Calibri" panose="020F0502020204030204" pitchFamily="34" charset="0"/>
              </a:rPr>
              <a:t>	</a:t>
            </a:r>
          </a:p>
          <a:p>
            <a:endParaRPr lang="en-NL" sz="1100" dirty="0"/>
          </a:p>
        </p:txBody>
      </p:sp>
      <p:pic>
        <p:nvPicPr>
          <p:cNvPr id="6" name="Picture 5" descr="A graph of different colored rectangular objects&#10;&#10;AI-generated content may be incorrect.">
            <a:extLst>
              <a:ext uri="{FF2B5EF4-FFF2-40B4-BE49-F238E27FC236}">
                <a16:creationId xmlns:a16="http://schemas.microsoft.com/office/drawing/2014/main" id="{1CEE9F92-6F82-E1D9-693C-21B8F5B232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523" y="1657835"/>
            <a:ext cx="3918500" cy="4116071"/>
          </a:xfrm>
          <a:prstGeom prst="rect">
            <a:avLst/>
          </a:prstGeom>
        </p:spPr>
      </p:pic>
      <p:sp>
        <p:nvSpPr>
          <p:cNvPr id="7" name="TextBox 6">
            <a:extLst>
              <a:ext uri="{FF2B5EF4-FFF2-40B4-BE49-F238E27FC236}">
                <a16:creationId xmlns:a16="http://schemas.microsoft.com/office/drawing/2014/main" id="{8584C6CE-EB25-53A7-E8E9-06F97366555F}"/>
              </a:ext>
            </a:extLst>
          </p:cNvPr>
          <p:cNvSpPr txBox="1"/>
          <p:nvPr/>
        </p:nvSpPr>
        <p:spPr>
          <a:xfrm>
            <a:off x="972929" y="5883776"/>
            <a:ext cx="6147486" cy="369332"/>
          </a:xfrm>
          <a:prstGeom prst="rect">
            <a:avLst/>
          </a:prstGeom>
          <a:noFill/>
        </p:spPr>
        <p:txBody>
          <a:bodyPr wrap="square">
            <a:spAutoFit/>
          </a:bodyPr>
          <a:lstStyle/>
          <a:p>
            <a:r>
              <a:rPr lang="en-US" sz="1800" b="0" i="0" dirty="0">
                <a:effectLst/>
                <a:latin typeface="Arial" panose="020B0604020202020204" pitchFamily="34" charset="0"/>
                <a:cs typeface="Arial" panose="020B0604020202020204" pitchFamily="34" charset="0"/>
              </a:rPr>
              <a:t>A375</a:t>
            </a:r>
            <a:r>
              <a:rPr lang="zh-CN" altLang="en-US" sz="1800" b="0" i="0" dirty="0">
                <a:effectLst/>
                <a:latin typeface="Arial" panose="020B0604020202020204" pitchFamily="34" charset="0"/>
                <a:cs typeface="Arial" panose="020B0604020202020204" pitchFamily="34" charset="0"/>
              </a:rPr>
              <a:t> </a:t>
            </a:r>
            <a:r>
              <a:rPr lang="en-US" altLang="zh-CN" sz="1800" b="0" i="0" dirty="0">
                <a:effectLst/>
                <a:latin typeface="Arial" panose="020B0604020202020204" pitchFamily="34" charset="0"/>
                <a:cs typeface="Arial" panose="020B0604020202020204" pitchFamily="34" charset="0"/>
              </a:rPr>
              <a:t>has</a:t>
            </a:r>
            <a:r>
              <a:rPr lang="zh-CN" altLang="en-US" sz="1800" b="0" i="0" dirty="0">
                <a:effectLst/>
                <a:latin typeface="Arial" panose="020B0604020202020204" pitchFamily="34" charset="0"/>
                <a:cs typeface="Arial" panose="020B0604020202020204" pitchFamily="34" charset="0"/>
              </a:rPr>
              <a:t> </a:t>
            </a:r>
            <a:r>
              <a:rPr lang="en-US" sz="1800" b="0" i="0" dirty="0">
                <a:effectLst/>
                <a:latin typeface="Arial" panose="020B0604020202020204" pitchFamily="34" charset="0"/>
                <a:cs typeface="Arial" panose="020B0604020202020204" pitchFamily="34" charset="0"/>
              </a:rPr>
              <a:t>highly glycolytic</a:t>
            </a:r>
            <a:r>
              <a:rPr lang="zh-CN" altLang="en-US" sz="1800" b="0" i="0" dirty="0">
                <a:effectLst/>
                <a:latin typeface="Arial" panose="020B0604020202020204" pitchFamily="34" charset="0"/>
                <a:cs typeface="Arial" panose="020B0604020202020204" pitchFamily="34" charset="0"/>
              </a:rPr>
              <a:t> </a:t>
            </a:r>
            <a:r>
              <a:rPr lang="en-US" altLang="zh-CN" sz="1800" b="0" i="0" dirty="0">
                <a:effectLst/>
                <a:latin typeface="Arial" panose="020B0604020202020204" pitchFamily="34" charset="0"/>
                <a:cs typeface="Arial" panose="020B0604020202020204" pitchFamily="34" charset="0"/>
              </a:rPr>
              <a:t>rate</a:t>
            </a:r>
            <a:r>
              <a:rPr lang="en-US" sz="1800" b="0" i="0" dirty="0">
                <a:effectLst/>
                <a:latin typeface="Arial" panose="020B0604020202020204" pitchFamily="34" charset="0"/>
                <a:cs typeface="Arial" panose="020B0604020202020204" pitchFamily="34" charset="0"/>
              </a:rPr>
              <a:t> </a:t>
            </a:r>
            <a:endParaRPr lang="en-CN" dirty="0"/>
          </a:p>
        </p:txBody>
      </p:sp>
    </p:spTree>
    <p:extLst>
      <p:ext uri="{BB962C8B-B14F-4D97-AF65-F5344CB8AC3E}">
        <p14:creationId xmlns:p14="http://schemas.microsoft.com/office/powerpoint/2010/main" val="20834888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B46D338-6CCB-D6BD-BC98-267F243344B5}"/>
              </a:ext>
            </a:extLst>
          </p:cNvPr>
          <p:cNvPicPr>
            <a:picLocks noChangeAspect="1"/>
          </p:cNvPicPr>
          <p:nvPr/>
        </p:nvPicPr>
        <p:blipFill>
          <a:blip r:embed="rId3"/>
          <a:stretch>
            <a:fillRect/>
          </a:stretch>
        </p:blipFill>
        <p:spPr>
          <a:xfrm>
            <a:off x="7738120" y="-43818"/>
            <a:ext cx="5077200" cy="6901818"/>
          </a:xfrm>
          <a:prstGeom prst="rect">
            <a:avLst/>
          </a:prstGeom>
        </p:spPr>
      </p:pic>
      <p:sp>
        <p:nvSpPr>
          <p:cNvPr id="10" name="Rectangle 9">
            <a:extLst>
              <a:ext uri="{FF2B5EF4-FFF2-40B4-BE49-F238E27FC236}">
                <a16:creationId xmlns:a16="http://schemas.microsoft.com/office/drawing/2014/main" id="{6CCA390C-DB77-02B4-EDC1-9F4BE1228ED1}"/>
              </a:ext>
            </a:extLst>
          </p:cNvPr>
          <p:cNvSpPr/>
          <p:nvPr/>
        </p:nvSpPr>
        <p:spPr>
          <a:xfrm>
            <a:off x="-2551025" y="579715"/>
            <a:ext cx="622725" cy="7191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1" name="Rectangle 10">
            <a:extLst>
              <a:ext uri="{FF2B5EF4-FFF2-40B4-BE49-F238E27FC236}">
                <a16:creationId xmlns:a16="http://schemas.microsoft.com/office/drawing/2014/main" id="{AE941CD1-C8A1-430E-66FF-EAF6924F0D42}"/>
              </a:ext>
            </a:extLst>
          </p:cNvPr>
          <p:cNvSpPr/>
          <p:nvPr/>
        </p:nvSpPr>
        <p:spPr>
          <a:xfrm>
            <a:off x="477805" y="889608"/>
            <a:ext cx="622725" cy="7191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Rectangle 11">
            <a:extLst>
              <a:ext uri="{FF2B5EF4-FFF2-40B4-BE49-F238E27FC236}">
                <a16:creationId xmlns:a16="http://schemas.microsoft.com/office/drawing/2014/main" id="{73ED5996-1D4B-A470-3A40-1B47DCC4741A}"/>
              </a:ext>
            </a:extLst>
          </p:cNvPr>
          <p:cNvSpPr/>
          <p:nvPr/>
        </p:nvSpPr>
        <p:spPr>
          <a:xfrm>
            <a:off x="3345500" y="579715"/>
            <a:ext cx="622725" cy="7191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8" name="Rectangle 7">
            <a:extLst>
              <a:ext uri="{FF2B5EF4-FFF2-40B4-BE49-F238E27FC236}">
                <a16:creationId xmlns:a16="http://schemas.microsoft.com/office/drawing/2014/main" id="{4E71531D-6117-0FA1-D1BE-85E2E2705DB4}"/>
              </a:ext>
            </a:extLst>
          </p:cNvPr>
          <p:cNvSpPr/>
          <p:nvPr/>
        </p:nvSpPr>
        <p:spPr>
          <a:xfrm>
            <a:off x="1283573" y="539150"/>
            <a:ext cx="815287" cy="844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 name="Title 1">
            <a:extLst>
              <a:ext uri="{FF2B5EF4-FFF2-40B4-BE49-F238E27FC236}">
                <a16:creationId xmlns:a16="http://schemas.microsoft.com/office/drawing/2014/main" id="{EC8BC294-83E6-57E3-36B0-28F66311DE75}"/>
              </a:ext>
            </a:extLst>
          </p:cNvPr>
          <p:cNvSpPr>
            <a:spLocks noGrp="1"/>
          </p:cNvSpPr>
          <p:nvPr>
            <p:ph type="title"/>
          </p:nvPr>
        </p:nvSpPr>
        <p:spPr>
          <a:xfrm>
            <a:off x="90196" y="430482"/>
            <a:ext cx="12101804" cy="535531"/>
          </a:xfrm>
          <a:noFill/>
        </p:spPr>
        <p:txBody>
          <a:bodyPr wrap="square">
            <a:spAutoFit/>
          </a:bodyPr>
          <a:lstStyle/>
          <a:p>
            <a:r>
              <a:rPr lang="en-US" altLang="zh-CN" sz="3200" dirty="0">
                <a:latin typeface="Arial" panose="020B0604020202020204" pitchFamily="34" charset="0"/>
              </a:rPr>
              <a:t>Enzymes’ Vmax in glycolysis pathway</a:t>
            </a:r>
            <a:endParaRPr lang="en-NL" sz="320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D68D72EB-A4AF-4FAA-1121-8F928436FC59}"/>
              </a:ext>
            </a:extLst>
          </p:cNvPr>
          <p:cNvSpPr>
            <a:spLocks noGrp="1"/>
          </p:cNvSpPr>
          <p:nvPr>
            <p:ph type="sldNum" sz="quarter" idx="12"/>
          </p:nvPr>
        </p:nvSpPr>
        <p:spPr/>
        <p:txBody>
          <a:bodyPr/>
          <a:lstStyle/>
          <a:p>
            <a:fld id="{63FECFC1-1FBF-4FB4-B597-2E93DA8D3CB1}" type="slidenum">
              <a:rPr lang="en-NL" smtClean="0"/>
              <a:t>16</a:t>
            </a:fld>
            <a:endParaRPr lang="en-NL"/>
          </a:p>
        </p:txBody>
      </p:sp>
      <p:sp>
        <p:nvSpPr>
          <p:cNvPr id="2" name="TextBox 1">
            <a:extLst>
              <a:ext uri="{FF2B5EF4-FFF2-40B4-BE49-F238E27FC236}">
                <a16:creationId xmlns:a16="http://schemas.microsoft.com/office/drawing/2014/main" id="{D2128548-9F8E-26D0-CD82-9A68B671C723}"/>
              </a:ext>
            </a:extLst>
          </p:cNvPr>
          <p:cNvSpPr txBox="1"/>
          <p:nvPr/>
        </p:nvSpPr>
        <p:spPr>
          <a:xfrm>
            <a:off x="4272635" y="6557918"/>
            <a:ext cx="2698589" cy="600164"/>
          </a:xfrm>
          <a:prstGeom prst="rect">
            <a:avLst/>
          </a:prstGeom>
          <a:noFill/>
        </p:spPr>
        <p:txBody>
          <a:bodyPr wrap="square" rtlCol="0">
            <a:spAutoFit/>
          </a:bodyPr>
          <a:lstStyle/>
          <a:p>
            <a:r>
              <a:rPr lang="en-GB" sz="1100" dirty="0">
                <a:latin typeface="Calibri" panose="020F0502020204030204" pitchFamily="34" charset="0"/>
              </a:rPr>
              <a:t>Evers, B. (2022). Repurposing an old drug</a:t>
            </a:r>
            <a:r>
              <a:rPr lang="en-NL" sz="1100" dirty="0">
                <a:latin typeface="Calibri" panose="020F0502020204030204" pitchFamily="34" charset="0"/>
              </a:rPr>
              <a:t>	</a:t>
            </a:r>
          </a:p>
          <a:p>
            <a:endParaRPr lang="en-NL" sz="1100" dirty="0"/>
          </a:p>
        </p:txBody>
      </p:sp>
      <p:pic>
        <p:nvPicPr>
          <p:cNvPr id="6" name="Picture 5" descr="A red blue and white squares&#10;&#10;AI-generated content may be incorrect.">
            <a:hlinkClick r:id="rId4" action="ppaction://hlinksldjump"/>
            <a:extLst>
              <a:ext uri="{FF2B5EF4-FFF2-40B4-BE49-F238E27FC236}">
                <a16:creationId xmlns:a16="http://schemas.microsoft.com/office/drawing/2014/main" id="{B494E858-B3F4-FABF-A34D-81089B19A3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230" y="961222"/>
            <a:ext cx="3482898" cy="5307274"/>
          </a:xfrm>
          <a:prstGeom prst="rect">
            <a:avLst/>
          </a:prstGeom>
        </p:spPr>
      </p:pic>
      <p:sp>
        <p:nvSpPr>
          <p:cNvPr id="3" name="TextBox 2">
            <a:extLst>
              <a:ext uri="{FF2B5EF4-FFF2-40B4-BE49-F238E27FC236}">
                <a16:creationId xmlns:a16="http://schemas.microsoft.com/office/drawing/2014/main" id="{FE47771E-A483-DBCA-81ED-6D4F0A168DFA}"/>
              </a:ext>
            </a:extLst>
          </p:cNvPr>
          <p:cNvSpPr txBox="1"/>
          <p:nvPr/>
        </p:nvSpPr>
        <p:spPr>
          <a:xfrm>
            <a:off x="3834714" y="4635743"/>
            <a:ext cx="6147486" cy="369332"/>
          </a:xfrm>
          <a:prstGeom prst="rect">
            <a:avLst/>
          </a:prstGeom>
          <a:noFill/>
        </p:spPr>
        <p:txBody>
          <a:bodyPr wrap="square">
            <a:spAutoFit/>
          </a:bodyPr>
          <a:lstStyle/>
          <a:p>
            <a:r>
              <a:rPr lang="en-CN" sz="1800" b="0" i="0" dirty="0">
                <a:effectLst/>
                <a:latin typeface="Arial" panose="020B0604020202020204" pitchFamily="34" charset="0"/>
                <a:cs typeface="Arial" panose="020B0604020202020204" pitchFamily="34" charset="0"/>
              </a:rPr>
              <a:t>PPP</a:t>
            </a:r>
            <a:r>
              <a:rPr lang="zh-CN" altLang="en-US" sz="1800" b="0" i="0" dirty="0">
                <a:effectLst/>
                <a:latin typeface="Arial" panose="020B0604020202020204" pitchFamily="34" charset="0"/>
                <a:cs typeface="Arial" panose="020B0604020202020204" pitchFamily="34" charset="0"/>
              </a:rPr>
              <a:t> </a:t>
            </a:r>
            <a:r>
              <a:rPr lang="en-US" altLang="zh-CN" dirty="0">
                <a:latin typeface="Arial" panose="020B0604020202020204" pitchFamily="34" charset="0"/>
                <a:cs typeface="Arial" panose="020B0604020202020204" pitchFamily="34" charset="0"/>
              </a:rPr>
              <a:t>flux</a:t>
            </a:r>
            <a:r>
              <a:rPr lang="zh-CN" altLang="en-US" dirty="0">
                <a:latin typeface="Arial" panose="020B0604020202020204" pitchFamily="34" charset="0"/>
                <a:cs typeface="Arial" panose="020B0604020202020204" pitchFamily="34" charset="0"/>
              </a:rPr>
              <a:t> </a:t>
            </a:r>
            <a:r>
              <a:rPr lang="en-US" altLang="zh-CN" dirty="0">
                <a:latin typeface="Arial" panose="020B0604020202020204" pitchFamily="34" charset="0"/>
                <a:cs typeface="Arial" panose="020B0604020202020204" pitchFamily="34" charset="0"/>
              </a:rPr>
              <a:t>is</a:t>
            </a:r>
            <a:r>
              <a:rPr lang="zh-CN" altLang="en-US" dirty="0">
                <a:latin typeface="Arial" panose="020B0604020202020204" pitchFamily="34" charset="0"/>
                <a:cs typeface="Arial" panose="020B0604020202020204" pitchFamily="34" charset="0"/>
              </a:rPr>
              <a:t> </a:t>
            </a:r>
            <a:r>
              <a:rPr lang="en-US" altLang="zh-CN" dirty="0">
                <a:latin typeface="Arial" panose="020B0604020202020204" pitchFamily="34" charset="0"/>
                <a:cs typeface="Arial" panose="020B0604020202020204" pitchFamily="34" charset="0"/>
              </a:rPr>
              <a:t>higher in SK-MEL-2?</a:t>
            </a:r>
            <a:endParaRPr lang="en-CN" dirty="0"/>
          </a:p>
        </p:txBody>
      </p:sp>
    </p:spTree>
    <p:extLst>
      <p:ext uri="{BB962C8B-B14F-4D97-AF65-F5344CB8AC3E}">
        <p14:creationId xmlns:p14="http://schemas.microsoft.com/office/powerpoint/2010/main" val="2221710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AC79A-F446-07C3-E41A-96A711844325}"/>
              </a:ext>
            </a:extLst>
          </p:cNvPr>
          <p:cNvSpPr>
            <a:spLocks noGrp="1"/>
          </p:cNvSpPr>
          <p:nvPr>
            <p:ph type="title"/>
          </p:nvPr>
        </p:nvSpPr>
        <p:spPr>
          <a:xfrm>
            <a:off x="838200" y="365125"/>
            <a:ext cx="15856154" cy="1325563"/>
          </a:xfrm>
        </p:spPr>
        <p:txBody>
          <a:bodyPr/>
          <a:lstStyle/>
          <a:p>
            <a:r>
              <a:rPr lang="en-CA" dirty="0">
                <a:latin typeface="Arial" panose="020B0604020202020204" pitchFamily="34" charset="0"/>
                <a:cs typeface="Arial" panose="020B0604020202020204" pitchFamily="34" charset="0"/>
              </a:rPr>
              <a:t>Flux omics---</a:t>
            </a:r>
            <a:r>
              <a:rPr lang="en-US" altLang="zh-CN" dirty="0">
                <a:latin typeface="Arial" panose="020B0604020202020204" pitchFamily="34" charset="0"/>
                <a:cs typeface="Arial" panose="020B0604020202020204" pitchFamily="34" charset="0"/>
              </a:rPr>
              <a:t>Steady state</a:t>
            </a:r>
            <a:endParaRPr lang="en-NL"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6D913EF-A541-2338-4DEA-207EB587D6D3}"/>
              </a:ext>
            </a:extLst>
          </p:cNvPr>
          <p:cNvSpPr>
            <a:spLocks noGrp="1"/>
          </p:cNvSpPr>
          <p:nvPr>
            <p:ph type="sldNum" sz="quarter" idx="12"/>
          </p:nvPr>
        </p:nvSpPr>
        <p:spPr/>
        <p:txBody>
          <a:bodyPr/>
          <a:lstStyle/>
          <a:p>
            <a:fld id="{63FECFC1-1FBF-4FB4-B597-2E93DA8D3CB1}" type="slidenum">
              <a:rPr lang="en-NL" smtClean="0"/>
              <a:t>17</a:t>
            </a:fld>
            <a:endParaRPr lang="en-NL"/>
          </a:p>
        </p:txBody>
      </p:sp>
      <p:sp>
        <p:nvSpPr>
          <p:cNvPr id="5" name="Isosceles Triangle 4">
            <a:extLst>
              <a:ext uri="{FF2B5EF4-FFF2-40B4-BE49-F238E27FC236}">
                <a16:creationId xmlns:a16="http://schemas.microsoft.com/office/drawing/2014/main" id="{061DFE91-EAB5-BAFD-DA10-C3873C9536F8}"/>
              </a:ext>
            </a:extLst>
          </p:cNvPr>
          <p:cNvSpPr/>
          <p:nvPr/>
        </p:nvSpPr>
        <p:spPr>
          <a:xfrm>
            <a:off x="1009816" y="2941983"/>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 name="Isosceles Triangle 5">
            <a:extLst>
              <a:ext uri="{FF2B5EF4-FFF2-40B4-BE49-F238E27FC236}">
                <a16:creationId xmlns:a16="http://schemas.microsoft.com/office/drawing/2014/main" id="{8C73D598-E2D8-33BA-ED97-027D6FD053A7}"/>
              </a:ext>
            </a:extLst>
          </p:cNvPr>
          <p:cNvSpPr/>
          <p:nvPr/>
        </p:nvSpPr>
        <p:spPr>
          <a:xfrm>
            <a:off x="1162216" y="3094383"/>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7" name="Isosceles Triangle 6">
            <a:extLst>
              <a:ext uri="{FF2B5EF4-FFF2-40B4-BE49-F238E27FC236}">
                <a16:creationId xmlns:a16="http://schemas.microsoft.com/office/drawing/2014/main" id="{A7CA1975-5C9D-BAF8-29D7-9159ED4CAB75}"/>
              </a:ext>
            </a:extLst>
          </p:cNvPr>
          <p:cNvSpPr/>
          <p:nvPr/>
        </p:nvSpPr>
        <p:spPr>
          <a:xfrm>
            <a:off x="1353047" y="3002943"/>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8" name="Isosceles Triangle 7">
            <a:extLst>
              <a:ext uri="{FF2B5EF4-FFF2-40B4-BE49-F238E27FC236}">
                <a16:creationId xmlns:a16="http://schemas.microsoft.com/office/drawing/2014/main" id="{140EB46F-63E5-7C22-04D1-D8C784B79C13}"/>
              </a:ext>
            </a:extLst>
          </p:cNvPr>
          <p:cNvSpPr/>
          <p:nvPr/>
        </p:nvSpPr>
        <p:spPr>
          <a:xfrm>
            <a:off x="1353047" y="3238832"/>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9" name="Isosceles Triangle 8">
            <a:extLst>
              <a:ext uri="{FF2B5EF4-FFF2-40B4-BE49-F238E27FC236}">
                <a16:creationId xmlns:a16="http://schemas.microsoft.com/office/drawing/2014/main" id="{C3867E06-B894-61ED-EE53-6CCF4F51E959}"/>
              </a:ext>
            </a:extLst>
          </p:cNvPr>
          <p:cNvSpPr/>
          <p:nvPr/>
        </p:nvSpPr>
        <p:spPr>
          <a:xfrm>
            <a:off x="1047585" y="3330272"/>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0" name="TextBox 9">
            <a:extLst>
              <a:ext uri="{FF2B5EF4-FFF2-40B4-BE49-F238E27FC236}">
                <a16:creationId xmlns:a16="http://schemas.microsoft.com/office/drawing/2014/main" id="{209D93E6-149A-F038-D489-AA3574E34302}"/>
              </a:ext>
            </a:extLst>
          </p:cNvPr>
          <p:cNvSpPr txBox="1"/>
          <p:nvPr/>
        </p:nvSpPr>
        <p:spPr>
          <a:xfrm>
            <a:off x="545329" y="3580737"/>
            <a:ext cx="2397906" cy="369332"/>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Glucose (substrate)</a:t>
            </a:r>
            <a:endParaRPr lang="en-NL" dirty="0">
              <a:latin typeface="Arial" panose="020B0604020202020204" pitchFamily="34" charset="0"/>
              <a:cs typeface="Arial" panose="020B0604020202020204" pitchFamily="34" charset="0"/>
            </a:endParaRPr>
          </a:p>
        </p:txBody>
      </p:sp>
      <p:cxnSp>
        <p:nvCxnSpPr>
          <p:cNvPr id="12" name="Straight Arrow Connector 11">
            <a:extLst>
              <a:ext uri="{FF2B5EF4-FFF2-40B4-BE49-F238E27FC236}">
                <a16:creationId xmlns:a16="http://schemas.microsoft.com/office/drawing/2014/main" id="{29908A59-CE24-7F67-0CD9-D87AD9B024C6}"/>
              </a:ext>
            </a:extLst>
          </p:cNvPr>
          <p:cNvCxnSpPr/>
          <p:nvPr/>
        </p:nvCxnSpPr>
        <p:spPr>
          <a:xfrm>
            <a:off x="1860605" y="3277263"/>
            <a:ext cx="131196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F9F2DD5-DD85-0E63-99F8-B1B38D5A3E55}"/>
              </a:ext>
            </a:extLst>
          </p:cNvPr>
          <p:cNvSpPr txBox="1"/>
          <p:nvPr/>
        </p:nvSpPr>
        <p:spPr>
          <a:xfrm>
            <a:off x="3320335" y="3654187"/>
            <a:ext cx="2397906" cy="369332"/>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G6P</a:t>
            </a:r>
            <a:endParaRPr lang="en-NL" dirty="0">
              <a:latin typeface="Arial" panose="020B0604020202020204" pitchFamily="34" charset="0"/>
              <a:cs typeface="Arial" panose="020B0604020202020204" pitchFamily="34" charset="0"/>
            </a:endParaRPr>
          </a:p>
        </p:txBody>
      </p:sp>
      <p:sp>
        <p:nvSpPr>
          <p:cNvPr id="14" name="Isosceles Triangle 13">
            <a:extLst>
              <a:ext uri="{FF2B5EF4-FFF2-40B4-BE49-F238E27FC236}">
                <a16:creationId xmlns:a16="http://schemas.microsoft.com/office/drawing/2014/main" id="{7D7D835E-3F7C-E61E-DC5B-50B32DAC1E91}"/>
              </a:ext>
            </a:extLst>
          </p:cNvPr>
          <p:cNvSpPr/>
          <p:nvPr/>
        </p:nvSpPr>
        <p:spPr>
          <a:xfrm>
            <a:off x="3397858" y="3094383"/>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 name="Isosceles Triangle 14">
            <a:extLst>
              <a:ext uri="{FF2B5EF4-FFF2-40B4-BE49-F238E27FC236}">
                <a16:creationId xmlns:a16="http://schemas.microsoft.com/office/drawing/2014/main" id="{8A319363-A216-DBB0-3763-9EDABD023AC8}"/>
              </a:ext>
            </a:extLst>
          </p:cNvPr>
          <p:cNvSpPr/>
          <p:nvPr/>
        </p:nvSpPr>
        <p:spPr>
          <a:xfrm>
            <a:off x="3528393" y="3337560"/>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 name="Isosceles Triangle 15">
            <a:extLst>
              <a:ext uri="{FF2B5EF4-FFF2-40B4-BE49-F238E27FC236}">
                <a16:creationId xmlns:a16="http://schemas.microsoft.com/office/drawing/2014/main" id="{842DB822-7319-C2A9-572C-49D5AC45DFEB}"/>
              </a:ext>
            </a:extLst>
          </p:cNvPr>
          <p:cNvSpPr/>
          <p:nvPr/>
        </p:nvSpPr>
        <p:spPr>
          <a:xfrm>
            <a:off x="3666879" y="2996367"/>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 name="TextBox 16">
            <a:extLst>
              <a:ext uri="{FF2B5EF4-FFF2-40B4-BE49-F238E27FC236}">
                <a16:creationId xmlns:a16="http://schemas.microsoft.com/office/drawing/2014/main" id="{FD12360C-FF4F-1CB1-86AB-2797490259AF}"/>
              </a:ext>
            </a:extLst>
          </p:cNvPr>
          <p:cNvSpPr txBox="1"/>
          <p:nvPr/>
        </p:nvSpPr>
        <p:spPr>
          <a:xfrm>
            <a:off x="5026550" y="3654187"/>
            <a:ext cx="2397906" cy="369332"/>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F6P</a:t>
            </a:r>
            <a:endParaRPr lang="en-NL" dirty="0">
              <a:latin typeface="Arial" panose="020B0604020202020204" pitchFamily="34" charset="0"/>
              <a:cs typeface="Arial" panose="020B0604020202020204" pitchFamily="34" charset="0"/>
            </a:endParaRPr>
          </a:p>
        </p:txBody>
      </p:sp>
      <p:sp>
        <p:nvSpPr>
          <p:cNvPr id="18" name="Isosceles Triangle 17">
            <a:extLst>
              <a:ext uri="{FF2B5EF4-FFF2-40B4-BE49-F238E27FC236}">
                <a16:creationId xmlns:a16="http://schemas.microsoft.com/office/drawing/2014/main" id="{EC7822BA-C23E-F476-E645-F6F8AA48108E}"/>
              </a:ext>
            </a:extLst>
          </p:cNvPr>
          <p:cNvSpPr/>
          <p:nvPr/>
        </p:nvSpPr>
        <p:spPr>
          <a:xfrm>
            <a:off x="5104073" y="3094383"/>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 name="Isosceles Triangle 18">
            <a:extLst>
              <a:ext uri="{FF2B5EF4-FFF2-40B4-BE49-F238E27FC236}">
                <a16:creationId xmlns:a16="http://schemas.microsoft.com/office/drawing/2014/main" id="{3FDDBDF0-6EAF-EA5F-8E8A-F1338D0E86D5}"/>
              </a:ext>
            </a:extLst>
          </p:cNvPr>
          <p:cNvSpPr/>
          <p:nvPr/>
        </p:nvSpPr>
        <p:spPr>
          <a:xfrm>
            <a:off x="5234608" y="3337560"/>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 name="Isosceles Triangle 19">
            <a:extLst>
              <a:ext uri="{FF2B5EF4-FFF2-40B4-BE49-F238E27FC236}">
                <a16:creationId xmlns:a16="http://schemas.microsoft.com/office/drawing/2014/main" id="{D572B8EF-EA1B-ABB9-83C2-9E4FA4E2C9E4}"/>
              </a:ext>
            </a:extLst>
          </p:cNvPr>
          <p:cNvSpPr/>
          <p:nvPr/>
        </p:nvSpPr>
        <p:spPr>
          <a:xfrm>
            <a:off x="5373094" y="2996367"/>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cxnSp>
        <p:nvCxnSpPr>
          <p:cNvPr id="21" name="Straight Arrow Connector 20">
            <a:extLst>
              <a:ext uri="{FF2B5EF4-FFF2-40B4-BE49-F238E27FC236}">
                <a16:creationId xmlns:a16="http://schemas.microsoft.com/office/drawing/2014/main" id="{E2E349C9-C342-3837-7F98-58BAEF91B4D6}"/>
              </a:ext>
            </a:extLst>
          </p:cNvPr>
          <p:cNvCxnSpPr>
            <a:cxnSpLocks/>
          </p:cNvCxnSpPr>
          <p:nvPr/>
        </p:nvCxnSpPr>
        <p:spPr>
          <a:xfrm flipV="1">
            <a:off x="4061134" y="3283890"/>
            <a:ext cx="849462" cy="72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F5D2D5B-1F65-2A53-702C-5B50A94C7D4E}"/>
              </a:ext>
            </a:extLst>
          </p:cNvPr>
          <p:cNvCxnSpPr>
            <a:cxnSpLocks/>
          </p:cNvCxnSpPr>
          <p:nvPr/>
        </p:nvCxnSpPr>
        <p:spPr>
          <a:xfrm flipV="1">
            <a:off x="6047636" y="3269975"/>
            <a:ext cx="849462" cy="72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F6BFA47F-B295-3C0B-B8D9-4AC492A231F0}"/>
              </a:ext>
            </a:extLst>
          </p:cNvPr>
          <p:cNvSpPr txBox="1"/>
          <p:nvPr/>
        </p:nvSpPr>
        <p:spPr>
          <a:xfrm>
            <a:off x="7241655" y="3654187"/>
            <a:ext cx="2397906" cy="369332"/>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Pyruvate</a:t>
            </a:r>
            <a:endParaRPr lang="en-NL" dirty="0">
              <a:latin typeface="Arial" panose="020B0604020202020204" pitchFamily="34" charset="0"/>
              <a:cs typeface="Arial" panose="020B0604020202020204" pitchFamily="34" charset="0"/>
            </a:endParaRPr>
          </a:p>
        </p:txBody>
      </p:sp>
      <p:sp>
        <p:nvSpPr>
          <p:cNvPr id="25" name="Isosceles Triangle 24">
            <a:extLst>
              <a:ext uri="{FF2B5EF4-FFF2-40B4-BE49-F238E27FC236}">
                <a16:creationId xmlns:a16="http://schemas.microsoft.com/office/drawing/2014/main" id="{C748EBBD-9558-D913-12ED-9DEB8FE0C60C}"/>
              </a:ext>
            </a:extLst>
          </p:cNvPr>
          <p:cNvSpPr/>
          <p:nvPr/>
        </p:nvSpPr>
        <p:spPr>
          <a:xfrm>
            <a:off x="7111120" y="3094383"/>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 name="Isosceles Triangle 25">
            <a:extLst>
              <a:ext uri="{FF2B5EF4-FFF2-40B4-BE49-F238E27FC236}">
                <a16:creationId xmlns:a16="http://schemas.microsoft.com/office/drawing/2014/main" id="{B32FFC47-C715-F7DD-76B4-DCFA49CD1DDB}"/>
              </a:ext>
            </a:extLst>
          </p:cNvPr>
          <p:cNvSpPr/>
          <p:nvPr/>
        </p:nvSpPr>
        <p:spPr>
          <a:xfrm>
            <a:off x="7241655" y="3337560"/>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 name="Isosceles Triangle 26">
            <a:extLst>
              <a:ext uri="{FF2B5EF4-FFF2-40B4-BE49-F238E27FC236}">
                <a16:creationId xmlns:a16="http://schemas.microsoft.com/office/drawing/2014/main" id="{6B6371CD-A37C-F700-A3FD-AB42EAD4B9B5}"/>
              </a:ext>
            </a:extLst>
          </p:cNvPr>
          <p:cNvSpPr/>
          <p:nvPr/>
        </p:nvSpPr>
        <p:spPr>
          <a:xfrm>
            <a:off x="7380141" y="2996367"/>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 name="Isosceles Triangle 27">
            <a:extLst>
              <a:ext uri="{FF2B5EF4-FFF2-40B4-BE49-F238E27FC236}">
                <a16:creationId xmlns:a16="http://schemas.microsoft.com/office/drawing/2014/main" id="{D2CC4151-7111-EEE6-A2FA-05672EE96494}"/>
              </a:ext>
            </a:extLst>
          </p:cNvPr>
          <p:cNvSpPr/>
          <p:nvPr/>
        </p:nvSpPr>
        <p:spPr>
          <a:xfrm>
            <a:off x="7570972" y="3192558"/>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 name="Isosceles Triangle 28">
            <a:extLst>
              <a:ext uri="{FF2B5EF4-FFF2-40B4-BE49-F238E27FC236}">
                <a16:creationId xmlns:a16="http://schemas.microsoft.com/office/drawing/2014/main" id="{6B79C838-822C-4640-41D3-A29FB23C1EBA}"/>
              </a:ext>
            </a:extLst>
          </p:cNvPr>
          <p:cNvSpPr/>
          <p:nvPr/>
        </p:nvSpPr>
        <p:spPr>
          <a:xfrm>
            <a:off x="7701507" y="3435735"/>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 name="Isosceles Triangle 29">
            <a:extLst>
              <a:ext uri="{FF2B5EF4-FFF2-40B4-BE49-F238E27FC236}">
                <a16:creationId xmlns:a16="http://schemas.microsoft.com/office/drawing/2014/main" id="{B2CE6C50-ED30-2CEB-270E-261AA4C5412F}"/>
              </a:ext>
            </a:extLst>
          </p:cNvPr>
          <p:cNvSpPr/>
          <p:nvPr/>
        </p:nvSpPr>
        <p:spPr>
          <a:xfrm>
            <a:off x="7839993" y="3094542"/>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cxnSp>
        <p:nvCxnSpPr>
          <p:cNvPr id="37" name="Straight Arrow Connector 36">
            <a:extLst>
              <a:ext uri="{FF2B5EF4-FFF2-40B4-BE49-F238E27FC236}">
                <a16:creationId xmlns:a16="http://schemas.microsoft.com/office/drawing/2014/main" id="{F7A76C6F-4CB4-E16A-366E-030B494A5C6C}"/>
              </a:ext>
            </a:extLst>
          </p:cNvPr>
          <p:cNvCxnSpPr/>
          <p:nvPr/>
        </p:nvCxnSpPr>
        <p:spPr>
          <a:xfrm>
            <a:off x="8245503" y="3375438"/>
            <a:ext cx="1749287" cy="6480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30276ED9-8F24-027C-6D89-122DE3A0CE99}"/>
              </a:ext>
            </a:extLst>
          </p:cNvPr>
          <p:cNvSpPr/>
          <p:nvPr/>
        </p:nvSpPr>
        <p:spPr>
          <a:xfrm>
            <a:off x="9982201" y="3618615"/>
            <a:ext cx="1614115" cy="154255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9" name="TextBox 38">
            <a:extLst>
              <a:ext uri="{FF2B5EF4-FFF2-40B4-BE49-F238E27FC236}">
                <a16:creationId xmlns:a16="http://schemas.microsoft.com/office/drawing/2014/main" id="{0A5B12A7-0366-5D09-5869-C0C2BBE7F88F}"/>
              </a:ext>
            </a:extLst>
          </p:cNvPr>
          <p:cNvSpPr txBox="1"/>
          <p:nvPr/>
        </p:nvSpPr>
        <p:spPr>
          <a:xfrm>
            <a:off x="10248568" y="4205225"/>
            <a:ext cx="1737485"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TCA cycle</a:t>
            </a:r>
            <a:endParaRPr lang="en-NL" dirty="0">
              <a:latin typeface="Arial" panose="020B0604020202020204" pitchFamily="34" charset="0"/>
              <a:cs typeface="Arial" panose="020B0604020202020204" pitchFamily="34" charset="0"/>
            </a:endParaRPr>
          </a:p>
        </p:txBody>
      </p:sp>
      <p:sp>
        <p:nvSpPr>
          <p:cNvPr id="40" name="Rectangle 39">
            <a:extLst>
              <a:ext uri="{FF2B5EF4-FFF2-40B4-BE49-F238E27FC236}">
                <a16:creationId xmlns:a16="http://schemas.microsoft.com/office/drawing/2014/main" id="{D0A664B4-10C3-ABEC-EF5E-6E54114AC994}"/>
              </a:ext>
            </a:extLst>
          </p:cNvPr>
          <p:cNvSpPr/>
          <p:nvPr/>
        </p:nvSpPr>
        <p:spPr>
          <a:xfrm>
            <a:off x="3172570" y="2703443"/>
            <a:ext cx="884585" cy="95073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1" name="TextBox 40">
            <a:extLst>
              <a:ext uri="{FF2B5EF4-FFF2-40B4-BE49-F238E27FC236}">
                <a16:creationId xmlns:a16="http://schemas.microsoft.com/office/drawing/2014/main" id="{DD67CAE8-FB21-DC02-AE53-AC4A15C17046}"/>
              </a:ext>
            </a:extLst>
          </p:cNvPr>
          <p:cNvSpPr txBox="1"/>
          <p:nvPr/>
        </p:nvSpPr>
        <p:spPr>
          <a:xfrm>
            <a:off x="2914814" y="2246899"/>
            <a:ext cx="3994513"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Metabolite pool</a:t>
            </a:r>
            <a:endParaRPr lang="en-N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0332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00299 -0.00254 L 0.14049 0.00116 " pathEditMode="relative" rAng="0" ptsTypes="AA">
                                      <p:cBhvr>
                                        <p:cTn id="6" dur="5000" fill="hold"/>
                                        <p:tgtEl>
                                          <p:spTgt spid="14"/>
                                        </p:tgtEl>
                                        <p:attrNameLst>
                                          <p:attrName>ppt_x</p:attrName>
                                          <p:attrName>ppt_y</p:attrName>
                                        </p:attrNameLst>
                                      </p:cBhvr>
                                      <p:rCtr x="6875" y="185"/>
                                    </p:animMotion>
                                  </p:childTnLst>
                                </p:cTn>
                              </p:par>
                              <p:par>
                                <p:cTn id="7" presetID="42" presetClass="path" presetSubtype="0" accel="50000" decel="50000" fill="hold" grpId="0" nodeType="withEffect">
                                  <p:stCondLst>
                                    <p:cond delay="0"/>
                                  </p:stCondLst>
                                  <p:childTnLst>
                                    <p:animMotion origin="layout" path="M 2.77556E-17 2.59259E-6 L 0.1707 0.01065 " pathEditMode="relative" rAng="0" ptsTypes="AA">
                                      <p:cBhvr>
                                        <p:cTn id="8" dur="5000" fill="hold"/>
                                        <p:tgtEl>
                                          <p:spTgt spid="7"/>
                                        </p:tgtEl>
                                        <p:attrNameLst>
                                          <p:attrName>ppt_x</p:attrName>
                                          <p:attrName>ppt_y</p:attrName>
                                        </p:attrNameLst>
                                      </p:cBhvr>
                                      <p:rCtr x="8411" y="787"/>
                                    </p:animMotion>
                                  </p:childTnLst>
                                </p:cTn>
                              </p:par>
                              <p:par>
                                <p:cTn id="9" presetID="42" presetClass="path" presetSubtype="0" accel="50000" decel="50000" fill="hold" grpId="0" nodeType="withEffect">
                                  <p:stCondLst>
                                    <p:cond delay="0"/>
                                  </p:stCondLst>
                                  <p:childTnLst>
                                    <p:animMotion origin="layout" path="M -2.29167E-6 -1.85185E-6 L 0.1625 0.00116 " pathEditMode="relative" rAng="0" ptsTypes="AA">
                                      <p:cBhvr>
                                        <p:cTn id="10" dur="5000" fill="hold"/>
                                        <p:tgtEl>
                                          <p:spTgt spid="18"/>
                                        </p:tgtEl>
                                        <p:attrNameLst>
                                          <p:attrName>ppt_x</p:attrName>
                                          <p:attrName>ppt_y</p:attrName>
                                        </p:attrNameLst>
                                      </p:cBhvr>
                                      <p:rCtr x="8125" y="46"/>
                                    </p:animMotion>
                                  </p:childTnLst>
                                </p:cTn>
                              </p:par>
                              <p:par>
                                <p:cTn id="11" presetID="42" presetClass="path" presetSubtype="0" accel="50000" decel="50000" fill="hold" grpId="0" nodeType="withEffect">
                                  <p:stCondLst>
                                    <p:cond delay="0"/>
                                  </p:stCondLst>
                                  <p:childTnLst>
                                    <p:animMotion origin="layout" path="M 4.375E-6 -1.85185E-6 L 0.2444 0.10023 " pathEditMode="relative" rAng="0" ptsTypes="AA">
                                      <p:cBhvr>
                                        <p:cTn id="12" dur="5000" fill="hold"/>
                                        <p:tgtEl>
                                          <p:spTgt spid="25"/>
                                        </p:tgtEl>
                                        <p:attrNameLst>
                                          <p:attrName>ppt_x</p:attrName>
                                          <p:attrName>ppt_y</p:attrName>
                                        </p:attrNameLst>
                                      </p:cBhvr>
                                      <p:rCtr x="12214" y="5000"/>
                                    </p:animMotion>
                                  </p:childTnLst>
                                </p:cTn>
                              </p:par>
                            </p:childTnLst>
                          </p:cTn>
                        </p:par>
                        <p:par>
                          <p:cTn id="13" fill="hold">
                            <p:stCondLst>
                              <p:cond delay="5000"/>
                            </p:stCondLst>
                            <p:childTnLst>
                              <p:par>
                                <p:cTn id="14" presetID="1" presetClass="path" presetSubtype="0" accel="50000" decel="50000" fill="hold" grpId="1" nodeType="afterEffect">
                                  <p:stCondLst>
                                    <p:cond delay="0"/>
                                  </p:stCondLst>
                                  <p:childTnLst>
                                    <p:animMotion origin="layout" path="M 0.2444 0.10023 C 0.26575 0.0493 0.30573 0.03773 0.33333 0.07454 C 0.36107 0.11157 0.36588 0.18333 0.34427 0.23403 C 0.32252 0.28542 0.28268 0.29653 0.25508 0.25949 C 0.2276 0.22245 0.22265 0.15139 0.2444 0.10023 Z " pathEditMode="relative" rAng="18420000" ptsTypes="AAAAA">
                                      <p:cBhvr>
                                        <p:cTn id="15" dur="5500" fill="hold"/>
                                        <p:tgtEl>
                                          <p:spTgt spid="25"/>
                                        </p:tgtEl>
                                        <p:attrNameLst>
                                          <p:attrName>ppt_x</p:attrName>
                                          <p:attrName>ppt_y</p:attrName>
                                        </p:attrNameLst>
                                      </p:cBhvr>
                                      <p:rCtr x="4987" y="669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8" grpId="0" animBg="1"/>
      <p:bldP spid="25" grpId="0" animBg="1"/>
      <p:bldP spid="25"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5154A-6B92-8609-D00A-FF9C6F5C7F8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CE7F34D-5432-C613-7A31-D9D19D2D3C25}"/>
              </a:ext>
            </a:extLst>
          </p:cNvPr>
          <p:cNvSpPr>
            <a:spLocks noGrp="1"/>
          </p:cNvSpPr>
          <p:nvPr>
            <p:ph type="sldNum" sz="quarter" idx="12"/>
          </p:nvPr>
        </p:nvSpPr>
        <p:spPr/>
        <p:txBody>
          <a:bodyPr/>
          <a:lstStyle/>
          <a:p>
            <a:fld id="{63FECFC1-1FBF-4FB4-B597-2E93DA8D3CB1}" type="slidenum">
              <a:rPr lang="en-NL" smtClean="0"/>
              <a:t>18</a:t>
            </a:fld>
            <a:endParaRPr lang="en-NL"/>
          </a:p>
        </p:txBody>
      </p:sp>
      <p:sp>
        <p:nvSpPr>
          <p:cNvPr id="5" name="Isosceles Triangle 4">
            <a:extLst>
              <a:ext uri="{FF2B5EF4-FFF2-40B4-BE49-F238E27FC236}">
                <a16:creationId xmlns:a16="http://schemas.microsoft.com/office/drawing/2014/main" id="{891AB67D-1EB7-A990-A640-2359348BDD07}"/>
              </a:ext>
            </a:extLst>
          </p:cNvPr>
          <p:cNvSpPr/>
          <p:nvPr/>
        </p:nvSpPr>
        <p:spPr>
          <a:xfrm>
            <a:off x="1009816" y="2941983"/>
            <a:ext cx="190831" cy="182880"/>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 name="Isosceles Triangle 5">
            <a:extLst>
              <a:ext uri="{FF2B5EF4-FFF2-40B4-BE49-F238E27FC236}">
                <a16:creationId xmlns:a16="http://schemas.microsoft.com/office/drawing/2014/main" id="{6034FCD8-B01D-4E91-6FBE-A51B3AD76C32}"/>
              </a:ext>
            </a:extLst>
          </p:cNvPr>
          <p:cNvSpPr/>
          <p:nvPr/>
        </p:nvSpPr>
        <p:spPr>
          <a:xfrm>
            <a:off x="1162216" y="3094383"/>
            <a:ext cx="190831" cy="182880"/>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7" name="Isosceles Triangle 6">
            <a:extLst>
              <a:ext uri="{FF2B5EF4-FFF2-40B4-BE49-F238E27FC236}">
                <a16:creationId xmlns:a16="http://schemas.microsoft.com/office/drawing/2014/main" id="{0ECEF440-BB98-29F1-CBE1-8E39D8640B26}"/>
              </a:ext>
            </a:extLst>
          </p:cNvPr>
          <p:cNvSpPr/>
          <p:nvPr/>
        </p:nvSpPr>
        <p:spPr>
          <a:xfrm>
            <a:off x="1353047" y="3002943"/>
            <a:ext cx="190831" cy="182880"/>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8" name="Isosceles Triangle 7">
            <a:extLst>
              <a:ext uri="{FF2B5EF4-FFF2-40B4-BE49-F238E27FC236}">
                <a16:creationId xmlns:a16="http://schemas.microsoft.com/office/drawing/2014/main" id="{08B2D1CE-FA7A-75DB-14F8-1C69412D883D}"/>
              </a:ext>
            </a:extLst>
          </p:cNvPr>
          <p:cNvSpPr/>
          <p:nvPr/>
        </p:nvSpPr>
        <p:spPr>
          <a:xfrm>
            <a:off x="1353047" y="3238832"/>
            <a:ext cx="190831" cy="182880"/>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9" name="Isosceles Triangle 8">
            <a:extLst>
              <a:ext uri="{FF2B5EF4-FFF2-40B4-BE49-F238E27FC236}">
                <a16:creationId xmlns:a16="http://schemas.microsoft.com/office/drawing/2014/main" id="{1D2ED1A6-7A51-BDEF-1D7E-DE66E7755DFC}"/>
              </a:ext>
            </a:extLst>
          </p:cNvPr>
          <p:cNvSpPr/>
          <p:nvPr/>
        </p:nvSpPr>
        <p:spPr>
          <a:xfrm>
            <a:off x="1047585" y="3330272"/>
            <a:ext cx="190831" cy="182880"/>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0" name="TextBox 9">
            <a:extLst>
              <a:ext uri="{FF2B5EF4-FFF2-40B4-BE49-F238E27FC236}">
                <a16:creationId xmlns:a16="http://schemas.microsoft.com/office/drawing/2014/main" id="{6FA394D2-7EB0-A3E9-6D03-78105FBCAE30}"/>
              </a:ext>
            </a:extLst>
          </p:cNvPr>
          <p:cNvSpPr txBox="1"/>
          <p:nvPr/>
        </p:nvSpPr>
        <p:spPr>
          <a:xfrm>
            <a:off x="462500" y="3721956"/>
            <a:ext cx="1590261" cy="646331"/>
          </a:xfrm>
          <a:prstGeom prst="rect">
            <a:avLst/>
          </a:prstGeom>
          <a:noFill/>
        </p:spPr>
        <p:txBody>
          <a:bodyPr wrap="square" rtlCol="0">
            <a:spAutoFit/>
          </a:bodyPr>
          <a:lstStyle/>
          <a:p>
            <a:pPr algn="ctr"/>
            <a:r>
              <a:rPr lang="en-US" altLang="zh-CN" dirty="0">
                <a:latin typeface="Arial" panose="020B0604020202020204" pitchFamily="34" charset="0"/>
                <a:cs typeface="Arial" panose="020B0604020202020204" pitchFamily="34" charset="0"/>
              </a:rPr>
              <a:t>Glucose</a:t>
            </a:r>
          </a:p>
          <a:p>
            <a:pPr algn="ctr"/>
            <a:r>
              <a:rPr lang="en-US" altLang="zh-CN" dirty="0">
                <a:latin typeface="Arial" panose="020B0604020202020204" pitchFamily="34" charset="0"/>
                <a:cs typeface="Arial" panose="020B0604020202020204" pitchFamily="34" charset="0"/>
              </a:rPr>
              <a:t>(substrate)</a:t>
            </a:r>
            <a:endParaRPr lang="en-NL" dirty="0">
              <a:latin typeface="Arial" panose="020B0604020202020204" pitchFamily="34" charset="0"/>
              <a:cs typeface="Arial" panose="020B0604020202020204" pitchFamily="34" charset="0"/>
            </a:endParaRPr>
          </a:p>
        </p:txBody>
      </p:sp>
      <p:cxnSp>
        <p:nvCxnSpPr>
          <p:cNvPr id="12" name="Straight Arrow Connector 11">
            <a:extLst>
              <a:ext uri="{FF2B5EF4-FFF2-40B4-BE49-F238E27FC236}">
                <a16:creationId xmlns:a16="http://schemas.microsoft.com/office/drawing/2014/main" id="{3B5FC9D4-7736-9CBF-FE5B-669515C90CAC}"/>
              </a:ext>
            </a:extLst>
          </p:cNvPr>
          <p:cNvCxnSpPr/>
          <p:nvPr/>
        </p:nvCxnSpPr>
        <p:spPr>
          <a:xfrm>
            <a:off x="1860605" y="3277263"/>
            <a:ext cx="131196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3B3A524-E926-5631-7EC6-20FF62617E6F}"/>
              </a:ext>
            </a:extLst>
          </p:cNvPr>
          <p:cNvSpPr txBox="1"/>
          <p:nvPr/>
        </p:nvSpPr>
        <p:spPr>
          <a:xfrm>
            <a:off x="3320335" y="3654187"/>
            <a:ext cx="1590261" cy="369332"/>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G6P</a:t>
            </a:r>
            <a:endParaRPr lang="en-NL" dirty="0">
              <a:latin typeface="Arial" panose="020B0604020202020204" pitchFamily="34" charset="0"/>
              <a:cs typeface="Arial" panose="020B0604020202020204" pitchFamily="34" charset="0"/>
            </a:endParaRPr>
          </a:p>
        </p:txBody>
      </p:sp>
      <p:sp>
        <p:nvSpPr>
          <p:cNvPr id="14" name="Isosceles Triangle 13">
            <a:extLst>
              <a:ext uri="{FF2B5EF4-FFF2-40B4-BE49-F238E27FC236}">
                <a16:creationId xmlns:a16="http://schemas.microsoft.com/office/drawing/2014/main" id="{D6CEC5ED-84A2-C7C0-4B3F-1C8D61A29C88}"/>
              </a:ext>
            </a:extLst>
          </p:cNvPr>
          <p:cNvSpPr/>
          <p:nvPr/>
        </p:nvSpPr>
        <p:spPr>
          <a:xfrm>
            <a:off x="3397858" y="3094383"/>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 name="Isosceles Triangle 14">
            <a:extLst>
              <a:ext uri="{FF2B5EF4-FFF2-40B4-BE49-F238E27FC236}">
                <a16:creationId xmlns:a16="http://schemas.microsoft.com/office/drawing/2014/main" id="{18FA230D-2AB7-49F2-F903-8E53E314B313}"/>
              </a:ext>
            </a:extLst>
          </p:cNvPr>
          <p:cNvSpPr/>
          <p:nvPr/>
        </p:nvSpPr>
        <p:spPr>
          <a:xfrm>
            <a:off x="3542636" y="3356889"/>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 name="Isosceles Triangle 15">
            <a:extLst>
              <a:ext uri="{FF2B5EF4-FFF2-40B4-BE49-F238E27FC236}">
                <a16:creationId xmlns:a16="http://schemas.microsoft.com/office/drawing/2014/main" id="{51BA07C1-749C-A16E-DD31-16B684F91967}"/>
              </a:ext>
            </a:extLst>
          </p:cNvPr>
          <p:cNvSpPr/>
          <p:nvPr/>
        </p:nvSpPr>
        <p:spPr>
          <a:xfrm>
            <a:off x="3666879" y="2996367"/>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 name="TextBox 16">
            <a:extLst>
              <a:ext uri="{FF2B5EF4-FFF2-40B4-BE49-F238E27FC236}">
                <a16:creationId xmlns:a16="http://schemas.microsoft.com/office/drawing/2014/main" id="{8A5B2BFE-BA52-D306-1408-BF1D5377DBC0}"/>
              </a:ext>
            </a:extLst>
          </p:cNvPr>
          <p:cNvSpPr txBox="1"/>
          <p:nvPr/>
        </p:nvSpPr>
        <p:spPr>
          <a:xfrm>
            <a:off x="5026550" y="3654187"/>
            <a:ext cx="1590261" cy="369332"/>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F6P</a:t>
            </a:r>
            <a:endParaRPr lang="en-NL" dirty="0">
              <a:latin typeface="Arial" panose="020B0604020202020204" pitchFamily="34" charset="0"/>
              <a:cs typeface="Arial" panose="020B0604020202020204" pitchFamily="34" charset="0"/>
            </a:endParaRPr>
          </a:p>
        </p:txBody>
      </p:sp>
      <p:sp>
        <p:nvSpPr>
          <p:cNvPr id="18" name="Isosceles Triangle 17">
            <a:extLst>
              <a:ext uri="{FF2B5EF4-FFF2-40B4-BE49-F238E27FC236}">
                <a16:creationId xmlns:a16="http://schemas.microsoft.com/office/drawing/2014/main" id="{624BE20E-0812-338B-DB92-495E2182221B}"/>
              </a:ext>
            </a:extLst>
          </p:cNvPr>
          <p:cNvSpPr/>
          <p:nvPr/>
        </p:nvSpPr>
        <p:spPr>
          <a:xfrm>
            <a:off x="5104073" y="3094383"/>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 name="Isosceles Triangle 18">
            <a:extLst>
              <a:ext uri="{FF2B5EF4-FFF2-40B4-BE49-F238E27FC236}">
                <a16:creationId xmlns:a16="http://schemas.microsoft.com/office/drawing/2014/main" id="{BEE4A49A-4395-D54D-A5EA-4590668C176E}"/>
              </a:ext>
            </a:extLst>
          </p:cNvPr>
          <p:cNvSpPr/>
          <p:nvPr/>
        </p:nvSpPr>
        <p:spPr>
          <a:xfrm>
            <a:off x="5199488" y="3429000"/>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 name="Isosceles Triangle 19">
            <a:extLst>
              <a:ext uri="{FF2B5EF4-FFF2-40B4-BE49-F238E27FC236}">
                <a16:creationId xmlns:a16="http://schemas.microsoft.com/office/drawing/2014/main" id="{7ABAC4F4-79C0-8F66-4905-15400C514181}"/>
              </a:ext>
            </a:extLst>
          </p:cNvPr>
          <p:cNvSpPr/>
          <p:nvPr/>
        </p:nvSpPr>
        <p:spPr>
          <a:xfrm>
            <a:off x="5373094" y="2996367"/>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cxnSp>
        <p:nvCxnSpPr>
          <p:cNvPr id="21" name="Straight Arrow Connector 20">
            <a:extLst>
              <a:ext uri="{FF2B5EF4-FFF2-40B4-BE49-F238E27FC236}">
                <a16:creationId xmlns:a16="http://schemas.microsoft.com/office/drawing/2014/main" id="{CE6801EB-AAE1-3A16-5C3C-658F7BEE984A}"/>
              </a:ext>
            </a:extLst>
          </p:cNvPr>
          <p:cNvCxnSpPr>
            <a:cxnSpLocks/>
          </p:cNvCxnSpPr>
          <p:nvPr/>
        </p:nvCxnSpPr>
        <p:spPr>
          <a:xfrm flipV="1">
            <a:off x="4061134" y="3283890"/>
            <a:ext cx="849462" cy="72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B01A871B-BE9E-BAB0-F30E-98A4CAC76F19}"/>
              </a:ext>
            </a:extLst>
          </p:cNvPr>
          <p:cNvCxnSpPr>
            <a:cxnSpLocks/>
          </p:cNvCxnSpPr>
          <p:nvPr/>
        </p:nvCxnSpPr>
        <p:spPr>
          <a:xfrm flipV="1">
            <a:off x="6047636" y="3269975"/>
            <a:ext cx="849462" cy="72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221AA8F2-EAF1-162F-CC0C-A4CFA50AF902}"/>
              </a:ext>
            </a:extLst>
          </p:cNvPr>
          <p:cNvSpPr txBox="1"/>
          <p:nvPr/>
        </p:nvSpPr>
        <p:spPr>
          <a:xfrm>
            <a:off x="7241655" y="3654187"/>
            <a:ext cx="1590261" cy="369332"/>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Pyruvate</a:t>
            </a:r>
            <a:endParaRPr lang="en-NL" dirty="0">
              <a:latin typeface="Arial" panose="020B0604020202020204" pitchFamily="34" charset="0"/>
              <a:cs typeface="Arial" panose="020B0604020202020204" pitchFamily="34" charset="0"/>
            </a:endParaRPr>
          </a:p>
        </p:txBody>
      </p:sp>
      <p:sp>
        <p:nvSpPr>
          <p:cNvPr id="25" name="Isosceles Triangle 24">
            <a:extLst>
              <a:ext uri="{FF2B5EF4-FFF2-40B4-BE49-F238E27FC236}">
                <a16:creationId xmlns:a16="http://schemas.microsoft.com/office/drawing/2014/main" id="{FD0633BC-9440-E961-1323-275D385441C5}"/>
              </a:ext>
            </a:extLst>
          </p:cNvPr>
          <p:cNvSpPr/>
          <p:nvPr/>
        </p:nvSpPr>
        <p:spPr>
          <a:xfrm>
            <a:off x="7111120" y="3094383"/>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 name="Isosceles Triangle 25">
            <a:extLst>
              <a:ext uri="{FF2B5EF4-FFF2-40B4-BE49-F238E27FC236}">
                <a16:creationId xmlns:a16="http://schemas.microsoft.com/office/drawing/2014/main" id="{FAC78F60-0875-FFB6-FC98-7FFA22BB764D}"/>
              </a:ext>
            </a:extLst>
          </p:cNvPr>
          <p:cNvSpPr/>
          <p:nvPr/>
        </p:nvSpPr>
        <p:spPr>
          <a:xfrm>
            <a:off x="7241655" y="3337560"/>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 name="Isosceles Triangle 26">
            <a:extLst>
              <a:ext uri="{FF2B5EF4-FFF2-40B4-BE49-F238E27FC236}">
                <a16:creationId xmlns:a16="http://schemas.microsoft.com/office/drawing/2014/main" id="{893AF59B-404F-149A-433D-01BA84A17A57}"/>
              </a:ext>
            </a:extLst>
          </p:cNvPr>
          <p:cNvSpPr/>
          <p:nvPr/>
        </p:nvSpPr>
        <p:spPr>
          <a:xfrm>
            <a:off x="7380141" y="2996367"/>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 name="Isosceles Triangle 27">
            <a:extLst>
              <a:ext uri="{FF2B5EF4-FFF2-40B4-BE49-F238E27FC236}">
                <a16:creationId xmlns:a16="http://schemas.microsoft.com/office/drawing/2014/main" id="{D5B69536-6EC4-B442-E6C5-1E9BF3727057}"/>
              </a:ext>
            </a:extLst>
          </p:cNvPr>
          <p:cNvSpPr/>
          <p:nvPr/>
        </p:nvSpPr>
        <p:spPr>
          <a:xfrm>
            <a:off x="7570972" y="3192558"/>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 name="Isosceles Triangle 28">
            <a:extLst>
              <a:ext uri="{FF2B5EF4-FFF2-40B4-BE49-F238E27FC236}">
                <a16:creationId xmlns:a16="http://schemas.microsoft.com/office/drawing/2014/main" id="{55AC464C-C763-B843-7894-D49AAE7A17FC}"/>
              </a:ext>
            </a:extLst>
          </p:cNvPr>
          <p:cNvSpPr/>
          <p:nvPr/>
        </p:nvSpPr>
        <p:spPr>
          <a:xfrm>
            <a:off x="7701507" y="3435735"/>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 name="Isosceles Triangle 29">
            <a:extLst>
              <a:ext uri="{FF2B5EF4-FFF2-40B4-BE49-F238E27FC236}">
                <a16:creationId xmlns:a16="http://schemas.microsoft.com/office/drawing/2014/main" id="{CDC0E3C4-43DC-1925-E3F2-E60FFC8A5BFF}"/>
              </a:ext>
            </a:extLst>
          </p:cNvPr>
          <p:cNvSpPr/>
          <p:nvPr/>
        </p:nvSpPr>
        <p:spPr>
          <a:xfrm>
            <a:off x="7839993" y="3094542"/>
            <a:ext cx="190831" cy="182880"/>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cxnSp>
        <p:nvCxnSpPr>
          <p:cNvPr id="37" name="Straight Arrow Connector 36">
            <a:extLst>
              <a:ext uri="{FF2B5EF4-FFF2-40B4-BE49-F238E27FC236}">
                <a16:creationId xmlns:a16="http://schemas.microsoft.com/office/drawing/2014/main" id="{F45ECD37-E387-8D05-C4A0-7A2CF94D3629}"/>
              </a:ext>
            </a:extLst>
          </p:cNvPr>
          <p:cNvCxnSpPr/>
          <p:nvPr/>
        </p:nvCxnSpPr>
        <p:spPr>
          <a:xfrm>
            <a:off x="8245503" y="3375438"/>
            <a:ext cx="1749287" cy="6480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73393369-78D0-BB90-BD35-CD722023F0C0}"/>
              </a:ext>
            </a:extLst>
          </p:cNvPr>
          <p:cNvSpPr/>
          <p:nvPr/>
        </p:nvSpPr>
        <p:spPr>
          <a:xfrm>
            <a:off x="9982201" y="3618615"/>
            <a:ext cx="1614115" cy="154255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9" name="TextBox 38">
            <a:extLst>
              <a:ext uri="{FF2B5EF4-FFF2-40B4-BE49-F238E27FC236}">
                <a16:creationId xmlns:a16="http://schemas.microsoft.com/office/drawing/2014/main" id="{D7B031CC-7EF2-8E1E-BAB8-687108645546}"/>
              </a:ext>
            </a:extLst>
          </p:cNvPr>
          <p:cNvSpPr txBox="1"/>
          <p:nvPr/>
        </p:nvSpPr>
        <p:spPr>
          <a:xfrm>
            <a:off x="10248568" y="4205225"/>
            <a:ext cx="134774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TCA cycle</a:t>
            </a:r>
            <a:endParaRPr lang="en-NL" dirty="0">
              <a:latin typeface="Arial" panose="020B0604020202020204" pitchFamily="34" charset="0"/>
              <a:cs typeface="Arial" panose="020B0604020202020204" pitchFamily="34" charset="0"/>
            </a:endParaRPr>
          </a:p>
        </p:txBody>
      </p:sp>
      <p:sp>
        <p:nvSpPr>
          <p:cNvPr id="40" name="Rectangle 39">
            <a:extLst>
              <a:ext uri="{FF2B5EF4-FFF2-40B4-BE49-F238E27FC236}">
                <a16:creationId xmlns:a16="http://schemas.microsoft.com/office/drawing/2014/main" id="{E2054C1F-21DB-8A63-3448-5E3B9E0C5A17}"/>
              </a:ext>
            </a:extLst>
          </p:cNvPr>
          <p:cNvSpPr/>
          <p:nvPr/>
        </p:nvSpPr>
        <p:spPr>
          <a:xfrm>
            <a:off x="841509" y="2763462"/>
            <a:ext cx="884585" cy="95073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1" name="TextBox 40">
            <a:extLst>
              <a:ext uri="{FF2B5EF4-FFF2-40B4-BE49-F238E27FC236}">
                <a16:creationId xmlns:a16="http://schemas.microsoft.com/office/drawing/2014/main" id="{2CA8CBC8-0969-D772-C436-408E1CB29E64}"/>
              </a:ext>
            </a:extLst>
          </p:cNvPr>
          <p:cNvSpPr txBox="1"/>
          <p:nvPr/>
        </p:nvSpPr>
        <p:spPr>
          <a:xfrm>
            <a:off x="671225" y="2348127"/>
            <a:ext cx="264911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[U-13C]-glucose</a:t>
            </a:r>
            <a:endParaRPr lang="en-NL" dirty="0">
              <a:latin typeface="Arial" panose="020B0604020202020204" pitchFamily="34" charset="0"/>
              <a:cs typeface="Arial" panose="020B0604020202020204" pitchFamily="34" charset="0"/>
            </a:endParaRPr>
          </a:p>
        </p:txBody>
      </p:sp>
      <p:sp>
        <p:nvSpPr>
          <p:cNvPr id="22" name="Title 1">
            <a:extLst>
              <a:ext uri="{FF2B5EF4-FFF2-40B4-BE49-F238E27FC236}">
                <a16:creationId xmlns:a16="http://schemas.microsoft.com/office/drawing/2014/main" id="{619EC66F-B059-C23E-6C20-7B41B019CD8D}"/>
              </a:ext>
            </a:extLst>
          </p:cNvPr>
          <p:cNvSpPr txBox="1">
            <a:spLocks/>
          </p:cNvSpPr>
          <p:nvPr/>
        </p:nvSpPr>
        <p:spPr>
          <a:xfrm>
            <a:off x="990602"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Arial" panose="020B0604020202020204" pitchFamily="34" charset="0"/>
                <a:cs typeface="Arial" panose="020B0604020202020204" pitchFamily="34" charset="0"/>
              </a:rPr>
              <a:t>Add [U-</a:t>
            </a:r>
            <a:r>
              <a:rPr lang="en-US" baseline="30000" dirty="0">
                <a:latin typeface="Arial" panose="020B0604020202020204" pitchFamily="34" charset="0"/>
                <a:cs typeface="Arial" panose="020B0604020202020204" pitchFamily="34" charset="0"/>
              </a:rPr>
              <a:t>13</a:t>
            </a:r>
            <a:r>
              <a:rPr lang="en-US" dirty="0">
                <a:latin typeface="Arial" panose="020B0604020202020204" pitchFamily="34" charset="0"/>
                <a:cs typeface="Arial" panose="020B0604020202020204" pitchFamily="34" charset="0"/>
              </a:rPr>
              <a:t>C]-glucose</a:t>
            </a:r>
            <a:endParaRPr lang="en-N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8347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00299 -0.00254 L 0.14049 0.00116 " pathEditMode="relative" rAng="0" ptsTypes="AA">
                                      <p:cBhvr>
                                        <p:cTn id="6" dur="5000" fill="hold"/>
                                        <p:tgtEl>
                                          <p:spTgt spid="14"/>
                                        </p:tgtEl>
                                        <p:attrNameLst>
                                          <p:attrName>ppt_x</p:attrName>
                                          <p:attrName>ppt_y</p:attrName>
                                        </p:attrNameLst>
                                      </p:cBhvr>
                                      <p:rCtr x="6875" y="185"/>
                                    </p:animMotion>
                                  </p:childTnLst>
                                </p:cTn>
                              </p:par>
                              <p:par>
                                <p:cTn id="7" presetID="42" presetClass="path" presetSubtype="0" accel="50000" decel="50000" fill="hold" grpId="0" nodeType="withEffect">
                                  <p:stCondLst>
                                    <p:cond delay="0"/>
                                  </p:stCondLst>
                                  <p:childTnLst>
                                    <p:animMotion origin="layout" path="M 2.77556E-17 2.59259E-6 L 0.1707 0.01065 " pathEditMode="relative" rAng="0" ptsTypes="AA">
                                      <p:cBhvr>
                                        <p:cTn id="8" dur="5000" fill="hold"/>
                                        <p:tgtEl>
                                          <p:spTgt spid="7"/>
                                        </p:tgtEl>
                                        <p:attrNameLst>
                                          <p:attrName>ppt_x</p:attrName>
                                          <p:attrName>ppt_y</p:attrName>
                                        </p:attrNameLst>
                                      </p:cBhvr>
                                      <p:rCtr x="8411" y="787"/>
                                    </p:animMotion>
                                  </p:childTnLst>
                                </p:cTn>
                              </p:par>
                              <p:par>
                                <p:cTn id="9" presetID="42" presetClass="path" presetSubtype="0" accel="50000" decel="50000" fill="hold" grpId="0" nodeType="withEffect">
                                  <p:stCondLst>
                                    <p:cond delay="0"/>
                                  </p:stCondLst>
                                  <p:childTnLst>
                                    <p:animMotion origin="layout" path="M -2.29167E-6 -1.85185E-6 L 0.1625 0.00116 " pathEditMode="relative" rAng="0" ptsTypes="AA">
                                      <p:cBhvr>
                                        <p:cTn id="10" dur="5000" fill="hold"/>
                                        <p:tgtEl>
                                          <p:spTgt spid="18"/>
                                        </p:tgtEl>
                                        <p:attrNameLst>
                                          <p:attrName>ppt_x</p:attrName>
                                          <p:attrName>ppt_y</p:attrName>
                                        </p:attrNameLst>
                                      </p:cBhvr>
                                      <p:rCtr x="8125" y="46"/>
                                    </p:animMotion>
                                  </p:childTnLst>
                                </p:cTn>
                              </p:par>
                              <p:par>
                                <p:cTn id="11" presetID="42" presetClass="path" presetSubtype="0" accel="50000" decel="50000" fill="hold" grpId="0" nodeType="withEffect">
                                  <p:stCondLst>
                                    <p:cond delay="0"/>
                                  </p:stCondLst>
                                  <p:childTnLst>
                                    <p:animMotion origin="layout" path="M 4.375E-6 -1.85185E-6 L 0.2444 0.10023 " pathEditMode="relative" rAng="0" ptsTypes="AA">
                                      <p:cBhvr>
                                        <p:cTn id="12" dur="5000" fill="hold"/>
                                        <p:tgtEl>
                                          <p:spTgt spid="25"/>
                                        </p:tgtEl>
                                        <p:attrNameLst>
                                          <p:attrName>ppt_x</p:attrName>
                                          <p:attrName>ppt_y</p:attrName>
                                        </p:attrNameLst>
                                      </p:cBhvr>
                                      <p:rCtr x="12214" y="5000"/>
                                    </p:animMotion>
                                  </p:childTnLst>
                                </p:cTn>
                              </p:par>
                            </p:childTnLst>
                          </p:cTn>
                        </p:par>
                        <p:par>
                          <p:cTn id="13" fill="hold">
                            <p:stCondLst>
                              <p:cond delay="5000"/>
                            </p:stCondLst>
                            <p:childTnLst>
                              <p:par>
                                <p:cTn id="14" presetID="1" presetClass="path" presetSubtype="0" accel="50000" decel="50000" fill="hold" grpId="1" nodeType="afterEffect">
                                  <p:stCondLst>
                                    <p:cond delay="0"/>
                                  </p:stCondLst>
                                  <p:childTnLst>
                                    <p:animMotion origin="layout" path="M 0.2444 0.10023 C 0.26575 0.0493 0.30573 0.03773 0.33333 0.07454 C 0.36107 0.11157 0.36588 0.18333 0.34427 0.23403 C 0.32252 0.28542 0.28268 0.29653 0.25508 0.25949 C 0.2276 0.22245 0.22265 0.15139 0.2444 0.10023 Z " pathEditMode="relative" rAng="18420000" ptsTypes="AAAAA">
                                      <p:cBhvr>
                                        <p:cTn id="15" dur="5000" fill="hold"/>
                                        <p:tgtEl>
                                          <p:spTgt spid="25"/>
                                        </p:tgtEl>
                                        <p:attrNameLst>
                                          <p:attrName>ppt_x</p:attrName>
                                          <p:attrName>ppt_y</p:attrName>
                                        </p:attrNameLst>
                                      </p:cBhvr>
                                      <p:rCtr x="4987" y="6690"/>
                                    </p:animMotion>
                                  </p:childTnLst>
                                </p:cTn>
                              </p:par>
                            </p:childTnLst>
                          </p:cTn>
                        </p:par>
                      </p:childTnLst>
                    </p:cTn>
                  </p:par>
                  <p:par>
                    <p:cTn id="16" fill="hold">
                      <p:stCondLst>
                        <p:cond delay="indefinite"/>
                      </p:stCondLst>
                      <p:childTnLst>
                        <p:par>
                          <p:cTn id="17" fill="hold">
                            <p:stCondLst>
                              <p:cond delay="0"/>
                            </p:stCondLst>
                            <p:childTnLst>
                              <p:par>
                                <p:cTn id="18" presetID="42" presetClass="path" presetSubtype="0" accel="50000" decel="50000" fill="hold" grpId="0" nodeType="clickEffect">
                                  <p:stCondLst>
                                    <p:cond delay="0"/>
                                  </p:stCondLst>
                                  <p:childTnLst>
                                    <p:animMotion origin="layout" path="M 2.77556E-17 3.33333E-6 L 0.1793 0.01551 " pathEditMode="relative" rAng="0" ptsTypes="AA">
                                      <p:cBhvr>
                                        <p:cTn id="19" dur="5000" fill="hold"/>
                                        <p:tgtEl>
                                          <p:spTgt spid="8"/>
                                        </p:tgtEl>
                                        <p:attrNameLst>
                                          <p:attrName>ppt_x</p:attrName>
                                          <p:attrName>ppt_y</p:attrName>
                                        </p:attrNameLst>
                                      </p:cBhvr>
                                      <p:rCtr x="8958" y="764"/>
                                    </p:animMotion>
                                  </p:childTnLst>
                                </p:cTn>
                              </p:par>
                              <p:par>
                                <p:cTn id="20" presetID="42" presetClass="path" presetSubtype="0" accel="50000" decel="50000" fill="hold" grpId="0" nodeType="withEffect">
                                  <p:stCondLst>
                                    <p:cond delay="0"/>
                                  </p:stCondLst>
                                  <p:childTnLst>
                                    <p:animMotion origin="layout" path="M -4.79167E-6 -4.44444E-6 L 0.16485 -4.44444E-6 " pathEditMode="relative" rAng="0" ptsTypes="AA">
                                      <p:cBhvr>
                                        <p:cTn id="21" dur="5000" fill="hold"/>
                                        <p:tgtEl>
                                          <p:spTgt spid="19"/>
                                        </p:tgtEl>
                                        <p:attrNameLst>
                                          <p:attrName>ppt_x</p:attrName>
                                          <p:attrName>ppt_y</p:attrName>
                                        </p:attrNameLst>
                                      </p:cBhvr>
                                      <p:rCtr x="8242" y="0"/>
                                    </p:animMotion>
                                  </p:childTnLst>
                                </p:cTn>
                              </p:par>
                              <p:par>
                                <p:cTn id="22" presetID="42" presetClass="path" presetSubtype="0" accel="50000" decel="50000" fill="hold" grpId="0" nodeType="withEffect">
                                  <p:stCondLst>
                                    <p:cond delay="0"/>
                                  </p:stCondLst>
                                  <p:childTnLst>
                                    <p:animMotion origin="layout" path="M -2.91667E-6 0 L 0.23347 0.06481 " pathEditMode="relative" rAng="0" ptsTypes="AA">
                                      <p:cBhvr>
                                        <p:cTn id="23" dur="5000" fill="hold"/>
                                        <p:tgtEl>
                                          <p:spTgt spid="26"/>
                                        </p:tgtEl>
                                        <p:attrNameLst>
                                          <p:attrName>ppt_x</p:attrName>
                                          <p:attrName>ppt_y</p:attrName>
                                        </p:attrNameLst>
                                      </p:cBhvr>
                                      <p:rCtr x="11706" y="3056"/>
                                    </p:animMotion>
                                  </p:childTnLst>
                                </p:cTn>
                              </p:par>
                              <p:par>
                                <p:cTn id="24" presetID="42" presetClass="path" presetSubtype="0" accel="50000" decel="50000" fill="hold" grpId="0" nodeType="withEffect">
                                  <p:stCondLst>
                                    <p:cond delay="0"/>
                                  </p:stCondLst>
                                  <p:childTnLst>
                                    <p:animMotion origin="layout" path="M 0.00078 0.00092 L 0.13984 2.22222E-6 " pathEditMode="relative" rAng="0" ptsTypes="AA">
                                      <p:cBhvr>
                                        <p:cTn id="25" dur="5000" fill="hold"/>
                                        <p:tgtEl>
                                          <p:spTgt spid="15"/>
                                        </p:tgtEl>
                                        <p:attrNameLst>
                                          <p:attrName>ppt_x</p:attrName>
                                          <p:attrName>ppt_y</p:attrName>
                                        </p:attrNameLst>
                                      </p:cBhvr>
                                      <p:rCtr x="6953" y="-46"/>
                                    </p:animMotion>
                                  </p:childTnLst>
                                </p:cTn>
                              </p:par>
                            </p:childTnLst>
                          </p:cTn>
                        </p:par>
                        <p:par>
                          <p:cTn id="26" fill="hold">
                            <p:stCondLst>
                              <p:cond delay="5000"/>
                            </p:stCondLst>
                            <p:childTnLst>
                              <p:par>
                                <p:cTn id="27" presetID="1" presetClass="path" presetSubtype="0" accel="50000" decel="50000" fill="hold" grpId="1" nodeType="afterEffect">
                                  <p:stCondLst>
                                    <p:cond delay="0"/>
                                  </p:stCondLst>
                                  <p:childTnLst>
                                    <p:animMotion origin="layout" path="M 0.2336 0.06458 C 0.25795 0.01666 0.29935 0.01203 0.32604 0.05486 C 0.35287 0.09745 0.35469 0.17152 0.33047 0.21967 C 0.30586 0.26759 0.26446 0.27199 0.23776 0.22916 C 0.21107 0.18634 0.20925 0.11296 0.2336 0.06458 Z " pathEditMode="relative" rAng="18720000" ptsTypes="AAAAA">
                                      <p:cBhvr>
                                        <p:cTn id="28" dur="5000" fill="hold"/>
                                        <p:tgtEl>
                                          <p:spTgt spid="26"/>
                                        </p:tgtEl>
                                        <p:attrNameLst>
                                          <p:attrName>ppt_x</p:attrName>
                                          <p:attrName>ppt_y</p:attrName>
                                        </p:attrNameLst>
                                      </p:cBhvr>
                                      <p:rCtr x="4844" y="7755"/>
                                    </p:animMotion>
                                  </p:childTnLst>
                                </p:cTn>
                              </p:par>
                            </p:childTnLst>
                          </p:cTn>
                        </p:par>
                      </p:childTnLst>
                    </p:cTn>
                  </p:par>
                  <p:par>
                    <p:cTn id="29" fill="hold">
                      <p:stCondLst>
                        <p:cond delay="indefinite"/>
                      </p:stCondLst>
                      <p:childTnLst>
                        <p:par>
                          <p:cTn id="30" fill="hold">
                            <p:stCondLst>
                              <p:cond delay="0"/>
                            </p:stCondLst>
                            <p:childTnLst>
                              <p:par>
                                <p:cTn id="31" presetID="42" presetClass="path" presetSubtype="0" accel="50000" decel="50000" fill="hold" grpId="1" nodeType="clickEffect">
                                  <p:stCondLst>
                                    <p:cond delay="0"/>
                                  </p:stCondLst>
                                  <p:childTnLst>
                                    <p:animMotion origin="layout" path="M 0.1793 0.01551 L 0.32982 -0.03519 " pathEditMode="relative" rAng="0" ptsTypes="AA">
                                      <p:cBhvr>
                                        <p:cTn id="32" dur="5000" fill="hold"/>
                                        <p:tgtEl>
                                          <p:spTgt spid="8"/>
                                        </p:tgtEl>
                                        <p:attrNameLst>
                                          <p:attrName>ppt_x</p:attrName>
                                          <p:attrName>ppt_y</p:attrName>
                                        </p:attrNameLst>
                                      </p:cBhvr>
                                      <p:rCtr x="7539" y="-2708"/>
                                    </p:animMotion>
                                  </p:childTnLst>
                                </p:cTn>
                              </p:par>
                              <p:par>
                                <p:cTn id="33" presetID="42" presetClass="path" presetSubtype="0" accel="50000" decel="50000" fill="hold" grpId="0" nodeType="withEffect">
                                  <p:stCondLst>
                                    <p:cond delay="0"/>
                                  </p:stCondLst>
                                  <p:childTnLst>
                                    <p:animMotion origin="layout" path="M 2.77556E-17 -2.59259E-6 L 0.20352 0.00116 " pathEditMode="relative" rAng="0" ptsTypes="AA">
                                      <p:cBhvr>
                                        <p:cTn id="34" dur="5000" fill="hold"/>
                                        <p:tgtEl>
                                          <p:spTgt spid="9"/>
                                        </p:tgtEl>
                                        <p:attrNameLst>
                                          <p:attrName>ppt_x</p:attrName>
                                          <p:attrName>ppt_y</p:attrName>
                                        </p:attrNameLst>
                                      </p:cBhvr>
                                      <p:rCtr x="10208" y="46"/>
                                    </p:animMotion>
                                  </p:childTnLst>
                                </p:cTn>
                              </p:par>
                              <p:par>
                                <p:cTn id="35" presetID="42" presetClass="path" presetSubtype="0" accel="50000" decel="50000" fill="hold" grpId="0" nodeType="withEffect">
                                  <p:stCondLst>
                                    <p:cond delay="0"/>
                                  </p:stCondLst>
                                  <p:childTnLst>
                                    <p:animMotion origin="layout" path="M 2.29167E-6 -1.48148E-6 L 0.16393 -1.48148E-6 " pathEditMode="relative" rAng="0" ptsTypes="AA">
                                      <p:cBhvr>
                                        <p:cTn id="36" dur="5000" fill="hold"/>
                                        <p:tgtEl>
                                          <p:spTgt spid="20"/>
                                        </p:tgtEl>
                                        <p:attrNameLst>
                                          <p:attrName>ppt_x</p:attrName>
                                          <p:attrName>ppt_y</p:attrName>
                                        </p:attrNameLst>
                                      </p:cBhvr>
                                      <p:rCtr x="8190" y="0"/>
                                    </p:animMotion>
                                  </p:childTnLst>
                                </p:cTn>
                              </p:par>
                              <p:par>
                                <p:cTn id="37" presetID="42" presetClass="path" presetSubtype="0" accel="50000" decel="50000" fill="hold" grpId="0" nodeType="withEffect">
                                  <p:stCondLst>
                                    <p:cond delay="0"/>
                                  </p:stCondLst>
                                  <p:childTnLst>
                                    <p:animMotion origin="layout" path="M -1.04167E-6 -1.48148E-6 L 0.22214 0.11458 " pathEditMode="relative" rAng="0" ptsTypes="AA">
                                      <p:cBhvr>
                                        <p:cTn id="38" dur="5000" fill="hold"/>
                                        <p:tgtEl>
                                          <p:spTgt spid="27"/>
                                        </p:tgtEl>
                                        <p:attrNameLst>
                                          <p:attrName>ppt_x</p:attrName>
                                          <p:attrName>ppt_y</p:attrName>
                                        </p:attrNameLst>
                                      </p:cBhvr>
                                      <p:rCtr x="11081" y="5532"/>
                                    </p:animMotion>
                                  </p:childTnLst>
                                </p:cTn>
                              </p:par>
                            </p:childTnLst>
                          </p:cTn>
                        </p:par>
                        <p:par>
                          <p:cTn id="39" fill="hold">
                            <p:stCondLst>
                              <p:cond delay="5000"/>
                            </p:stCondLst>
                            <p:childTnLst>
                              <p:par>
                                <p:cTn id="40" presetID="1" presetClass="path" presetSubtype="0" accel="50000" decel="50000" fill="hold" grpId="1" nodeType="afterEffect">
                                  <p:stCondLst>
                                    <p:cond delay="0"/>
                                  </p:stCondLst>
                                  <p:childTnLst>
                                    <p:animMotion origin="layout" path="M 0.22226 0.11435 C 0.24987 0.07037 0.29283 0.07454 0.31796 0.12407 C 0.34349 0.17361 0.3414 0.25069 0.31354 0.29537 C 0.28567 0.33981 0.2427 0.33472 0.21757 0.28518 C 0.19244 0.23518 0.19427 0.15926 0.22226 0.11435 Z " pathEditMode="relative" rAng="19080000" ptsTypes="AAAAA">
                                      <p:cBhvr>
                                        <p:cTn id="41" dur="5000" fill="hold"/>
                                        <p:tgtEl>
                                          <p:spTgt spid="27"/>
                                        </p:tgtEl>
                                        <p:attrNameLst>
                                          <p:attrName>ppt_x</p:attrName>
                                          <p:attrName>ppt_y</p:attrName>
                                        </p:attrNameLst>
                                      </p:cBhvr>
                                      <p:rCtr x="4557" y="905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8" grpId="1" animBg="1"/>
      <p:bldP spid="9" grpId="0" animBg="1"/>
      <p:bldP spid="14" grpId="0" animBg="1"/>
      <p:bldP spid="15" grpId="0" animBg="1"/>
      <p:bldP spid="18" grpId="0" animBg="1"/>
      <p:bldP spid="19" grpId="0" animBg="1"/>
      <p:bldP spid="20" grpId="0" animBg="1"/>
      <p:bldP spid="25" grpId="0" animBg="1"/>
      <p:bldP spid="25" grpId="1" animBg="1"/>
      <p:bldP spid="26" grpId="0" animBg="1"/>
      <p:bldP spid="26" grpId="1" animBg="1"/>
      <p:bldP spid="27" grpId="0" animBg="1"/>
      <p:bldP spid="27"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DA8CF-B974-605C-C2B6-2758B23C0702}"/>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Time course experiment</a:t>
            </a:r>
            <a:endParaRPr lang="en-NL"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1C932C8-2C9E-8E0B-CC3D-0C39AB5D5191}"/>
              </a:ext>
            </a:extLst>
          </p:cNvPr>
          <p:cNvSpPr>
            <a:spLocks noGrp="1"/>
          </p:cNvSpPr>
          <p:nvPr>
            <p:ph type="sldNum" sz="quarter" idx="12"/>
          </p:nvPr>
        </p:nvSpPr>
        <p:spPr/>
        <p:txBody>
          <a:bodyPr/>
          <a:lstStyle/>
          <a:p>
            <a:fld id="{63FECFC1-1FBF-4FB4-B597-2E93DA8D3CB1}" type="slidenum">
              <a:rPr lang="en-NL" smtClean="0"/>
              <a:t>19</a:t>
            </a:fld>
            <a:endParaRPr lang="en-NL"/>
          </a:p>
        </p:txBody>
      </p:sp>
      <p:pic>
        <p:nvPicPr>
          <p:cNvPr id="6" name="Picture 5" descr="A diagram of triangles and arrows&#10;&#10;AI-generated content may be incorrect.">
            <a:extLst>
              <a:ext uri="{FF2B5EF4-FFF2-40B4-BE49-F238E27FC236}">
                <a16:creationId xmlns:a16="http://schemas.microsoft.com/office/drawing/2014/main" id="{F89A3166-EBAA-E0BA-0763-26131E1FA952}"/>
              </a:ext>
            </a:extLst>
          </p:cNvPr>
          <p:cNvPicPr>
            <a:picLocks noChangeAspect="1"/>
          </p:cNvPicPr>
          <p:nvPr/>
        </p:nvPicPr>
        <p:blipFill>
          <a:blip r:embed="rId2"/>
          <a:stretch>
            <a:fillRect/>
          </a:stretch>
        </p:blipFill>
        <p:spPr>
          <a:xfrm>
            <a:off x="1876567" y="1412117"/>
            <a:ext cx="6680579" cy="2016883"/>
          </a:xfrm>
          <a:prstGeom prst="rect">
            <a:avLst/>
          </a:prstGeom>
        </p:spPr>
      </p:pic>
      <p:sp>
        <p:nvSpPr>
          <p:cNvPr id="7" name="TextBox 6">
            <a:extLst>
              <a:ext uri="{FF2B5EF4-FFF2-40B4-BE49-F238E27FC236}">
                <a16:creationId xmlns:a16="http://schemas.microsoft.com/office/drawing/2014/main" id="{72643D27-9AF7-4EB9-3A98-56F65F04918F}"/>
              </a:ext>
            </a:extLst>
          </p:cNvPr>
          <p:cNvSpPr txBox="1"/>
          <p:nvPr/>
        </p:nvSpPr>
        <p:spPr>
          <a:xfrm>
            <a:off x="838198" y="1690688"/>
            <a:ext cx="1480783" cy="1323439"/>
          </a:xfrm>
          <a:prstGeom prst="rect">
            <a:avLst/>
          </a:prstGeom>
          <a:noFill/>
        </p:spPr>
        <p:txBody>
          <a:bodyPr wrap="square" rtlCol="0">
            <a:spAutoFit/>
          </a:bodyPr>
          <a:lstStyle/>
          <a:p>
            <a:r>
              <a:rPr lang="en-US" altLang="zh-CN" sz="4000" b="1" dirty="0">
                <a:latin typeface="Arial" panose="020B0604020202020204" pitchFamily="34" charset="0"/>
                <a:cs typeface="Arial" panose="020B0604020202020204" pitchFamily="34" charset="0"/>
              </a:rPr>
              <a:t>T0</a:t>
            </a:r>
          </a:p>
          <a:p>
            <a:endParaRPr lang="en-NL" sz="4000" b="1" dirty="0">
              <a:latin typeface="Arial" panose="020B0604020202020204" pitchFamily="34" charset="0"/>
              <a:cs typeface="Arial" panose="020B0604020202020204" pitchFamily="34" charset="0"/>
            </a:endParaRPr>
          </a:p>
        </p:txBody>
      </p:sp>
      <p:pic>
        <p:nvPicPr>
          <p:cNvPr id="9" name="Picture 8" descr="A diagram of a triangle&#10;&#10;AI-generated content may be incorrect.">
            <a:extLst>
              <a:ext uri="{FF2B5EF4-FFF2-40B4-BE49-F238E27FC236}">
                <a16:creationId xmlns:a16="http://schemas.microsoft.com/office/drawing/2014/main" id="{B5A89698-9076-1A01-2BC6-AFD0B3F975BA}"/>
              </a:ext>
            </a:extLst>
          </p:cNvPr>
          <p:cNvPicPr>
            <a:picLocks noChangeAspect="1"/>
          </p:cNvPicPr>
          <p:nvPr/>
        </p:nvPicPr>
        <p:blipFill>
          <a:blip r:embed="rId3"/>
          <a:stretch>
            <a:fillRect/>
          </a:stretch>
        </p:blipFill>
        <p:spPr>
          <a:xfrm>
            <a:off x="1918077" y="3201904"/>
            <a:ext cx="6597557" cy="1921053"/>
          </a:xfrm>
          <a:prstGeom prst="rect">
            <a:avLst/>
          </a:prstGeom>
        </p:spPr>
      </p:pic>
      <p:sp>
        <p:nvSpPr>
          <p:cNvPr id="10" name="TextBox 9">
            <a:extLst>
              <a:ext uri="{FF2B5EF4-FFF2-40B4-BE49-F238E27FC236}">
                <a16:creationId xmlns:a16="http://schemas.microsoft.com/office/drawing/2014/main" id="{684111C2-FD21-E6FE-4242-7EC0979A70A2}"/>
              </a:ext>
            </a:extLst>
          </p:cNvPr>
          <p:cNvSpPr txBox="1"/>
          <p:nvPr/>
        </p:nvSpPr>
        <p:spPr>
          <a:xfrm>
            <a:off x="838198" y="3429000"/>
            <a:ext cx="1480783" cy="1323439"/>
          </a:xfrm>
          <a:prstGeom prst="rect">
            <a:avLst/>
          </a:prstGeom>
          <a:noFill/>
        </p:spPr>
        <p:txBody>
          <a:bodyPr wrap="square" rtlCol="0">
            <a:spAutoFit/>
          </a:bodyPr>
          <a:lstStyle/>
          <a:p>
            <a:r>
              <a:rPr lang="en-US" altLang="zh-CN" sz="4000" b="1" dirty="0">
                <a:latin typeface="Arial" panose="020B0604020202020204" pitchFamily="34" charset="0"/>
                <a:cs typeface="Arial" panose="020B0604020202020204" pitchFamily="34" charset="0"/>
              </a:rPr>
              <a:t>T1</a:t>
            </a:r>
          </a:p>
          <a:p>
            <a:endParaRPr lang="en-NL" sz="4000" b="1" dirty="0">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40CDCAAB-5A3E-2353-FCC7-B26BF2BEC8D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876567" y="5014435"/>
            <a:ext cx="6863366" cy="1749541"/>
          </a:xfrm>
          <a:prstGeom prst="rect">
            <a:avLst/>
          </a:prstGeom>
        </p:spPr>
      </p:pic>
      <p:sp>
        <p:nvSpPr>
          <p:cNvPr id="13" name="TextBox 12">
            <a:extLst>
              <a:ext uri="{FF2B5EF4-FFF2-40B4-BE49-F238E27FC236}">
                <a16:creationId xmlns:a16="http://schemas.microsoft.com/office/drawing/2014/main" id="{60E22E4D-1AAD-856B-9358-0B26D9B7A2E2}"/>
              </a:ext>
            </a:extLst>
          </p:cNvPr>
          <p:cNvSpPr txBox="1"/>
          <p:nvPr/>
        </p:nvSpPr>
        <p:spPr>
          <a:xfrm>
            <a:off x="838198" y="5169436"/>
            <a:ext cx="1480783" cy="1323439"/>
          </a:xfrm>
          <a:prstGeom prst="rect">
            <a:avLst/>
          </a:prstGeom>
          <a:noFill/>
        </p:spPr>
        <p:txBody>
          <a:bodyPr wrap="square" rtlCol="0">
            <a:spAutoFit/>
          </a:bodyPr>
          <a:lstStyle/>
          <a:p>
            <a:r>
              <a:rPr lang="en-US" altLang="zh-CN" sz="4000" b="1" dirty="0">
                <a:latin typeface="Arial" panose="020B0604020202020204" pitchFamily="34" charset="0"/>
                <a:cs typeface="Arial" panose="020B0604020202020204" pitchFamily="34" charset="0"/>
              </a:rPr>
              <a:t>T2</a:t>
            </a:r>
          </a:p>
          <a:p>
            <a:endParaRPr lang="en-NL"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12080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7A2CD7-70CB-A263-E67F-CD76A7BC03CA}"/>
              </a:ext>
            </a:extLst>
          </p:cNvPr>
          <p:cNvSpPr>
            <a:spLocks noGrp="1"/>
          </p:cNvSpPr>
          <p:nvPr>
            <p:ph type="title"/>
          </p:nvPr>
        </p:nvSpPr>
        <p:spPr/>
        <p:txBody>
          <a:bodyPr/>
          <a:lstStyle/>
          <a:p>
            <a:r>
              <a:rPr kumimoji="1" lang="en-US" altLang="zh-CN" dirty="0">
                <a:latin typeface="Arial" panose="020B0604020202020204" pitchFamily="34" charset="0"/>
                <a:cs typeface="Arial" panose="020B0604020202020204" pitchFamily="34" charset="0"/>
              </a:rPr>
              <a:t>Glycolysis and PPP flux measurement</a:t>
            </a:r>
            <a:endParaRPr kumimoji="1" lang="zh-CN" altLang="en-US" dirty="0">
              <a:latin typeface="Arial" panose="020B0604020202020204" pitchFamily="34" charset="0"/>
              <a:cs typeface="Arial" panose="020B0604020202020204" pitchFamily="34" charset="0"/>
            </a:endParaRPr>
          </a:p>
        </p:txBody>
      </p:sp>
      <p:pic>
        <p:nvPicPr>
          <p:cNvPr id="11" name="内容占位符 10" descr="图示&#10;&#10;AI 生成的内容可能不正确。">
            <a:extLst>
              <a:ext uri="{FF2B5EF4-FFF2-40B4-BE49-F238E27FC236}">
                <a16:creationId xmlns:a16="http://schemas.microsoft.com/office/drawing/2014/main" id="{0472125E-41AF-B935-35C7-C8E2B33999E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7575" y="2532333"/>
            <a:ext cx="4216400" cy="3340100"/>
          </a:xfrm>
        </p:spPr>
      </p:pic>
      <p:sp>
        <p:nvSpPr>
          <p:cNvPr id="4" name="灯片编号占位符 3">
            <a:extLst>
              <a:ext uri="{FF2B5EF4-FFF2-40B4-BE49-F238E27FC236}">
                <a16:creationId xmlns:a16="http://schemas.microsoft.com/office/drawing/2014/main" id="{9E330A85-9AF3-587A-A271-718E3F1F59C7}"/>
              </a:ext>
            </a:extLst>
          </p:cNvPr>
          <p:cNvSpPr>
            <a:spLocks noGrp="1"/>
          </p:cNvSpPr>
          <p:nvPr>
            <p:ph type="sldNum" sz="quarter" idx="12"/>
          </p:nvPr>
        </p:nvSpPr>
        <p:spPr/>
        <p:txBody>
          <a:bodyPr/>
          <a:lstStyle/>
          <a:p>
            <a:fld id="{63FECFC1-1FBF-4FB4-B597-2E93DA8D3CB1}" type="slidenum">
              <a:rPr lang="en-NL" smtClean="0"/>
              <a:t>20</a:t>
            </a:fld>
            <a:endParaRPr lang="en-NL"/>
          </a:p>
        </p:txBody>
      </p:sp>
      <p:sp>
        <p:nvSpPr>
          <p:cNvPr id="12" name="文本框 11">
            <a:extLst>
              <a:ext uri="{FF2B5EF4-FFF2-40B4-BE49-F238E27FC236}">
                <a16:creationId xmlns:a16="http://schemas.microsoft.com/office/drawing/2014/main" id="{67A03BC1-F05F-DCB6-812F-03B5498F23AD}"/>
              </a:ext>
            </a:extLst>
          </p:cNvPr>
          <p:cNvSpPr txBox="1"/>
          <p:nvPr/>
        </p:nvSpPr>
        <p:spPr>
          <a:xfrm>
            <a:off x="838199" y="1370984"/>
            <a:ext cx="9469583" cy="923330"/>
          </a:xfrm>
          <a:prstGeom prst="rect">
            <a:avLst/>
          </a:prstGeom>
          <a:noFill/>
        </p:spPr>
        <p:txBody>
          <a:bodyPr wrap="square" rtlCol="0">
            <a:spAutoFit/>
          </a:bodyPr>
          <a:lstStyle/>
          <a:p>
            <a:pPr marL="285750" indent="-285750">
              <a:buFont typeface="Arial" panose="020B0604020202020204" pitchFamily="34" charset="0"/>
              <a:buChar char="•"/>
            </a:pPr>
            <a:r>
              <a:rPr kumimoji="1" lang="en-US" altLang="zh-CN" dirty="0">
                <a:latin typeface="Arial" panose="020B0604020202020204" pitchFamily="34" charset="0"/>
                <a:cs typeface="Arial" panose="020B0604020202020204" pitchFamily="34" charset="0"/>
              </a:rPr>
              <a:t>Glycolysis pathway always goes very fast</a:t>
            </a:r>
          </a:p>
          <a:p>
            <a:pPr marL="285750" indent="-285750">
              <a:buFont typeface="Arial" panose="020B0604020202020204" pitchFamily="34" charset="0"/>
              <a:buChar char="•"/>
            </a:pPr>
            <a:r>
              <a:rPr kumimoji="1" lang="en-US" altLang="zh-CN" dirty="0">
                <a:latin typeface="Arial" panose="020B0604020202020204" pitchFamily="34" charset="0"/>
                <a:cs typeface="Arial" panose="020B0604020202020204" pitchFamily="34" charset="0"/>
              </a:rPr>
              <a:t>GC-MS/MS has been used for measuring labelling fraction and concentration</a:t>
            </a:r>
          </a:p>
          <a:p>
            <a:pPr marL="285750" indent="-285750">
              <a:buFont typeface="Arial" panose="020B0604020202020204" pitchFamily="34" charset="0"/>
              <a:buChar char="•"/>
            </a:pPr>
            <a:r>
              <a:rPr kumimoji="1" lang="en-US" altLang="zh-CN" dirty="0">
                <a:latin typeface="Arial" panose="020B0604020202020204" pitchFamily="34" charset="0"/>
                <a:cs typeface="Arial" panose="020B0604020202020204" pitchFamily="34" charset="0"/>
              </a:rPr>
              <a:t>INCA</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is</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used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to calculate the flux</a:t>
            </a:r>
            <a:endParaRPr kumimoji="1" lang="zh-CN" altLang="en-US"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1445BB4A-C57D-EFE0-084A-CED09B647AD9}"/>
              </a:ext>
            </a:extLst>
          </p:cNvPr>
          <p:cNvSpPr txBox="1"/>
          <p:nvPr/>
        </p:nvSpPr>
        <p:spPr>
          <a:xfrm>
            <a:off x="2475775" y="2511881"/>
            <a:ext cx="1595535" cy="369332"/>
          </a:xfrm>
          <a:prstGeom prst="rect">
            <a:avLst/>
          </a:prstGeom>
          <a:noFill/>
        </p:spPr>
        <p:txBody>
          <a:bodyPr wrap="square" rtlCol="0">
            <a:spAutoFit/>
          </a:bodyPr>
          <a:lstStyle/>
          <a:p>
            <a:r>
              <a:rPr lang="en-CA" dirty="0"/>
              <a:t>*3</a:t>
            </a:r>
            <a:endParaRPr lang="en-NL" dirty="0"/>
          </a:p>
        </p:txBody>
      </p:sp>
      <p:pic>
        <p:nvPicPr>
          <p:cNvPr id="13" name="Picture 12" descr="A screen shot of a graph&#10;&#10;AI-generated content may be incorrect.">
            <a:extLst>
              <a:ext uri="{FF2B5EF4-FFF2-40B4-BE49-F238E27FC236}">
                <a16:creationId xmlns:a16="http://schemas.microsoft.com/office/drawing/2014/main" id="{04087980-6E9F-FA3C-B0E8-F11E9066F6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0394" y="2511881"/>
            <a:ext cx="2671606" cy="3514695"/>
          </a:xfrm>
          <a:prstGeom prst="rect">
            <a:avLst/>
          </a:prstGeom>
        </p:spPr>
      </p:pic>
      <p:pic>
        <p:nvPicPr>
          <p:cNvPr id="15" name="Picture 14" descr="A graph of lines and dots&#10;&#10;AI-generated content may be incorrect.">
            <a:extLst>
              <a:ext uri="{FF2B5EF4-FFF2-40B4-BE49-F238E27FC236}">
                <a16:creationId xmlns:a16="http://schemas.microsoft.com/office/drawing/2014/main" id="{66359666-6E98-762F-8087-278E620EA9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7637" y="2778043"/>
            <a:ext cx="4720071" cy="3035691"/>
          </a:xfrm>
          <a:prstGeom prst="rect">
            <a:avLst/>
          </a:prstGeom>
        </p:spPr>
      </p:pic>
      <p:sp>
        <p:nvSpPr>
          <p:cNvPr id="5" name="Title 1">
            <a:extLst>
              <a:ext uri="{FF2B5EF4-FFF2-40B4-BE49-F238E27FC236}">
                <a16:creationId xmlns:a16="http://schemas.microsoft.com/office/drawing/2014/main" id="{5465E1DC-5D60-8026-8E1E-8883C8D64C0A}"/>
              </a:ext>
            </a:extLst>
          </p:cNvPr>
          <p:cNvSpPr txBox="1">
            <a:spLocks/>
          </p:cNvSpPr>
          <p:nvPr/>
        </p:nvSpPr>
        <p:spPr>
          <a:xfrm>
            <a:off x="7970521" y="536379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nl-NL" sz="4400" b="0" i="0" kern="1200" dirty="0">
                <a:solidFill>
                  <a:srgbClr val="003183"/>
                </a:solidFill>
                <a:latin typeface="Outfit Medium" pitchFamily="2" charset="0"/>
                <a:ea typeface="Open Sans" pitchFamily="2" charset="0"/>
                <a:cs typeface="Open Sans" pitchFamily="2" charset="0"/>
              </a:defRPr>
            </a:lvl1pPr>
          </a:lstStyle>
          <a:p>
            <a:r>
              <a:rPr lang="en-CA" sz="1600" dirty="0">
                <a:latin typeface="Arial" panose="020B0604020202020204" pitchFamily="34" charset="0"/>
                <a:cs typeface="Arial" panose="020B0604020202020204" pitchFamily="34" charset="0"/>
              </a:rPr>
              <a:t>S7P’s labelling pattern and concentration</a:t>
            </a:r>
            <a:endParaRPr lang="en-NL" sz="16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3593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0516C6E2-F564-4EC6-7E13-A023492A0EBD}"/>
              </a:ext>
            </a:extLst>
          </p:cNvPr>
          <p:cNvSpPr>
            <a:spLocks noGrp="1"/>
          </p:cNvSpPr>
          <p:nvPr>
            <p:ph type="title"/>
          </p:nvPr>
        </p:nvSpPr>
        <p:spPr>
          <a:xfrm>
            <a:off x="136611" y="-165826"/>
            <a:ext cx="13658088" cy="1325563"/>
          </a:xfrm>
        </p:spPr>
        <p:txBody>
          <a:bodyPr>
            <a:normAutofit/>
          </a:bodyPr>
          <a:lstStyle/>
          <a:p>
            <a:r>
              <a:rPr lang="en-US" sz="3600" dirty="0">
                <a:latin typeface="Arial" panose="020B0604020202020204" pitchFamily="34" charset="0"/>
                <a:cs typeface="Arial" panose="020B0604020202020204" pitchFamily="34" charset="0"/>
              </a:rPr>
              <a:t>Glycolysis flux comparison in A375 and SK-MEL-2 control</a:t>
            </a:r>
            <a:endParaRPr lang="en-NL" sz="3600" dirty="0">
              <a:latin typeface="Arial" panose="020B0604020202020204" pitchFamily="34" charset="0"/>
              <a:cs typeface="Arial" panose="020B0604020202020204" pitchFamily="34" charset="0"/>
            </a:endParaRPr>
          </a:p>
        </p:txBody>
      </p:sp>
      <p:pic>
        <p:nvPicPr>
          <p:cNvPr id="17" name="Content Placeholder 16">
            <a:hlinkClick r:id="rId3" action="ppaction://hlinksldjump"/>
            <a:extLst>
              <a:ext uri="{FF2B5EF4-FFF2-40B4-BE49-F238E27FC236}">
                <a16:creationId xmlns:a16="http://schemas.microsoft.com/office/drawing/2014/main" id="{C7736B98-C10A-89E2-E981-DC6315DD74A2}"/>
              </a:ext>
            </a:extLst>
          </p:cNvPr>
          <p:cNvPicPr>
            <a:picLocks noGrp="1" noChangeAspect="1"/>
          </p:cNvPicPr>
          <p:nvPr>
            <p:ph idx="1"/>
          </p:nvPr>
        </p:nvPicPr>
        <p:blipFill>
          <a:blip r:embed="rId4"/>
          <a:stretch>
            <a:fillRect/>
          </a:stretch>
        </p:blipFill>
        <p:spPr>
          <a:xfrm>
            <a:off x="0" y="941705"/>
            <a:ext cx="7008158" cy="5188179"/>
          </a:xfrm>
        </p:spPr>
      </p:pic>
      <p:sp>
        <p:nvSpPr>
          <p:cNvPr id="4" name="Slide Number Placeholder 3">
            <a:extLst>
              <a:ext uri="{FF2B5EF4-FFF2-40B4-BE49-F238E27FC236}">
                <a16:creationId xmlns:a16="http://schemas.microsoft.com/office/drawing/2014/main" id="{CC8C4A07-CF61-AE33-7AD0-7502BDA81912}"/>
              </a:ext>
            </a:extLst>
          </p:cNvPr>
          <p:cNvSpPr>
            <a:spLocks noGrp="1"/>
          </p:cNvSpPr>
          <p:nvPr>
            <p:ph type="sldNum" sz="quarter" idx="12"/>
          </p:nvPr>
        </p:nvSpPr>
        <p:spPr/>
        <p:txBody>
          <a:bodyPr/>
          <a:lstStyle/>
          <a:p>
            <a:fld id="{63FECFC1-1FBF-4FB4-B597-2E93DA8D3CB1}" type="slidenum">
              <a:rPr lang="en-NL" smtClean="0"/>
              <a:t>21</a:t>
            </a:fld>
            <a:endParaRPr lang="en-NL"/>
          </a:p>
        </p:txBody>
      </p:sp>
      <p:pic>
        <p:nvPicPr>
          <p:cNvPr id="21" name="Picture 20" descr="A diagram of a pentose phosphorescent&#10;&#10;AI-generated content may be incorrect.">
            <a:extLst>
              <a:ext uri="{FF2B5EF4-FFF2-40B4-BE49-F238E27FC236}">
                <a16:creationId xmlns:a16="http://schemas.microsoft.com/office/drawing/2014/main" id="{BF0298B1-B88B-9266-5E74-A8BAD158E1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43496" y="1301406"/>
            <a:ext cx="5862616" cy="2840882"/>
          </a:xfrm>
          <a:prstGeom prst="rect">
            <a:avLst/>
          </a:prstGeom>
        </p:spPr>
      </p:pic>
      <p:sp>
        <p:nvSpPr>
          <p:cNvPr id="22" name="Rectangle 21">
            <a:extLst>
              <a:ext uri="{FF2B5EF4-FFF2-40B4-BE49-F238E27FC236}">
                <a16:creationId xmlns:a16="http://schemas.microsoft.com/office/drawing/2014/main" id="{DBE231FB-002A-2E85-B061-EECE9FC582E7}"/>
              </a:ext>
            </a:extLst>
          </p:cNvPr>
          <p:cNvSpPr/>
          <p:nvPr/>
        </p:nvSpPr>
        <p:spPr>
          <a:xfrm>
            <a:off x="6567880" y="1721305"/>
            <a:ext cx="2281217" cy="85063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N"/>
          </a:p>
        </p:txBody>
      </p:sp>
      <p:pic>
        <p:nvPicPr>
          <p:cNvPr id="24" name="Picture 23">
            <a:extLst>
              <a:ext uri="{FF2B5EF4-FFF2-40B4-BE49-F238E27FC236}">
                <a16:creationId xmlns:a16="http://schemas.microsoft.com/office/drawing/2014/main" id="{48FEB6A6-04C5-4F6E-CD93-4EC667A21595}"/>
              </a:ext>
            </a:extLst>
          </p:cNvPr>
          <p:cNvPicPr>
            <a:picLocks noChangeAspect="1"/>
          </p:cNvPicPr>
          <p:nvPr/>
        </p:nvPicPr>
        <p:blipFill>
          <a:blip r:embed="rId6"/>
          <a:stretch>
            <a:fillRect/>
          </a:stretch>
        </p:blipFill>
        <p:spPr>
          <a:xfrm>
            <a:off x="1573550" y="1301406"/>
            <a:ext cx="5392105" cy="4686809"/>
          </a:xfrm>
          <a:prstGeom prst="rect">
            <a:avLst/>
          </a:prstGeom>
        </p:spPr>
      </p:pic>
      <p:sp>
        <p:nvSpPr>
          <p:cNvPr id="2" name="Title 17">
            <a:extLst>
              <a:ext uri="{FF2B5EF4-FFF2-40B4-BE49-F238E27FC236}">
                <a16:creationId xmlns:a16="http://schemas.microsoft.com/office/drawing/2014/main" id="{88071455-2227-5C8A-EBEC-AAFA030DC036}"/>
              </a:ext>
            </a:extLst>
          </p:cNvPr>
          <p:cNvSpPr txBox="1">
            <a:spLocks/>
          </p:cNvSpPr>
          <p:nvPr/>
        </p:nvSpPr>
        <p:spPr>
          <a:xfrm>
            <a:off x="977859" y="-129132"/>
            <a:ext cx="1365808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nl-NL" sz="4400" b="0" i="0" kern="1200" dirty="0">
                <a:solidFill>
                  <a:srgbClr val="003183"/>
                </a:solidFill>
                <a:latin typeface="Outfit Medium" pitchFamily="2" charset="0"/>
                <a:ea typeface="Open Sans" pitchFamily="2" charset="0"/>
                <a:cs typeface="Open Sans" pitchFamily="2" charset="0"/>
              </a:defRPr>
            </a:lvl1pPr>
          </a:lstStyle>
          <a:p>
            <a:r>
              <a:rPr lang="en-US" sz="3200" dirty="0">
                <a:latin typeface="Arial" panose="020B0604020202020204" pitchFamily="34" charset="0"/>
                <a:cs typeface="Arial" panose="020B0604020202020204" pitchFamily="34" charset="0"/>
              </a:rPr>
              <a:t>Ratio of G6P-&gt;6PG/glucose-&gt;G6P flux comparison </a:t>
            </a:r>
          </a:p>
          <a:p>
            <a:r>
              <a:rPr lang="en-US" sz="3200" dirty="0">
                <a:latin typeface="Arial" panose="020B0604020202020204" pitchFamily="34" charset="0"/>
                <a:cs typeface="Arial" panose="020B0604020202020204" pitchFamily="34" charset="0"/>
              </a:rPr>
              <a:t>in A375 and SK-MEL-2 control</a:t>
            </a:r>
            <a:endParaRPr lang="en-NL" sz="3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1604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7"/>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animBg="1"/>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86D8A7-6920-07DE-7399-079C29E0F409}"/>
              </a:ext>
            </a:extLst>
          </p:cNvPr>
          <p:cNvSpPr>
            <a:spLocks noGrp="1"/>
          </p:cNvSpPr>
          <p:nvPr>
            <p:ph type="sldNum" sz="quarter" idx="12"/>
          </p:nvPr>
        </p:nvSpPr>
        <p:spPr/>
        <p:txBody>
          <a:bodyPr/>
          <a:lstStyle/>
          <a:p>
            <a:fld id="{63FECFC1-1FBF-4FB4-B597-2E93DA8D3CB1}" type="slidenum">
              <a:rPr lang="en-NL" smtClean="0"/>
              <a:t>22</a:t>
            </a:fld>
            <a:endParaRPr lang="en-NL"/>
          </a:p>
        </p:txBody>
      </p:sp>
      <p:sp>
        <p:nvSpPr>
          <p:cNvPr id="5" name="Title 1">
            <a:extLst>
              <a:ext uri="{FF2B5EF4-FFF2-40B4-BE49-F238E27FC236}">
                <a16:creationId xmlns:a16="http://schemas.microsoft.com/office/drawing/2014/main" id="{EE72AE0E-1143-F761-910B-5E3F096F8121}"/>
              </a:ext>
            </a:extLst>
          </p:cNvPr>
          <p:cNvSpPr>
            <a:spLocks noGrp="1"/>
          </p:cNvSpPr>
          <p:nvPr>
            <p:ph type="title"/>
          </p:nvPr>
        </p:nvSpPr>
        <p:spPr>
          <a:xfrm>
            <a:off x="208810" y="-260309"/>
            <a:ext cx="10515600" cy="1325563"/>
          </a:xfrm>
        </p:spPr>
        <p:txBody>
          <a:bodyPr/>
          <a:lstStyle/>
          <a:p>
            <a:r>
              <a:rPr lang="en-US" dirty="0">
                <a:latin typeface="Arial" panose="020B0604020202020204" pitchFamily="34" charset="0"/>
                <a:cs typeface="Arial" panose="020B0604020202020204" pitchFamily="34" charset="0"/>
              </a:rPr>
              <a:t>Glutamine uptake</a:t>
            </a:r>
            <a:r>
              <a:rPr lang="zh-CN" altLang="en-US" dirty="0">
                <a:latin typeface="Arial" panose="020B0604020202020204" pitchFamily="34" charset="0"/>
                <a:cs typeface="Arial" panose="020B0604020202020204" pitchFamily="34" charset="0"/>
              </a:rPr>
              <a:t> </a:t>
            </a:r>
            <a:r>
              <a:rPr lang="en-US" altLang="zh-CN" dirty="0">
                <a:latin typeface="Arial" panose="020B0604020202020204" pitchFamily="34" charset="0"/>
                <a:cs typeface="Arial" panose="020B0604020202020204" pitchFamily="34" charset="0"/>
              </a:rPr>
              <a:t>flux</a:t>
            </a:r>
            <a:endParaRPr lang="en-NL" dirty="0">
              <a:latin typeface="Arial" panose="020B0604020202020204" pitchFamily="34" charset="0"/>
              <a:cs typeface="Arial" panose="020B0604020202020204" pitchFamily="34" charset="0"/>
            </a:endParaRPr>
          </a:p>
        </p:txBody>
      </p:sp>
      <p:pic>
        <p:nvPicPr>
          <p:cNvPr id="6" name="Picture 5" descr="A diagram of a cycle&#10;&#10;AI-generated content may be incorrect.">
            <a:extLst>
              <a:ext uri="{FF2B5EF4-FFF2-40B4-BE49-F238E27FC236}">
                <a16:creationId xmlns:a16="http://schemas.microsoft.com/office/drawing/2014/main" id="{C1D6F020-A57C-A69E-630B-79C18C6852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136525"/>
            <a:ext cx="7772400" cy="5181600"/>
          </a:xfrm>
          <a:prstGeom prst="rect">
            <a:avLst/>
          </a:prstGeom>
        </p:spPr>
      </p:pic>
      <p:pic>
        <p:nvPicPr>
          <p:cNvPr id="9" name="Picture 8">
            <a:extLst>
              <a:ext uri="{FF2B5EF4-FFF2-40B4-BE49-F238E27FC236}">
                <a16:creationId xmlns:a16="http://schemas.microsoft.com/office/drawing/2014/main" id="{777E0AC8-7F74-BBDE-CBAC-7057A38E9395}"/>
              </a:ext>
            </a:extLst>
          </p:cNvPr>
          <p:cNvPicPr>
            <a:picLocks noChangeAspect="1"/>
          </p:cNvPicPr>
          <p:nvPr/>
        </p:nvPicPr>
        <p:blipFill>
          <a:blip r:embed="rId3"/>
          <a:stretch>
            <a:fillRect/>
          </a:stretch>
        </p:blipFill>
        <p:spPr>
          <a:xfrm>
            <a:off x="927958" y="1173355"/>
            <a:ext cx="4082195" cy="4036669"/>
          </a:xfrm>
          <a:prstGeom prst="rect">
            <a:avLst/>
          </a:prstGeom>
        </p:spPr>
      </p:pic>
    </p:spTree>
    <p:extLst>
      <p:ext uri="{BB962C8B-B14F-4D97-AF65-F5344CB8AC3E}">
        <p14:creationId xmlns:p14="http://schemas.microsoft.com/office/powerpoint/2010/main" val="7880134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graph of blue and grey lines&#10;&#10;AI-generated content may be incorrect.">
            <a:extLst>
              <a:ext uri="{FF2B5EF4-FFF2-40B4-BE49-F238E27FC236}">
                <a16:creationId xmlns:a16="http://schemas.microsoft.com/office/drawing/2014/main" id="{C6F25DEB-5600-51C2-9CDE-186AFA4FE1A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9419" y="860988"/>
            <a:ext cx="8421181" cy="4774627"/>
          </a:xfrm>
        </p:spPr>
      </p:pic>
      <p:sp>
        <p:nvSpPr>
          <p:cNvPr id="4" name="Slide Number Placeholder 3">
            <a:extLst>
              <a:ext uri="{FF2B5EF4-FFF2-40B4-BE49-F238E27FC236}">
                <a16:creationId xmlns:a16="http://schemas.microsoft.com/office/drawing/2014/main" id="{A04673FE-72CD-B866-501C-EBA724804E81}"/>
              </a:ext>
            </a:extLst>
          </p:cNvPr>
          <p:cNvSpPr>
            <a:spLocks noGrp="1"/>
          </p:cNvSpPr>
          <p:nvPr>
            <p:ph type="sldNum" sz="quarter" idx="12"/>
          </p:nvPr>
        </p:nvSpPr>
        <p:spPr/>
        <p:txBody>
          <a:bodyPr/>
          <a:lstStyle/>
          <a:p>
            <a:fld id="{63FECFC1-1FBF-4FB4-B597-2E93DA8D3CB1}" type="slidenum">
              <a:rPr lang="en-NL" smtClean="0"/>
              <a:t>23</a:t>
            </a:fld>
            <a:endParaRPr lang="en-NL"/>
          </a:p>
        </p:txBody>
      </p:sp>
      <p:sp>
        <p:nvSpPr>
          <p:cNvPr id="7" name="TextBox 6">
            <a:extLst>
              <a:ext uri="{FF2B5EF4-FFF2-40B4-BE49-F238E27FC236}">
                <a16:creationId xmlns:a16="http://schemas.microsoft.com/office/drawing/2014/main" id="{1E866FC4-EDFB-C698-1CFC-72116E04AE8E}"/>
              </a:ext>
            </a:extLst>
          </p:cNvPr>
          <p:cNvSpPr txBox="1"/>
          <p:nvPr/>
        </p:nvSpPr>
        <p:spPr>
          <a:xfrm>
            <a:off x="391253" y="62074"/>
            <a:ext cx="11611328" cy="707886"/>
          </a:xfrm>
          <a:prstGeom prst="rect">
            <a:avLst/>
          </a:prstGeom>
          <a:noFill/>
        </p:spPr>
        <p:txBody>
          <a:bodyPr wrap="square" rtlCol="0">
            <a:spAutoFit/>
          </a:bodyPr>
          <a:lstStyle/>
          <a:p>
            <a:r>
              <a:rPr lang="en-CN" sz="4000" b="1" dirty="0">
                <a:latin typeface="Arial" panose="020B0604020202020204" pitchFamily="34" charset="0"/>
                <a:cs typeface="Arial" panose="020B0604020202020204" pitchFamily="34" charset="0"/>
              </a:rPr>
              <a:t>A375 vs. SK-EML-2 proteomics in TCA cycle</a:t>
            </a:r>
          </a:p>
        </p:txBody>
      </p:sp>
      <p:sp>
        <p:nvSpPr>
          <p:cNvPr id="3" name="TextBox 2">
            <a:extLst>
              <a:ext uri="{FF2B5EF4-FFF2-40B4-BE49-F238E27FC236}">
                <a16:creationId xmlns:a16="http://schemas.microsoft.com/office/drawing/2014/main" id="{2A1AA020-3237-E567-8E91-8613E6B9B559}"/>
              </a:ext>
            </a:extLst>
          </p:cNvPr>
          <p:cNvSpPr txBox="1"/>
          <p:nvPr/>
        </p:nvSpPr>
        <p:spPr>
          <a:xfrm>
            <a:off x="7979376" y="1935597"/>
            <a:ext cx="3374424" cy="923330"/>
          </a:xfrm>
          <a:prstGeom prst="rect">
            <a:avLst/>
          </a:prstGeom>
          <a:noFill/>
        </p:spPr>
        <p:txBody>
          <a:bodyPr wrap="square">
            <a:spAutoFit/>
          </a:bodyPr>
          <a:lstStyle/>
          <a:p>
            <a:pPr algn="just"/>
            <a:r>
              <a:rPr lang="en-US" dirty="0">
                <a:latin typeface="Arial" panose="020B0604020202020204" pitchFamily="34" charset="0"/>
                <a:cs typeface="Arial" panose="020B0604020202020204" pitchFamily="34" charset="0"/>
              </a:rPr>
              <a:t>SK-MEL-2 cells exhibit higher oxidative TCA cycle activity than</a:t>
            </a:r>
            <a:r>
              <a:rPr lang="zh-CN" altLang="en-US" dirty="0">
                <a:latin typeface="Arial" panose="020B0604020202020204" pitchFamily="34" charset="0"/>
                <a:cs typeface="Arial" panose="020B0604020202020204" pitchFamily="34" charset="0"/>
              </a:rPr>
              <a:t> </a:t>
            </a:r>
            <a:r>
              <a:rPr lang="en-US" altLang="zh-CN" dirty="0">
                <a:latin typeface="Arial" panose="020B0604020202020204" pitchFamily="34" charset="0"/>
                <a:cs typeface="Arial" panose="020B0604020202020204" pitchFamily="34" charset="0"/>
              </a:rPr>
              <a:t>A375</a:t>
            </a:r>
            <a:endParaRPr lang="en-CN"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328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diagram of a cycle&#10;&#10;AI-generated content may be incorrect.">
            <a:extLst>
              <a:ext uri="{FF2B5EF4-FFF2-40B4-BE49-F238E27FC236}">
                <a16:creationId xmlns:a16="http://schemas.microsoft.com/office/drawing/2014/main" id="{7E395D37-4D0D-8EB0-E7EF-B5889DB4F6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136525"/>
            <a:ext cx="7772400" cy="5181600"/>
          </a:xfrm>
          <a:prstGeom prst="rect">
            <a:avLst/>
          </a:prstGeom>
        </p:spPr>
      </p:pic>
      <p:sp>
        <p:nvSpPr>
          <p:cNvPr id="2" name="Title 1">
            <a:extLst>
              <a:ext uri="{FF2B5EF4-FFF2-40B4-BE49-F238E27FC236}">
                <a16:creationId xmlns:a16="http://schemas.microsoft.com/office/drawing/2014/main" id="{04ED22AD-F639-DBC9-841B-63F41C14DA02}"/>
              </a:ext>
            </a:extLst>
          </p:cNvPr>
          <p:cNvSpPr>
            <a:spLocks noGrp="1"/>
          </p:cNvSpPr>
          <p:nvPr>
            <p:ph type="title"/>
          </p:nvPr>
        </p:nvSpPr>
        <p:spPr>
          <a:xfrm>
            <a:off x="0" y="-45202"/>
            <a:ext cx="11347190" cy="1325563"/>
          </a:xfrm>
        </p:spPr>
        <p:txBody>
          <a:bodyPr/>
          <a:lstStyle/>
          <a:p>
            <a:r>
              <a:rPr lang="en-US" b="1" dirty="0">
                <a:latin typeface="Arial" panose="020B0604020202020204" pitchFamily="34" charset="0"/>
                <a:cs typeface="Arial" panose="020B0604020202020204" pitchFamily="34" charset="0"/>
              </a:rPr>
              <a:t>TCA cycle flux comparison between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cell lines</a:t>
            </a:r>
            <a:endParaRPr lang="en-NL" b="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C4702C5-6163-C411-3D11-5E2882641E0C}"/>
              </a:ext>
            </a:extLst>
          </p:cNvPr>
          <p:cNvSpPr>
            <a:spLocks noGrp="1"/>
          </p:cNvSpPr>
          <p:nvPr>
            <p:ph type="sldNum" sz="quarter" idx="12"/>
          </p:nvPr>
        </p:nvSpPr>
        <p:spPr/>
        <p:txBody>
          <a:bodyPr/>
          <a:lstStyle/>
          <a:p>
            <a:fld id="{63FECFC1-1FBF-4FB4-B597-2E93DA8D3CB1}" type="slidenum">
              <a:rPr lang="en-NL" smtClean="0"/>
              <a:t>24</a:t>
            </a:fld>
            <a:endParaRPr lang="en-NL"/>
          </a:p>
        </p:txBody>
      </p:sp>
      <p:pic>
        <p:nvPicPr>
          <p:cNvPr id="11" name="Picture 10">
            <a:extLst>
              <a:ext uri="{FF2B5EF4-FFF2-40B4-BE49-F238E27FC236}">
                <a16:creationId xmlns:a16="http://schemas.microsoft.com/office/drawing/2014/main" id="{56D3CE27-0698-0636-9B0B-2B1115D5BB6A}"/>
              </a:ext>
            </a:extLst>
          </p:cNvPr>
          <p:cNvPicPr>
            <a:picLocks noChangeAspect="1"/>
          </p:cNvPicPr>
          <p:nvPr/>
        </p:nvPicPr>
        <p:blipFill>
          <a:blip r:embed="rId4"/>
          <a:stretch>
            <a:fillRect/>
          </a:stretch>
        </p:blipFill>
        <p:spPr>
          <a:xfrm>
            <a:off x="0" y="2038082"/>
            <a:ext cx="6095997" cy="3744684"/>
          </a:xfrm>
          <a:prstGeom prst="rect">
            <a:avLst/>
          </a:prstGeom>
        </p:spPr>
      </p:pic>
      <p:pic>
        <p:nvPicPr>
          <p:cNvPr id="13" name="Picture 12" descr="A screenshot of a video game&#10;&#10;AI-generated content may be incorrect.">
            <a:extLst>
              <a:ext uri="{FF2B5EF4-FFF2-40B4-BE49-F238E27FC236}">
                <a16:creationId xmlns:a16="http://schemas.microsoft.com/office/drawing/2014/main" id="{DFF16634-7873-DED5-E5F4-CC2CED45E2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6905" y="835266"/>
            <a:ext cx="1424073" cy="2647572"/>
          </a:xfrm>
          <a:prstGeom prst="rect">
            <a:avLst/>
          </a:prstGeom>
        </p:spPr>
      </p:pic>
      <p:sp>
        <p:nvSpPr>
          <p:cNvPr id="20" name="Rectangle 19">
            <a:extLst>
              <a:ext uri="{FF2B5EF4-FFF2-40B4-BE49-F238E27FC236}">
                <a16:creationId xmlns:a16="http://schemas.microsoft.com/office/drawing/2014/main" id="{7E2DAD88-834B-BE02-DAC1-706764D8B4D2}"/>
              </a:ext>
            </a:extLst>
          </p:cNvPr>
          <p:cNvSpPr/>
          <p:nvPr/>
        </p:nvSpPr>
        <p:spPr>
          <a:xfrm>
            <a:off x="3918857" y="712519"/>
            <a:ext cx="1923803" cy="271648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8" name="TextBox 7">
            <a:extLst>
              <a:ext uri="{FF2B5EF4-FFF2-40B4-BE49-F238E27FC236}">
                <a16:creationId xmlns:a16="http://schemas.microsoft.com/office/drawing/2014/main" id="{B7157B20-74CB-8ADA-7C0A-878F287E60F9}"/>
              </a:ext>
            </a:extLst>
          </p:cNvPr>
          <p:cNvSpPr txBox="1"/>
          <p:nvPr/>
        </p:nvSpPr>
        <p:spPr>
          <a:xfrm>
            <a:off x="-510639" y="2232561"/>
            <a:ext cx="184731" cy="369332"/>
          </a:xfrm>
          <a:prstGeom prst="rect">
            <a:avLst/>
          </a:prstGeom>
          <a:noFill/>
        </p:spPr>
        <p:txBody>
          <a:bodyPr wrap="none" rtlCol="0">
            <a:spAutoFit/>
          </a:bodyPr>
          <a:lstStyle/>
          <a:p>
            <a:endParaRPr lang="en-CN"/>
          </a:p>
        </p:txBody>
      </p:sp>
      <p:sp>
        <p:nvSpPr>
          <p:cNvPr id="3" name="Rectangle 2">
            <a:extLst>
              <a:ext uri="{FF2B5EF4-FFF2-40B4-BE49-F238E27FC236}">
                <a16:creationId xmlns:a16="http://schemas.microsoft.com/office/drawing/2014/main" id="{8F273D38-5008-42D2-3705-49B901A0E019}"/>
              </a:ext>
            </a:extLst>
          </p:cNvPr>
          <p:cNvSpPr/>
          <p:nvPr/>
        </p:nvSpPr>
        <p:spPr>
          <a:xfrm>
            <a:off x="522514" y="3253839"/>
            <a:ext cx="748146" cy="154379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N"/>
          </a:p>
        </p:txBody>
      </p:sp>
    </p:spTree>
    <p:extLst>
      <p:ext uri="{BB962C8B-B14F-4D97-AF65-F5344CB8AC3E}">
        <p14:creationId xmlns:p14="http://schemas.microsoft.com/office/powerpoint/2010/main" val="2690837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3"/>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1"/>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 grpId="0" animBg="1"/>
      <p:bldP spid="3"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AF7218D-02C1-2F88-895C-D6305591BDE6}"/>
              </a:ext>
            </a:extLst>
          </p:cNvPr>
          <p:cNvSpPr txBox="1">
            <a:spLocks/>
          </p:cNvSpPr>
          <p:nvPr/>
        </p:nvSpPr>
        <p:spPr>
          <a:xfrm>
            <a:off x="838200" y="365127"/>
            <a:ext cx="10515600" cy="769441"/>
          </a:xfrm>
          <a:prstGeom prst="rect">
            <a:avLst/>
          </a:prstGeom>
          <a:noFill/>
        </p:spPr>
        <p:txBody>
          <a:bodyPr wrap="square">
            <a:spAutoFit/>
          </a:bodyPr>
          <a:lstStyle>
            <a:defPPr>
              <a:defRPr lang="en-NL"/>
            </a:defPPr>
            <a:lvl1pPr>
              <a:defRPr sz="4400" b="1" i="0">
                <a:solidFill>
                  <a:srgbClr val="000000"/>
                </a:solidFill>
                <a:effectLst/>
              </a:defRPr>
            </a:lvl1pPr>
          </a:lstStyle>
          <a:p>
            <a:r>
              <a:rPr lang="en-US" dirty="0">
                <a:solidFill>
                  <a:schemeClr val="tx1"/>
                </a:solidFill>
                <a:latin typeface="Arial" panose="020B0604020202020204" pitchFamily="34" charset="0"/>
                <a:cs typeface="Arial" panose="020B0604020202020204" pitchFamily="34" charset="0"/>
              </a:rPr>
              <a:t>Summary for baseline phenotype</a:t>
            </a:r>
          </a:p>
        </p:txBody>
      </p:sp>
      <p:sp>
        <p:nvSpPr>
          <p:cNvPr id="3" name="Slide Number Placeholder 2">
            <a:extLst>
              <a:ext uri="{FF2B5EF4-FFF2-40B4-BE49-F238E27FC236}">
                <a16:creationId xmlns:a16="http://schemas.microsoft.com/office/drawing/2014/main" id="{41883175-E7D3-EB27-A975-C4D062307D30}"/>
              </a:ext>
            </a:extLst>
          </p:cNvPr>
          <p:cNvSpPr>
            <a:spLocks noGrp="1"/>
          </p:cNvSpPr>
          <p:nvPr>
            <p:ph type="sldNum" sz="quarter" idx="12"/>
          </p:nvPr>
        </p:nvSpPr>
        <p:spPr/>
        <p:txBody>
          <a:bodyPr/>
          <a:lstStyle/>
          <a:p>
            <a:fld id="{63FECFC1-1FBF-4FB4-B597-2E93DA8D3CB1}" type="slidenum">
              <a:rPr lang="en-NL" smtClean="0"/>
              <a:t>25</a:t>
            </a:fld>
            <a:endParaRPr lang="en-NL"/>
          </a:p>
        </p:txBody>
      </p:sp>
      <p:sp>
        <p:nvSpPr>
          <p:cNvPr id="2" name="TextBox 1">
            <a:extLst>
              <a:ext uri="{FF2B5EF4-FFF2-40B4-BE49-F238E27FC236}">
                <a16:creationId xmlns:a16="http://schemas.microsoft.com/office/drawing/2014/main" id="{6D781C76-78B8-BA0C-0832-615FE55283C8}"/>
              </a:ext>
            </a:extLst>
          </p:cNvPr>
          <p:cNvSpPr txBox="1"/>
          <p:nvPr/>
        </p:nvSpPr>
        <p:spPr>
          <a:xfrm>
            <a:off x="752475" y="1253331"/>
            <a:ext cx="10515600" cy="4351338"/>
          </a:xfrm>
          <a:prstGeom prst="rect">
            <a:avLst/>
          </a:prstGeom>
        </p:spPr>
        <p:txBody>
          <a:bodyPr vert="horz" lIns="91440" tIns="45720" rIns="91440" bIns="45720" rtlCol="0">
            <a:normAutofit/>
          </a:bodyPr>
          <a:lstStyle/>
          <a:p>
            <a:pPr marL="342900" indent="-457200">
              <a:lnSpc>
                <a:spcPct val="90000"/>
              </a:lnSpc>
              <a:spcAft>
                <a:spcPts val="600"/>
              </a:spcAft>
              <a:buFont typeface="Wingdings" panose="05000000000000000000" pitchFamily="2" charset="2"/>
              <a:buChar char="Ø"/>
            </a:pPr>
            <a:r>
              <a:rPr lang="en-US" sz="2400" b="0" i="0" dirty="0">
                <a:effectLst/>
                <a:latin typeface="Arial" panose="020B0604020202020204" pitchFamily="34" charset="0"/>
                <a:cs typeface="Arial" panose="020B0604020202020204" pitchFamily="34" charset="0"/>
              </a:rPr>
              <a:t>The A375 cells :</a:t>
            </a:r>
          </a:p>
          <a:p>
            <a:pPr marL="285750" indent="-228600">
              <a:lnSpc>
                <a:spcPct val="90000"/>
              </a:lnSpc>
              <a:spcAft>
                <a:spcPts val="600"/>
              </a:spcAft>
              <a:buFont typeface="Arial" panose="020B0604020202020204" pitchFamily="34" charset="0"/>
              <a:buChar char="•"/>
            </a:pPr>
            <a:r>
              <a:rPr lang="en-US" sz="2400" b="0" i="0" dirty="0">
                <a:effectLst/>
                <a:latin typeface="Arial" panose="020B0604020202020204" pitchFamily="34" charset="0"/>
                <a:cs typeface="Arial" panose="020B0604020202020204" pitchFamily="34" charset="0"/>
              </a:rPr>
              <a:t>Highly glycolytic phenotype and high lactate production</a:t>
            </a:r>
          </a:p>
          <a:p>
            <a:pPr indent="-228600">
              <a:lnSpc>
                <a:spcPct val="90000"/>
              </a:lnSpc>
              <a:spcAft>
                <a:spcPts val="600"/>
              </a:spcAft>
              <a:buFont typeface="Arial" panose="020B0604020202020204" pitchFamily="34" charset="0"/>
              <a:buChar char="•"/>
            </a:pPr>
            <a:endParaRPr lang="en-US" sz="2400" b="0" i="0" dirty="0">
              <a:effectLst/>
              <a:latin typeface="Arial" panose="020B0604020202020204" pitchFamily="34" charset="0"/>
              <a:cs typeface="Arial" panose="020B0604020202020204" pitchFamily="34" charset="0"/>
            </a:endParaRPr>
          </a:p>
          <a:p>
            <a:pPr marL="342900" indent="-457200">
              <a:lnSpc>
                <a:spcPct val="90000"/>
              </a:lnSpc>
              <a:spcAft>
                <a:spcPts val="600"/>
              </a:spcAft>
              <a:buFont typeface="Wingdings" panose="05000000000000000000" pitchFamily="2" charset="2"/>
              <a:buChar char="Ø"/>
            </a:pPr>
            <a:r>
              <a:rPr lang="en-US" sz="2400" b="0" i="0" dirty="0">
                <a:effectLst/>
                <a:latin typeface="Arial" panose="020B0604020202020204" pitchFamily="34" charset="0"/>
                <a:cs typeface="Arial" panose="020B0604020202020204" pitchFamily="34" charset="0"/>
              </a:rPr>
              <a:t>The SK-MEL-2 : </a:t>
            </a:r>
          </a:p>
          <a:p>
            <a:pPr marL="285750" indent="-228600">
              <a:lnSpc>
                <a:spcPct val="90000"/>
              </a:lnSpc>
              <a:spcAft>
                <a:spcPts val="600"/>
              </a:spcAft>
              <a:buFont typeface="Arial" panose="020B0604020202020204" pitchFamily="34" charset="0"/>
              <a:buChar char="•"/>
            </a:pPr>
            <a:r>
              <a:rPr lang="en-US" sz="2400" b="0" i="0" dirty="0">
                <a:effectLst/>
                <a:latin typeface="Arial" panose="020B0604020202020204" pitchFamily="34" charset="0"/>
                <a:cs typeface="Arial" panose="020B0604020202020204" pitchFamily="34" charset="0"/>
              </a:rPr>
              <a:t>High oxidative TCA cycle</a:t>
            </a:r>
          </a:p>
          <a:p>
            <a:pPr marL="285750" indent="-228600">
              <a:lnSpc>
                <a:spcPct val="90000"/>
              </a:lnSpc>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rPr>
              <a:t>Less active glycolysis pathway</a:t>
            </a:r>
            <a:endParaRPr lang="en-US" sz="2400" b="0" i="0" dirty="0">
              <a:effectLst/>
              <a:latin typeface="Arial" panose="020B0604020202020204" pitchFamily="34" charset="0"/>
              <a:cs typeface="Arial" panose="020B0604020202020204" pitchFamily="34" charset="0"/>
            </a:endParaRPr>
          </a:p>
          <a:p>
            <a:pPr marL="285750" indent="-228600">
              <a:lnSpc>
                <a:spcPct val="90000"/>
              </a:lnSpc>
              <a:spcAft>
                <a:spcPts val="600"/>
              </a:spcAft>
              <a:buFont typeface="Arial" panose="020B0604020202020204" pitchFamily="34" charset="0"/>
              <a:buChar char="•"/>
            </a:pPr>
            <a:endParaRPr lang="en-US" sz="2400" b="0"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27025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a:extLst>
              <a:ext uri="{FF2B5EF4-FFF2-40B4-BE49-F238E27FC236}">
                <a16:creationId xmlns:a16="http://schemas.microsoft.com/office/drawing/2014/main" id="{DB85FB25-D7FE-3448-DD43-0F98C914EDDC}"/>
              </a:ext>
            </a:extLst>
          </p:cNvPr>
          <p:cNvSpPr>
            <a:spLocks noGrp="1"/>
          </p:cNvSpPr>
          <p:nvPr>
            <p:ph type="title"/>
          </p:nvPr>
        </p:nvSpPr>
        <p:spPr>
          <a:xfrm>
            <a:off x="124932" y="-260136"/>
            <a:ext cx="11804887" cy="1325563"/>
          </a:xfrm>
        </p:spPr>
        <p:txBody>
          <a:bodyPr/>
          <a:lstStyle/>
          <a:p>
            <a:r>
              <a:rPr kumimoji="1" lang="en-US" altLang="zh-CN" b="1" dirty="0">
                <a:latin typeface="Arial" panose="020B0604020202020204" pitchFamily="34" charset="0"/>
                <a:cs typeface="Arial" panose="020B0604020202020204" pitchFamily="34" charset="0"/>
              </a:rPr>
              <a:t>Glucose and lactate flux Control vs. DCA</a:t>
            </a:r>
            <a:endParaRPr kumimoji="1" lang="zh-CN" altLang="en-US" b="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44CAD50D-C37E-F21E-6F65-BB388C373C30}"/>
              </a:ext>
            </a:extLst>
          </p:cNvPr>
          <p:cNvSpPr>
            <a:spLocks noGrp="1"/>
          </p:cNvSpPr>
          <p:nvPr>
            <p:ph type="sldNum" sz="quarter" idx="12"/>
          </p:nvPr>
        </p:nvSpPr>
        <p:spPr/>
        <p:txBody>
          <a:bodyPr/>
          <a:lstStyle/>
          <a:p>
            <a:fld id="{63FECFC1-1FBF-4FB4-B597-2E93DA8D3CB1}" type="slidenum">
              <a:rPr lang="en-NL" smtClean="0"/>
              <a:t>26</a:t>
            </a:fld>
            <a:endParaRPr lang="en-NL"/>
          </a:p>
        </p:txBody>
      </p:sp>
      <p:sp>
        <p:nvSpPr>
          <p:cNvPr id="2" name="TextBox 1">
            <a:extLst>
              <a:ext uri="{FF2B5EF4-FFF2-40B4-BE49-F238E27FC236}">
                <a16:creationId xmlns:a16="http://schemas.microsoft.com/office/drawing/2014/main" id="{C2B8EDA2-C3CB-2C19-40EE-90A5CB1A2E82}"/>
              </a:ext>
            </a:extLst>
          </p:cNvPr>
          <p:cNvSpPr txBox="1"/>
          <p:nvPr/>
        </p:nvSpPr>
        <p:spPr>
          <a:xfrm>
            <a:off x="540975" y="6176583"/>
            <a:ext cx="5486400" cy="369332"/>
          </a:xfrm>
          <a:prstGeom prst="rect">
            <a:avLst/>
          </a:prstGeom>
          <a:noFill/>
        </p:spPr>
        <p:txBody>
          <a:bodyPr wrap="square" rtlCol="0">
            <a:spAutoFit/>
          </a:bodyPr>
          <a:lstStyle/>
          <a:p>
            <a:r>
              <a:rPr lang="en-CA" dirty="0">
                <a:latin typeface="Arial" panose="020B0604020202020204" pitchFamily="34" charset="0"/>
                <a:cs typeface="Arial" panose="020B0604020202020204" pitchFamily="34" charset="0"/>
              </a:rPr>
              <a:t>Does pyruvate re-direct to TCA?</a:t>
            </a:r>
            <a:endParaRPr lang="en-NL" dirty="0">
              <a:latin typeface="Arial" panose="020B0604020202020204" pitchFamily="34" charset="0"/>
              <a:cs typeface="Arial" panose="020B0604020202020204" pitchFamily="34" charset="0"/>
            </a:endParaRPr>
          </a:p>
        </p:txBody>
      </p:sp>
      <p:pic>
        <p:nvPicPr>
          <p:cNvPr id="23" name="Picture 22" descr="A graph of different colored rectangles&#10;&#10;AI-generated content may be incorrect.">
            <a:extLst>
              <a:ext uri="{FF2B5EF4-FFF2-40B4-BE49-F238E27FC236}">
                <a16:creationId xmlns:a16="http://schemas.microsoft.com/office/drawing/2014/main" id="{EB63DA77-FBC0-0F45-FF1F-1E02D2EF9F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123" y="838200"/>
            <a:ext cx="3558787" cy="5327396"/>
          </a:xfrm>
          <a:prstGeom prst="rect">
            <a:avLst/>
          </a:prstGeom>
        </p:spPr>
      </p:pic>
      <p:pic>
        <p:nvPicPr>
          <p:cNvPr id="3" name="Picture 2" descr="A diagram of a cycle&#10;&#10;AI-generated content may be incorrect.">
            <a:extLst>
              <a:ext uri="{FF2B5EF4-FFF2-40B4-BE49-F238E27FC236}">
                <a16:creationId xmlns:a16="http://schemas.microsoft.com/office/drawing/2014/main" id="{4193768E-F729-DB0A-BCBE-53337E4F5D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6518" y="950468"/>
            <a:ext cx="7772400" cy="5181600"/>
          </a:xfrm>
          <a:prstGeom prst="rect">
            <a:avLst/>
          </a:prstGeom>
        </p:spPr>
      </p:pic>
      <p:sp>
        <p:nvSpPr>
          <p:cNvPr id="7" name="TextBox 6">
            <a:extLst>
              <a:ext uri="{FF2B5EF4-FFF2-40B4-BE49-F238E27FC236}">
                <a16:creationId xmlns:a16="http://schemas.microsoft.com/office/drawing/2014/main" id="{445ADFCB-EBAC-AA1A-F3F9-2D77CCD88E9C}"/>
              </a:ext>
            </a:extLst>
          </p:cNvPr>
          <p:cNvSpPr txBox="1"/>
          <p:nvPr/>
        </p:nvSpPr>
        <p:spPr>
          <a:xfrm>
            <a:off x="654908" y="4312508"/>
            <a:ext cx="184731" cy="369332"/>
          </a:xfrm>
          <a:prstGeom prst="rect">
            <a:avLst/>
          </a:prstGeom>
          <a:noFill/>
        </p:spPr>
        <p:txBody>
          <a:bodyPr wrap="none" rtlCol="0">
            <a:spAutoFit/>
          </a:bodyPr>
          <a:lstStyle/>
          <a:p>
            <a:endParaRPr lang="en-CN" dirty="0"/>
          </a:p>
        </p:txBody>
      </p:sp>
      <p:grpSp>
        <p:nvGrpSpPr>
          <p:cNvPr id="16" name="Group 15">
            <a:extLst>
              <a:ext uri="{FF2B5EF4-FFF2-40B4-BE49-F238E27FC236}">
                <a16:creationId xmlns:a16="http://schemas.microsoft.com/office/drawing/2014/main" id="{1499435A-A2AB-3AB6-ADD2-7FA0118038AF}"/>
              </a:ext>
            </a:extLst>
          </p:cNvPr>
          <p:cNvGrpSpPr/>
          <p:nvPr/>
        </p:nvGrpSpPr>
        <p:grpSpPr>
          <a:xfrm>
            <a:off x="940526" y="1371108"/>
            <a:ext cx="3216893" cy="4300450"/>
            <a:chOff x="940526" y="1371108"/>
            <a:chExt cx="3216893" cy="4300450"/>
          </a:xfrm>
        </p:grpSpPr>
        <p:pic>
          <p:nvPicPr>
            <p:cNvPr id="6" name="Picture 5" descr="A graph of different colored bars&#10;&#10;AI-generated content may be incorrect.">
              <a:extLst>
                <a:ext uri="{FF2B5EF4-FFF2-40B4-BE49-F238E27FC236}">
                  <a16:creationId xmlns:a16="http://schemas.microsoft.com/office/drawing/2014/main" id="{1D4D3F62-AF75-DA7A-5F90-650E526A228B}"/>
                </a:ext>
              </a:extLst>
            </p:cNvPr>
            <p:cNvPicPr>
              <a:picLocks noChangeAspect="1"/>
            </p:cNvPicPr>
            <p:nvPr/>
          </p:nvPicPr>
          <p:blipFill>
            <a:blip r:embed="rId4">
              <a:extLst>
                <a:ext uri="{28A0092B-C50C-407E-A947-70E740481C1C}">
                  <a14:useLocalDpi xmlns:a14="http://schemas.microsoft.com/office/drawing/2010/main" val="0"/>
                </a:ext>
              </a:extLst>
            </a:blip>
            <a:srcRect b="24270"/>
            <a:stretch>
              <a:fillRect/>
            </a:stretch>
          </p:blipFill>
          <p:spPr>
            <a:xfrm>
              <a:off x="940526" y="1371108"/>
              <a:ext cx="3216893" cy="3583952"/>
            </a:xfrm>
            <a:prstGeom prst="rect">
              <a:avLst/>
            </a:prstGeom>
          </p:spPr>
        </p:pic>
        <p:sp>
          <p:nvSpPr>
            <p:cNvPr id="8" name="TextBox 7">
              <a:extLst>
                <a:ext uri="{FF2B5EF4-FFF2-40B4-BE49-F238E27FC236}">
                  <a16:creationId xmlns:a16="http://schemas.microsoft.com/office/drawing/2014/main" id="{EFDE9022-41E0-AD7B-96DD-927AC96FBFC7}"/>
                </a:ext>
              </a:extLst>
            </p:cNvPr>
            <p:cNvSpPr txBox="1"/>
            <p:nvPr/>
          </p:nvSpPr>
          <p:spPr>
            <a:xfrm>
              <a:off x="1970314" y="5302226"/>
              <a:ext cx="976184" cy="369332"/>
            </a:xfrm>
            <a:prstGeom prst="rect">
              <a:avLst/>
            </a:prstGeom>
            <a:noFill/>
          </p:spPr>
          <p:txBody>
            <a:bodyPr wrap="square" rtlCol="0">
              <a:spAutoFit/>
            </a:bodyPr>
            <a:lstStyle/>
            <a:p>
              <a:r>
                <a:rPr lang="en-CN" dirty="0">
                  <a:latin typeface="Arial" panose="020B0604020202020204" pitchFamily="34" charset="0"/>
                  <a:cs typeface="Arial" panose="020B0604020202020204" pitchFamily="34" charset="0"/>
                </a:rPr>
                <a:t>A375</a:t>
              </a:r>
            </a:p>
          </p:txBody>
        </p:sp>
        <p:sp>
          <p:nvSpPr>
            <p:cNvPr id="9" name="TextBox 8">
              <a:extLst>
                <a:ext uri="{FF2B5EF4-FFF2-40B4-BE49-F238E27FC236}">
                  <a16:creationId xmlns:a16="http://schemas.microsoft.com/office/drawing/2014/main" id="{5CA5A6D4-AA29-41EF-1C1C-1304D811A52C}"/>
                </a:ext>
              </a:extLst>
            </p:cNvPr>
            <p:cNvSpPr txBox="1"/>
            <p:nvPr/>
          </p:nvSpPr>
          <p:spPr>
            <a:xfrm>
              <a:off x="2818969" y="5302226"/>
              <a:ext cx="1338450" cy="369332"/>
            </a:xfrm>
            <a:prstGeom prst="rect">
              <a:avLst/>
            </a:prstGeom>
            <a:noFill/>
          </p:spPr>
          <p:txBody>
            <a:bodyPr wrap="square" rtlCol="0">
              <a:spAutoFit/>
            </a:bodyPr>
            <a:lstStyle/>
            <a:p>
              <a:r>
                <a:rPr lang="en-CN" dirty="0">
                  <a:latin typeface="Arial" panose="020B0604020202020204" pitchFamily="34" charset="0"/>
                  <a:cs typeface="Arial" panose="020B0604020202020204" pitchFamily="34" charset="0"/>
                </a:rPr>
                <a:t>SK-MEL-2</a:t>
              </a:r>
            </a:p>
          </p:txBody>
        </p:sp>
        <p:sp>
          <p:nvSpPr>
            <p:cNvPr id="10" name="TextBox 9">
              <a:extLst>
                <a:ext uri="{FF2B5EF4-FFF2-40B4-BE49-F238E27FC236}">
                  <a16:creationId xmlns:a16="http://schemas.microsoft.com/office/drawing/2014/main" id="{EFE56F79-23B7-28EA-FC8D-FFA3353BEE16}"/>
                </a:ext>
              </a:extLst>
            </p:cNvPr>
            <p:cNvSpPr txBox="1"/>
            <p:nvPr/>
          </p:nvSpPr>
          <p:spPr>
            <a:xfrm>
              <a:off x="1935937" y="4955060"/>
              <a:ext cx="976184" cy="369332"/>
            </a:xfrm>
            <a:prstGeom prst="rect">
              <a:avLst/>
            </a:prstGeom>
            <a:noFill/>
          </p:spPr>
          <p:txBody>
            <a:bodyPr wrap="square" rtlCol="0">
              <a:spAutoFit/>
            </a:bodyPr>
            <a:lstStyle/>
            <a:p>
              <a:r>
                <a:rPr lang="en-US" altLang="zh-CN" b="1" dirty="0">
                  <a:latin typeface="Arial" panose="020B0604020202020204" pitchFamily="34" charset="0"/>
                  <a:cs typeface="Arial" panose="020B0604020202020204" pitchFamily="34" charset="0"/>
                </a:rPr>
                <a:t>-</a:t>
              </a:r>
              <a:r>
                <a:rPr lang="zh-CN" altLang="en-US" b="1" dirty="0">
                  <a:latin typeface="Arial" panose="020B0604020202020204" pitchFamily="34" charset="0"/>
                  <a:cs typeface="Arial" panose="020B0604020202020204" pitchFamily="34" charset="0"/>
                </a:rPr>
                <a:t>      </a:t>
              </a:r>
              <a:r>
                <a:rPr lang="en-US" altLang="zh-CN" b="1" dirty="0">
                  <a:latin typeface="Arial" panose="020B0604020202020204" pitchFamily="34" charset="0"/>
                  <a:cs typeface="Arial" panose="020B0604020202020204" pitchFamily="34" charset="0"/>
                </a:rPr>
                <a:t>+</a:t>
              </a:r>
              <a:endParaRPr lang="en-CN"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1F1AD63-F1A3-CDC7-15F6-1A0857FB999F}"/>
                </a:ext>
              </a:extLst>
            </p:cNvPr>
            <p:cNvSpPr txBox="1"/>
            <p:nvPr/>
          </p:nvSpPr>
          <p:spPr>
            <a:xfrm>
              <a:off x="3031153" y="4955060"/>
              <a:ext cx="976184" cy="369332"/>
            </a:xfrm>
            <a:prstGeom prst="rect">
              <a:avLst/>
            </a:prstGeom>
            <a:noFill/>
          </p:spPr>
          <p:txBody>
            <a:bodyPr wrap="square" rtlCol="0">
              <a:spAutoFit/>
            </a:bodyPr>
            <a:lstStyle/>
            <a:p>
              <a:r>
                <a:rPr lang="en-US" altLang="zh-CN" b="1" dirty="0">
                  <a:latin typeface="Arial" panose="020B0604020202020204" pitchFamily="34" charset="0"/>
                  <a:cs typeface="Arial" panose="020B0604020202020204" pitchFamily="34" charset="0"/>
                </a:rPr>
                <a:t>-</a:t>
              </a:r>
              <a:r>
                <a:rPr lang="zh-CN" altLang="en-US" b="1" dirty="0">
                  <a:latin typeface="Arial" panose="020B0604020202020204" pitchFamily="34" charset="0"/>
                  <a:cs typeface="Arial" panose="020B0604020202020204" pitchFamily="34" charset="0"/>
                </a:rPr>
                <a:t>      </a:t>
              </a:r>
              <a:r>
                <a:rPr lang="en-US" altLang="zh-CN" b="1" dirty="0">
                  <a:latin typeface="Arial" panose="020B0604020202020204" pitchFamily="34" charset="0"/>
                  <a:cs typeface="Arial" panose="020B0604020202020204" pitchFamily="34" charset="0"/>
                </a:rPr>
                <a:t>+</a:t>
              </a:r>
              <a:endParaRPr lang="en-CN" b="1"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1AB7EA4B-E614-FCBC-4AA3-239526347260}"/>
                </a:ext>
              </a:extLst>
            </p:cNvPr>
            <p:cNvSpPr txBox="1"/>
            <p:nvPr/>
          </p:nvSpPr>
          <p:spPr>
            <a:xfrm>
              <a:off x="1264127" y="4966047"/>
              <a:ext cx="976184" cy="369332"/>
            </a:xfrm>
            <a:prstGeom prst="rect">
              <a:avLst/>
            </a:prstGeom>
            <a:noFill/>
          </p:spPr>
          <p:txBody>
            <a:bodyPr wrap="square" rtlCol="0">
              <a:spAutoFit/>
            </a:bodyPr>
            <a:lstStyle/>
            <a:p>
              <a:r>
                <a:rPr lang="en-CN" dirty="0">
                  <a:solidFill>
                    <a:schemeClr val="accent4">
                      <a:lumMod val="75000"/>
                    </a:schemeClr>
                  </a:solidFill>
                  <a:latin typeface="Arial" panose="020B0604020202020204" pitchFamily="34" charset="0"/>
                  <a:cs typeface="Arial" panose="020B0604020202020204" pitchFamily="34" charset="0"/>
                </a:rPr>
                <a:t>DCA</a:t>
              </a:r>
            </a:p>
          </p:txBody>
        </p:sp>
        <p:cxnSp>
          <p:nvCxnSpPr>
            <p:cNvPr id="14" name="Straight Connector 13">
              <a:extLst>
                <a:ext uri="{FF2B5EF4-FFF2-40B4-BE49-F238E27FC236}">
                  <a16:creationId xmlns:a16="http://schemas.microsoft.com/office/drawing/2014/main" id="{CD4A1F4B-FB69-C6A1-95EA-29D54F0B8398}"/>
                </a:ext>
              </a:extLst>
            </p:cNvPr>
            <p:cNvCxnSpPr>
              <a:cxnSpLocks/>
            </p:cNvCxnSpPr>
            <p:nvPr/>
          </p:nvCxnSpPr>
          <p:spPr>
            <a:xfrm>
              <a:off x="2832954" y="2298357"/>
              <a:ext cx="0" cy="3373201"/>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grpSp>
      <p:sp>
        <p:nvSpPr>
          <p:cNvPr id="13" name="TextBox 12">
            <a:extLst>
              <a:ext uri="{FF2B5EF4-FFF2-40B4-BE49-F238E27FC236}">
                <a16:creationId xmlns:a16="http://schemas.microsoft.com/office/drawing/2014/main" id="{5A770DD1-20E4-4CB3-2B17-C68AE9FC128A}"/>
              </a:ext>
            </a:extLst>
          </p:cNvPr>
          <p:cNvSpPr txBox="1"/>
          <p:nvPr/>
        </p:nvSpPr>
        <p:spPr>
          <a:xfrm>
            <a:off x="540975" y="701589"/>
            <a:ext cx="5486400" cy="369332"/>
          </a:xfrm>
          <a:prstGeom prst="rect">
            <a:avLst/>
          </a:prstGeom>
          <a:noFill/>
        </p:spPr>
        <p:txBody>
          <a:bodyPr wrap="square" rtlCol="0">
            <a:spAutoFit/>
          </a:bodyPr>
          <a:lstStyle/>
          <a:p>
            <a:r>
              <a:rPr lang="en-CA" dirty="0">
                <a:latin typeface="Arial" panose="020B0604020202020204" pitchFamily="34" charset="0"/>
                <a:cs typeface="Arial" panose="020B0604020202020204" pitchFamily="34" charset="0"/>
              </a:rPr>
              <a:t>Fraction of pyruvate through PDH</a:t>
            </a:r>
            <a:endParaRPr lang="en-N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6382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xit" presetSubtype="10" fill="hold" grpId="0" nodeType="clickEffect">
                                  <p:stCondLst>
                                    <p:cond delay="0"/>
                                  </p:stCondLst>
                                  <p:childTnLst>
                                    <p:animEffect transition="out" filter="blinds(horizontal)">
                                      <p:cBhvr>
                                        <p:cTn id="10" dur="500"/>
                                        <p:tgtEl>
                                          <p:spTgt spid="5"/>
                                        </p:tgtEl>
                                      </p:cBhvr>
                                    </p:animEffect>
                                    <p:set>
                                      <p:cBhvr>
                                        <p:cTn id="11" dur="1" fill="hold">
                                          <p:stCondLst>
                                            <p:cond delay="499"/>
                                          </p:stCondLst>
                                        </p:cTn>
                                        <p:tgtEl>
                                          <p:spTgt spid="5"/>
                                        </p:tgtEl>
                                        <p:attrNameLst>
                                          <p:attrName>style.visibility</p:attrName>
                                        </p:attrNameLst>
                                      </p:cBhvr>
                                      <p:to>
                                        <p:strVal val="hidden"/>
                                      </p:to>
                                    </p:set>
                                  </p:childTnLst>
                                </p:cTn>
                              </p:par>
                              <p:par>
                                <p:cTn id="12" presetID="3" presetClass="exit" presetSubtype="10" fill="hold" nodeType="withEffect">
                                  <p:stCondLst>
                                    <p:cond delay="0"/>
                                  </p:stCondLst>
                                  <p:childTnLst>
                                    <p:animEffect transition="out" filter="blinds(horizontal)">
                                      <p:cBhvr>
                                        <p:cTn id="13" dur="500"/>
                                        <p:tgtEl>
                                          <p:spTgt spid="16"/>
                                        </p:tgtEl>
                                      </p:cBhvr>
                                    </p:animEffect>
                                    <p:set>
                                      <p:cBhvr>
                                        <p:cTn id="14" dur="1" fill="hold">
                                          <p:stCondLst>
                                            <p:cond delay="499"/>
                                          </p:stCondLst>
                                        </p:cTn>
                                        <p:tgtEl>
                                          <p:spTgt spid="16"/>
                                        </p:tgtEl>
                                        <p:attrNameLst>
                                          <p:attrName>style.visibility</p:attrName>
                                        </p:attrNameLst>
                                      </p:cBhvr>
                                      <p:to>
                                        <p:strVal val="hidden"/>
                                      </p:to>
                                    </p:set>
                                  </p:childTnLst>
                                </p:cTn>
                              </p:par>
                              <p:par>
                                <p:cTn id="15" presetID="3" presetClass="exit" presetSubtype="10" fill="hold" grpId="1" nodeType="withEffect">
                                  <p:stCondLst>
                                    <p:cond delay="0"/>
                                  </p:stCondLst>
                                  <p:childTnLst>
                                    <p:animEffect transition="out" filter="blinds(horizontal)">
                                      <p:cBhvr>
                                        <p:cTn id="16" dur="500"/>
                                        <p:tgtEl>
                                          <p:spTgt spid="2"/>
                                        </p:tgtEl>
                                      </p:cBhvr>
                                    </p:animEffect>
                                    <p:set>
                                      <p:cBhvr>
                                        <p:cTn id="17" dur="1" fill="hold">
                                          <p:stCondLst>
                                            <p:cond delay="499"/>
                                          </p:stCondLst>
                                        </p:cTn>
                                        <p:tgtEl>
                                          <p:spTgt spid="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2" grpId="1"/>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B8BD6D1-2D3D-6214-378B-FE077CAB4F04}"/>
              </a:ext>
            </a:extLst>
          </p:cNvPr>
          <p:cNvSpPr>
            <a:spLocks noGrp="1"/>
          </p:cNvSpPr>
          <p:nvPr>
            <p:ph type="sldNum" sz="quarter" idx="12"/>
          </p:nvPr>
        </p:nvSpPr>
        <p:spPr/>
        <p:txBody>
          <a:bodyPr/>
          <a:lstStyle/>
          <a:p>
            <a:fld id="{63FECFC1-1FBF-4FB4-B597-2E93DA8D3CB1}" type="slidenum">
              <a:rPr lang="en-NL" smtClean="0"/>
              <a:t>27</a:t>
            </a:fld>
            <a:endParaRPr lang="en-NL"/>
          </a:p>
        </p:txBody>
      </p:sp>
      <p:pic>
        <p:nvPicPr>
          <p:cNvPr id="5" name="Picture 4">
            <a:extLst>
              <a:ext uri="{FF2B5EF4-FFF2-40B4-BE49-F238E27FC236}">
                <a16:creationId xmlns:a16="http://schemas.microsoft.com/office/drawing/2014/main" id="{12874EF2-590F-DC89-4D72-109BEA833D81}"/>
              </a:ext>
            </a:extLst>
          </p:cNvPr>
          <p:cNvPicPr>
            <a:picLocks noChangeAspect="1"/>
          </p:cNvPicPr>
          <p:nvPr/>
        </p:nvPicPr>
        <p:blipFill>
          <a:blip r:embed="rId2"/>
          <a:stretch>
            <a:fillRect/>
          </a:stretch>
        </p:blipFill>
        <p:spPr>
          <a:xfrm>
            <a:off x="100800" y="1607840"/>
            <a:ext cx="7065177" cy="4351339"/>
          </a:xfrm>
          <a:prstGeom prst="rect">
            <a:avLst/>
          </a:prstGeom>
        </p:spPr>
      </p:pic>
      <p:pic>
        <p:nvPicPr>
          <p:cNvPr id="6" name="Picture 5" descr="A diagram of a cycle&#10;&#10;AI-generated content may be incorrect.">
            <a:extLst>
              <a:ext uri="{FF2B5EF4-FFF2-40B4-BE49-F238E27FC236}">
                <a16:creationId xmlns:a16="http://schemas.microsoft.com/office/drawing/2014/main" id="{EF7EADC5-4443-D7E7-0AB1-32868F5E7D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8887" y="255013"/>
            <a:ext cx="6213113" cy="4142075"/>
          </a:xfrm>
          <a:prstGeom prst="rect">
            <a:avLst/>
          </a:prstGeom>
        </p:spPr>
      </p:pic>
      <p:sp>
        <p:nvSpPr>
          <p:cNvPr id="7" name="标题 1">
            <a:extLst>
              <a:ext uri="{FF2B5EF4-FFF2-40B4-BE49-F238E27FC236}">
                <a16:creationId xmlns:a16="http://schemas.microsoft.com/office/drawing/2014/main" id="{9D1934F6-BBC2-CE81-5A4D-4736B3B5D877}"/>
              </a:ext>
            </a:extLst>
          </p:cNvPr>
          <p:cNvSpPr txBox="1">
            <a:spLocks/>
          </p:cNvSpPr>
          <p:nvPr/>
        </p:nvSpPr>
        <p:spPr>
          <a:xfrm>
            <a:off x="0" y="-26287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nl-NL" sz="4400" b="0" i="0" kern="1200" dirty="0">
                <a:solidFill>
                  <a:srgbClr val="003183"/>
                </a:solidFill>
                <a:latin typeface="Outfit Medium" pitchFamily="2" charset="0"/>
                <a:ea typeface="Open Sans" pitchFamily="2" charset="0"/>
                <a:cs typeface="Open Sans" pitchFamily="2" charset="0"/>
              </a:defRPr>
            </a:lvl1pPr>
          </a:lstStyle>
          <a:p>
            <a:r>
              <a:rPr kumimoji="1" lang="en-US" altLang="zh-CN" b="1" dirty="0">
                <a:latin typeface="Arial" panose="020B0604020202020204" pitchFamily="34" charset="0"/>
                <a:cs typeface="Arial" panose="020B0604020202020204" pitchFamily="34" charset="0"/>
              </a:rPr>
              <a:t>TCA flux Control vs. DCA</a:t>
            </a:r>
            <a:endParaRPr kumimoji="1" lang="zh-CN" alt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1601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C4B8556-CE29-F817-061F-E72C44BE0943}"/>
              </a:ext>
            </a:extLst>
          </p:cNvPr>
          <p:cNvSpPr>
            <a:spLocks noGrp="1"/>
          </p:cNvSpPr>
          <p:nvPr>
            <p:ph type="sldNum" sz="quarter" idx="12"/>
          </p:nvPr>
        </p:nvSpPr>
        <p:spPr>
          <a:xfrm>
            <a:off x="8610598" y="6311901"/>
            <a:ext cx="2743200" cy="365125"/>
          </a:xfrm>
        </p:spPr>
        <p:txBody>
          <a:bodyPr/>
          <a:lstStyle/>
          <a:p>
            <a:fld id="{63FECFC1-1FBF-4FB4-B597-2E93DA8D3CB1}" type="slidenum">
              <a:rPr lang="en-NL" smtClean="0"/>
              <a:t>28</a:t>
            </a:fld>
            <a:endParaRPr lang="en-NL"/>
          </a:p>
        </p:txBody>
      </p:sp>
      <p:sp>
        <p:nvSpPr>
          <p:cNvPr id="3" name="标题 1">
            <a:extLst>
              <a:ext uri="{FF2B5EF4-FFF2-40B4-BE49-F238E27FC236}">
                <a16:creationId xmlns:a16="http://schemas.microsoft.com/office/drawing/2014/main" id="{E39CE102-5137-777F-ECA8-8D78B2CDC548}"/>
              </a:ext>
            </a:extLst>
          </p:cNvPr>
          <p:cNvSpPr txBox="1">
            <a:spLocks/>
          </p:cNvSpPr>
          <p:nvPr/>
        </p:nvSpPr>
        <p:spPr>
          <a:xfrm>
            <a:off x="155446" y="-3137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kumimoji="1" lang="en-US" altLang="zh-CN" b="1" dirty="0">
                <a:latin typeface="Arial" panose="020B0604020202020204" pitchFamily="34" charset="0"/>
                <a:cs typeface="Arial" panose="020B0604020202020204" pitchFamily="34" charset="0"/>
              </a:rPr>
              <a:t>Simulation of citrate through ACLY</a:t>
            </a:r>
            <a:endParaRPr kumimoji="1" lang="zh-CN" altLang="en-US" b="1" dirty="0">
              <a:latin typeface="Arial" panose="020B0604020202020204" pitchFamily="34" charset="0"/>
              <a:cs typeface="Arial" panose="020B0604020202020204" pitchFamily="34" charset="0"/>
            </a:endParaRPr>
          </a:p>
        </p:txBody>
      </p:sp>
      <p:pic>
        <p:nvPicPr>
          <p:cNvPr id="14" name="Picture 13" descr="A graph of a bar chart&#10;&#10;AI-generated content may be incorrect.">
            <a:extLst>
              <a:ext uri="{FF2B5EF4-FFF2-40B4-BE49-F238E27FC236}">
                <a16:creationId xmlns:a16="http://schemas.microsoft.com/office/drawing/2014/main" id="{C65D2AD3-A872-1C8F-CA46-AB0381D3F1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753" y="1188441"/>
            <a:ext cx="3794619" cy="5167910"/>
          </a:xfrm>
          <a:prstGeom prst="rect">
            <a:avLst/>
          </a:prstGeom>
        </p:spPr>
      </p:pic>
      <p:pic>
        <p:nvPicPr>
          <p:cNvPr id="2" name="Picture 1" descr="A diagram of a cycle&#10;&#10;AI-generated content may be incorrect.">
            <a:extLst>
              <a:ext uri="{FF2B5EF4-FFF2-40B4-BE49-F238E27FC236}">
                <a16:creationId xmlns:a16="http://schemas.microsoft.com/office/drawing/2014/main" id="{3AA03E4C-2E58-8218-FC61-2ADF39BCAC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290905"/>
            <a:ext cx="7772400" cy="5181600"/>
          </a:xfrm>
          <a:prstGeom prst="rect">
            <a:avLst/>
          </a:prstGeom>
        </p:spPr>
      </p:pic>
      <p:grpSp>
        <p:nvGrpSpPr>
          <p:cNvPr id="11" name="Group 10">
            <a:extLst>
              <a:ext uri="{FF2B5EF4-FFF2-40B4-BE49-F238E27FC236}">
                <a16:creationId xmlns:a16="http://schemas.microsoft.com/office/drawing/2014/main" id="{2C867B29-A1CD-FE36-E444-8904C5A0CE7C}"/>
              </a:ext>
            </a:extLst>
          </p:cNvPr>
          <p:cNvGrpSpPr/>
          <p:nvPr/>
        </p:nvGrpSpPr>
        <p:grpSpPr>
          <a:xfrm>
            <a:off x="9096499" y="1733797"/>
            <a:ext cx="1104405" cy="249382"/>
            <a:chOff x="9096499" y="1733797"/>
            <a:chExt cx="1104405" cy="249382"/>
          </a:xfrm>
        </p:grpSpPr>
        <p:cxnSp>
          <p:nvCxnSpPr>
            <p:cNvPr id="7" name="Straight Connector 6">
              <a:extLst>
                <a:ext uri="{FF2B5EF4-FFF2-40B4-BE49-F238E27FC236}">
                  <a16:creationId xmlns:a16="http://schemas.microsoft.com/office/drawing/2014/main" id="{509E0E0D-B19D-F9E4-59CC-ECADC89D0CE1}"/>
                </a:ext>
              </a:extLst>
            </p:cNvPr>
            <p:cNvCxnSpPr/>
            <p:nvPr/>
          </p:nvCxnSpPr>
          <p:spPr>
            <a:xfrm>
              <a:off x="9096499" y="1733797"/>
              <a:ext cx="296883" cy="0"/>
            </a:xfrm>
            <a:prstGeom prst="line">
              <a:avLst/>
            </a:prstGeom>
            <a:ln w="635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Elbow Connector 8">
              <a:extLst>
                <a:ext uri="{FF2B5EF4-FFF2-40B4-BE49-F238E27FC236}">
                  <a16:creationId xmlns:a16="http://schemas.microsoft.com/office/drawing/2014/main" id="{0166C600-AE32-22B3-CA36-937BEDEA14DC}"/>
                </a:ext>
              </a:extLst>
            </p:cNvPr>
            <p:cNvCxnSpPr/>
            <p:nvPr/>
          </p:nvCxnSpPr>
          <p:spPr>
            <a:xfrm>
              <a:off x="9393382" y="1733797"/>
              <a:ext cx="807522" cy="249382"/>
            </a:xfrm>
            <a:prstGeom prst="bentConnector3">
              <a:avLst>
                <a:gd name="adj1" fmla="val 0"/>
              </a:avLst>
            </a:prstGeom>
            <a:ln w="53975">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04270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repeatCount="10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edge">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75914-CF56-8428-3BE2-4E50C71008D8}"/>
              </a:ext>
            </a:extLst>
          </p:cNvPr>
          <p:cNvSpPr>
            <a:spLocks noGrp="1"/>
          </p:cNvSpPr>
          <p:nvPr>
            <p:ph type="title"/>
          </p:nvPr>
        </p:nvSpPr>
        <p:spPr>
          <a:xfrm>
            <a:off x="142009" y="65780"/>
            <a:ext cx="11353800" cy="1325563"/>
          </a:xfrm>
        </p:spPr>
        <p:txBody>
          <a:bodyPr/>
          <a:lstStyle/>
          <a:p>
            <a:r>
              <a:rPr lang="en-CA" b="1" dirty="0">
                <a:latin typeface="Arial" panose="020B0604020202020204" pitchFamily="34" charset="0"/>
                <a:cs typeface="Arial" panose="020B0604020202020204" pitchFamily="34" charset="0"/>
              </a:rPr>
              <a:t>A375 cell line Vmax change in Glycolysis after DCA treatment</a:t>
            </a:r>
            <a:endParaRPr lang="en-NL" b="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46BFCDC4-A0F5-7B11-9567-EF3EA962AEF8}"/>
              </a:ext>
            </a:extLst>
          </p:cNvPr>
          <p:cNvSpPr>
            <a:spLocks noGrp="1"/>
          </p:cNvSpPr>
          <p:nvPr>
            <p:ph type="sldNum" sz="quarter" idx="12"/>
          </p:nvPr>
        </p:nvSpPr>
        <p:spPr/>
        <p:txBody>
          <a:bodyPr/>
          <a:lstStyle/>
          <a:p>
            <a:fld id="{63FECFC1-1FBF-4FB4-B597-2E93DA8D3CB1}" type="slidenum">
              <a:rPr lang="en-NL" smtClean="0"/>
              <a:t>29</a:t>
            </a:fld>
            <a:endParaRPr lang="en-NL"/>
          </a:p>
        </p:txBody>
      </p:sp>
      <p:pic>
        <p:nvPicPr>
          <p:cNvPr id="10" name="Picture 9" descr="A red white and blue squares&#10;&#10;AI-generated content may be incorrect.">
            <a:extLst>
              <a:ext uri="{FF2B5EF4-FFF2-40B4-BE49-F238E27FC236}">
                <a16:creationId xmlns:a16="http://schemas.microsoft.com/office/drawing/2014/main" id="{5F3C402F-F140-094A-A84A-4D94B8CCF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8" y="1564986"/>
            <a:ext cx="3270664" cy="4987183"/>
          </a:xfrm>
          <a:prstGeom prst="rect">
            <a:avLst/>
          </a:prstGeom>
        </p:spPr>
      </p:pic>
      <p:sp>
        <p:nvSpPr>
          <p:cNvPr id="11" name="TextBox 10">
            <a:extLst>
              <a:ext uri="{FF2B5EF4-FFF2-40B4-BE49-F238E27FC236}">
                <a16:creationId xmlns:a16="http://schemas.microsoft.com/office/drawing/2014/main" id="{8053E360-75BA-2217-2638-8799C75B1027}"/>
              </a:ext>
            </a:extLst>
          </p:cNvPr>
          <p:cNvSpPr txBox="1"/>
          <p:nvPr/>
        </p:nvSpPr>
        <p:spPr>
          <a:xfrm>
            <a:off x="5818909" y="2078182"/>
            <a:ext cx="4714504" cy="400110"/>
          </a:xfrm>
          <a:prstGeom prst="rect">
            <a:avLst/>
          </a:prstGeom>
          <a:noFill/>
        </p:spPr>
        <p:txBody>
          <a:bodyPr wrap="square" rtlCol="0">
            <a:spAutoFit/>
          </a:bodyPr>
          <a:lstStyle/>
          <a:p>
            <a:r>
              <a:rPr lang="en-CN" sz="2000" dirty="0">
                <a:latin typeface="Arial" panose="020B0604020202020204" pitchFamily="34" charset="0"/>
                <a:cs typeface="Arial" panose="020B0604020202020204" pitchFamily="34" charset="0"/>
              </a:rPr>
              <a:t>Reflect on flux level?</a:t>
            </a:r>
          </a:p>
        </p:txBody>
      </p:sp>
      <p:pic>
        <p:nvPicPr>
          <p:cNvPr id="3" name="Picture 2" descr="A diagram of a pentose phosphorescent&#10;&#10;AI-generated content may be incorrect.">
            <a:extLst>
              <a:ext uri="{FF2B5EF4-FFF2-40B4-BE49-F238E27FC236}">
                <a16:creationId xmlns:a16="http://schemas.microsoft.com/office/drawing/2014/main" id="{794C4A54-4888-6081-9972-6935D070FC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2714" y="2541239"/>
            <a:ext cx="5862616" cy="2840882"/>
          </a:xfrm>
          <a:prstGeom prst="rect">
            <a:avLst/>
          </a:prstGeom>
        </p:spPr>
      </p:pic>
    </p:spTree>
    <p:extLst>
      <p:ext uri="{BB962C8B-B14F-4D97-AF65-F5344CB8AC3E}">
        <p14:creationId xmlns:p14="http://schemas.microsoft.com/office/powerpoint/2010/main" val="426124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3209B03-3118-E581-380F-0862A9E1360B}"/>
              </a:ext>
            </a:extLst>
          </p:cNvPr>
          <p:cNvSpPr>
            <a:spLocks noGrp="1"/>
          </p:cNvSpPr>
          <p:nvPr>
            <p:ph type="title"/>
          </p:nvPr>
        </p:nvSpPr>
        <p:spPr>
          <a:xfrm>
            <a:off x="0" y="-115094"/>
            <a:ext cx="13012282" cy="1325563"/>
          </a:xfrm>
        </p:spPr>
        <p:txBody>
          <a:bodyPr/>
          <a:lstStyle/>
          <a:p>
            <a:r>
              <a:rPr lang="en-CN" b="1" dirty="0">
                <a:latin typeface="Arial" panose="020B0604020202020204" pitchFamily="34" charset="0"/>
                <a:cs typeface="Arial" panose="020B0604020202020204" pitchFamily="34" charset="0"/>
              </a:rPr>
              <a:t>Glycolysis Flux comparision control vs. DCA</a:t>
            </a:r>
          </a:p>
        </p:txBody>
      </p:sp>
      <p:sp>
        <p:nvSpPr>
          <p:cNvPr id="4" name="Slide Number Placeholder 3">
            <a:extLst>
              <a:ext uri="{FF2B5EF4-FFF2-40B4-BE49-F238E27FC236}">
                <a16:creationId xmlns:a16="http://schemas.microsoft.com/office/drawing/2014/main" id="{8E074FFE-3416-F75F-7667-845F4B4AA335}"/>
              </a:ext>
            </a:extLst>
          </p:cNvPr>
          <p:cNvSpPr>
            <a:spLocks noGrp="1"/>
          </p:cNvSpPr>
          <p:nvPr>
            <p:ph type="sldNum" sz="quarter" idx="12"/>
          </p:nvPr>
        </p:nvSpPr>
        <p:spPr/>
        <p:txBody>
          <a:bodyPr/>
          <a:lstStyle/>
          <a:p>
            <a:fld id="{63FECFC1-1FBF-4FB4-B597-2E93DA8D3CB1}" type="slidenum">
              <a:rPr lang="en-NL" smtClean="0"/>
              <a:t>30</a:t>
            </a:fld>
            <a:endParaRPr lang="en-NL"/>
          </a:p>
        </p:txBody>
      </p:sp>
      <p:pic>
        <p:nvPicPr>
          <p:cNvPr id="10" name="Picture 9">
            <a:extLst>
              <a:ext uri="{FF2B5EF4-FFF2-40B4-BE49-F238E27FC236}">
                <a16:creationId xmlns:a16="http://schemas.microsoft.com/office/drawing/2014/main" id="{726C0296-22A8-B525-DB9A-5638A375F5B1}"/>
              </a:ext>
            </a:extLst>
          </p:cNvPr>
          <p:cNvPicPr>
            <a:picLocks noChangeAspect="1"/>
          </p:cNvPicPr>
          <p:nvPr/>
        </p:nvPicPr>
        <p:blipFill>
          <a:blip r:embed="rId2"/>
          <a:stretch>
            <a:fillRect/>
          </a:stretch>
        </p:blipFill>
        <p:spPr>
          <a:xfrm>
            <a:off x="179462" y="1557482"/>
            <a:ext cx="7697835" cy="4752830"/>
          </a:xfrm>
          <a:prstGeom prst="rect">
            <a:avLst/>
          </a:prstGeom>
        </p:spPr>
      </p:pic>
      <p:pic>
        <p:nvPicPr>
          <p:cNvPr id="12" name="Picture 11">
            <a:extLst>
              <a:ext uri="{FF2B5EF4-FFF2-40B4-BE49-F238E27FC236}">
                <a16:creationId xmlns:a16="http://schemas.microsoft.com/office/drawing/2014/main" id="{53212F5A-03D2-FC6F-4426-DB54DB583C7D}"/>
              </a:ext>
            </a:extLst>
          </p:cNvPr>
          <p:cNvPicPr>
            <a:picLocks noChangeAspect="1"/>
          </p:cNvPicPr>
          <p:nvPr/>
        </p:nvPicPr>
        <p:blipFill>
          <a:blip r:embed="rId3"/>
          <a:stretch>
            <a:fillRect/>
          </a:stretch>
        </p:blipFill>
        <p:spPr>
          <a:xfrm>
            <a:off x="7402438" y="1557482"/>
            <a:ext cx="4610100" cy="4241800"/>
          </a:xfrm>
          <a:prstGeom prst="rect">
            <a:avLst/>
          </a:prstGeom>
        </p:spPr>
      </p:pic>
    </p:spTree>
    <p:extLst>
      <p:ext uri="{BB962C8B-B14F-4D97-AF65-F5344CB8AC3E}">
        <p14:creationId xmlns:p14="http://schemas.microsoft.com/office/powerpoint/2010/main" val="19847155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210323E-FAF6-CA30-C943-1B158299E366}"/>
              </a:ext>
            </a:extLst>
          </p:cNvPr>
          <p:cNvSpPr>
            <a:spLocks noGrp="1"/>
          </p:cNvSpPr>
          <p:nvPr>
            <p:ph type="title"/>
          </p:nvPr>
        </p:nvSpPr>
        <p:spPr>
          <a:xfrm>
            <a:off x="838200" y="32566"/>
            <a:ext cx="11173775" cy="1325563"/>
          </a:xfrm>
        </p:spPr>
        <p:txBody>
          <a:bodyPr/>
          <a:lstStyle/>
          <a:p>
            <a:r>
              <a:rPr lang="en-CA" b="1" dirty="0">
                <a:latin typeface="Arial" panose="020B0604020202020204" pitchFamily="34" charset="0"/>
                <a:cs typeface="Arial" panose="020B0604020202020204" pitchFamily="34" charset="0"/>
              </a:rPr>
              <a:t>S7P’s labelling pattern and concentration</a:t>
            </a:r>
            <a:endParaRPr lang="en-NL" b="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E5CDDCB-66EF-ED11-451A-BB0633779D99}"/>
              </a:ext>
            </a:extLst>
          </p:cNvPr>
          <p:cNvSpPr>
            <a:spLocks noGrp="1"/>
          </p:cNvSpPr>
          <p:nvPr>
            <p:ph type="sldNum" sz="quarter" idx="12"/>
          </p:nvPr>
        </p:nvSpPr>
        <p:spPr/>
        <p:txBody>
          <a:bodyPr/>
          <a:lstStyle/>
          <a:p>
            <a:fld id="{63FECFC1-1FBF-4FB4-B597-2E93DA8D3CB1}" type="slidenum">
              <a:rPr lang="en-NL" smtClean="0"/>
              <a:t>31</a:t>
            </a:fld>
            <a:endParaRPr lang="en-NL"/>
          </a:p>
        </p:txBody>
      </p:sp>
      <p:pic>
        <p:nvPicPr>
          <p:cNvPr id="7" name="Picture 6" descr="A screen shot of a graph&#10;&#10;AI-generated content may be incorrect.">
            <a:extLst>
              <a:ext uri="{FF2B5EF4-FFF2-40B4-BE49-F238E27FC236}">
                <a16:creationId xmlns:a16="http://schemas.microsoft.com/office/drawing/2014/main" id="{3B37BCD8-7C53-00BF-A4A7-1FCF8D2F77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3433" y="1447167"/>
            <a:ext cx="3537536" cy="4653890"/>
          </a:xfrm>
          <a:prstGeom prst="rect">
            <a:avLst/>
          </a:prstGeom>
        </p:spPr>
      </p:pic>
      <p:pic>
        <p:nvPicPr>
          <p:cNvPr id="10" name="Picture 9" descr="A graph of lines and dots&#10;&#10;AI-generated content may be incorrect.">
            <a:extLst>
              <a:ext uri="{FF2B5EF4-FFF2-40B4-BE49-F238E27FC236}">
                <a16:creationId xmlns:a16="http://schemas.microsoft.com/office/drawing/2014/main" id="{96481912-D4A8-5176-7AA0-7D8B2BC2C4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024" y="934266"/>
            <a:ext cx="8430576" cy="5422084"/>
          </a:xfrm>
          <a:prstGeom prst="rect">
            <a:avLst/>
          </a:prstGeom>
        </p:spPr>
      </p:pic>
    </p:spTree>
    <p:extLst>
      <p:ext uri="{BB962C8B-B14F-4D97-AF65-F5344CB8AC3E}">
        <p14:creationId xmlns:p14="http://schemas.microsoft.com/office/powerpoint/2010/main" val="38729528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2B534D6-E09F-73D4-BA1E-46EB9E5B705C}"/>
              </a:ext>
            </a:extLst>
          </p:cNvPr>
          <p:cNvSpPr txBox="1">
            <a:spLocks/>
          </p:cNvSpPr>
          <p:nvPr/>
        </p:nvSpPr>
        <p:spPr>
          <a:xfrm>
            <a:off x="0" y="0"/>
            <a:ext cx="10515600" cy="1325563"/>
          </a:xfrm>
          <a:prstGeom prst="rect">
            <a:avLst/>
          </a:prstGeom>
        </p:spPr>
        <p:txBody>
          <a:bodyPr>
            <a:normAutofit/>
          </a:bodyPr>
          <a:lstStyle>
            <a:lvl1pPr algn="l" defTabSz="914400" rtl="0" eaLnBrk="1" latinLnBrk="0" hangingPunct="1">
              <a:lnSpc>
                <a:spcPct val="90000"/>
              </a:lnSpc>
              <a:spcBef>
                <a:spcPct val="0"/>
              </a:spcBef>
              <a:buNone/>
              <a:defRPr lang="nl-NL" sz="4400" b="0" i="0" kern="1200" dirty="0">
                <a:solidFill>
                  <a:srgbClr val="003183"/>
                </a:solidFill>
                <a:latin typeface="Outfit Medium" pitchFamily="2" charset="0"/>
                <a:ea typeface="Open Sans" pitchFamily="2" charset="0"/>
                <a:cs typeface="Open Sans" pitchFamily="2" charset="0"/>
              </a:defRPr>
            </a:lvl1pPr>
          </a:lstStyle>
          <a:p>
            <a:r>
              <a:rPr lang="en-CA" sz="4800" b="1" dirty="0">
                <a:latin typeface="Arial" panose="020B0604020202020204" pitchFamily="34" charset="0"/>
                <a:cs typeface="Arial" panose="020B0604020202020204" pitchFamily="34" charset="0"/>
              </a:rPr>
              <a:t>Conclusion-A375</a:t>
            </a:r>
            <a:endParaRPr lang="en-NL" sz="4800" b="1">
              <a:latin typeface="Arial" panose="020B0604020202020204" pitchFamily="34" charset="0"/>
              <a:cs typeface="Arial" panose="020B0604020202020204" pitchFamily="34" charset="0"/>
            </a:endParaRPr>
          </a:p>
        </p:txBody>
      </p:sp>
      <p:pic>
        <p:nvPicPr>
          <p:cNvPr id="10" name="Image 0" descr="preencoded.png">
            <a:extLst>
              <a:ext uri="{FF2B5EF4-FFF2-40B4-BE49-F238E27FC236}">
                <a16:creationId xmlns:a16="http://schemas.microsoft.com/office/drawing/2014/main" id="{09C55A00-3464-C52F-EA07-E9184455971D}"/>
              </a:ext>
            </a:extLst>
          </p:cNvPr>
          <p:cNvPicPr>
            <a:picLocks noChangeAspect="1"/>
          </p:cNvPicPr>
          <p:nvPr>
            <p:custDataLst>
              <p:tags r:id="rId2"/>
            </p:custDataLst>
          </p:nvPr>
        </p:nvPicPr>
        <p:blipFill>
          <a:blip r:embed="rId10"/>
          <a:stretch>
            <a:fillRect/>
          </a:stretch>
        </p:blipFill>
        <p:spPr>
          <a:xfrm>
            <a:off x="3874495" y="221901"/>
            <a:ext cx="7309104" cy="5736336"/>
          </a:xfrm>
          <a:prstGeom prst="rect">
            <a:avLst/>
          </a:prstGeom>
        </p:spPr>
      </p:pic>
      <p:pic>
        <p:nvPicPr>
          <p:cNvPr id="11" name="Image 1" descr="preencoded.png">
            <a:extLst>
              <a:ext uri="{FF2B5EF4-FFF2-40B4-BE49-F238E27FC236}">
                <a16:creationId xmlns:a16="http://schemas.microsoft.com/office/drawing/2014/main" id="{01526238-45D8-909B-E7D7-9DF96AB81643}"/>
              </a:ext>
            </a:extLst>
          </p:cNvPr>
          <p:cNvPicPr>
            <a:picLocks noChangeAspect="1"/>
          </p:cNvPicPr>
          <p:nvPr>
            <p:custDataLst>
              <p:tags r:id="rId3"/>
            </p:custDataLst>
          </p:nvPr>
        </p:nvPicPr>
        <p:blipFill>
          <a:blip r:embed="rId11"/>
          <a:stretch>
            <a:fillRect/>
          </a:stretch>
        </p:blipFill>
        <p:spPr>
          <a:xfrm>
            <a:off x="6851378" y="303824"/>
            <a:ext cx="210312" cy="563880"/>
          </a:xfrm>
          <a:prstGeom prst="rect">
            <a:avLst/>
          </a:prstGeom>
        </p:spPr>
      </p:pic>
      <p:pic>
        <p:nvPicPr>
          <p:cNvPr id="12" name="Image 2" descr="preencoded.png">
            <a:extLst>
              <a:ext uri="{FF2B5EF4-FFF2-40B4-BE49-F238E27FC236}">
                <a16:creationId xmlns:a16="http://schemas.microsoft.com/office/drawing/2014/main" id="{98655237-386E-2A5C-6773-DF93488213BC}"/>
              </a:ext>
            </a:extLst>
          </p:cNvPr>
          <p:cNvPicPr>
            <a:picLocks noChangeAspect="1"/>
          </p:cNvPicPr>
          <p:nvPr>
            <p:custDataLst>
              <p:tags r:id="rId4"/>
            </p:custDataLst>
          </p:nvPr>
        </p:nvPicPr>
        <p:blipFill>
          <a:blip r:embed="rId12"/>
          <a:stretch>
            <a:fillRect/>
          </a:stretch>
        </p:blipFill>
        <p:spPr>
          <a:xfrm>
            <a:off x="8024292" y="1343299"/>
            <a:ext cx="210312" cy="539496"/>
          </a:xfrm>
          <a:prstGeom prst="rect">
            <a:avLst/>
          </a:prstGeom>
        </p:spPr>
      </p:pic>
      <p:pic>
        <p:nvPicPr>
          <p:cNvPr id="13" name="Image 3" descr="preencoded.png">
            <a:extLst>
              <a:ext uri="{FF2B5EF4-FFF2-40B4-BE49-F238E27FC236}">
                <a16:creationId xmlns:a16="http://schemas.microsoft.com/office/drawing/2014/main" id="{500A8368-1515-2DE4-E888-D27B53DF9867}"/>
              </a:ext>
            </a:extLst>
          </p:cNvPr>
          <p:cNvPicPr>
            <a:picLocks noChangeAspect="1"/>
          </p:cNvPicPr>
          <p:nvPr>
            <p:custDataLst>
              <p:tags r:id="rId5"/>
            </p:custDataLst>
          </p:nvPr>
        </p:nvPicPr>
        <p:blipFill>
          <a:blip r:embed="rId11"/>
          <a:stretch>
            <a:fillRect/>
          </a:stretch>
        </p:blipFill>
        <p:spPr>
          <a:xfrm>
            <a:off x="8229998" y="2202992"/>
            <a:ext cx="210312" cy="563880"/>
          </a:xfrm>
          <a:prstGeom prst="rect">
            <a:avLst/>
          </a:prstGeom>
        </p:spPr>
      </p:pic>
      <p:pic>
        <p:nvPicPr>
          <p:cNvPr id="14" name="Image 4" descr="preencoded.png">
            <a:extLst>
              <a:ext uri="{FF2B5EF4-FFF2-40B4-BE49-F238E27FC236}">
                <a16:creationId xmlns:a16="http://schemas.microsoft.com/office/drawing/2014/main" id="{B9F0EA34-1F6F-25BB-A6B6-7447C79A1125}"/>
              </a:ext>
            </a:extLst>
          </p:cNvPr>
          <p:cNvPicPr>
            <a:picLocks noChangeAspect="1"/>
          </p:cNvPicPr>
          <p:nvPr>
            <p:custDataLst>
              <p:tags r:id="rId6"/>
            </p:custDataLst>
          </p:nvPr>
        </p:nvPicPr>
        <p:blipFill>
          <a:blip r:embed="rId12"/>
          <a:stretch>
            <a:fillRect/>
          </a:stretch>
        </p:blipFill>
        <p:spPr>
          <a:xfrm>
            <a:off x="7529047" y="2674183"/>
            <a:ext cx="210312" cy="539496"/>
          </a:xfrm>
          <a:prstGeom prst="rect">
            <a:avLst/>
          </a:prstGeom>
        </p:spPr>
      </p:pic>
      <p:pic>
        <p:nvPicPr>
          <p:cNvPr id="16" name="Image 6" descr="preencoded.png">
            <a:extLst>
              <a:ext uri="{FF2B5EF4-FFF2-40B4-BE49-F238E27FC236}">
                <a16:creationId xmlns:a16="http://schemas.microsoft.com/office/drawing/2014/main" id="{AFE7EFAD-48CC-F425-0FCB-E56A47E45691}"/>
              </a:ext>
            </a:extLst>
          </p:cNvPr>
          <p:cNvPicPr>
            <a:picLocks noChangeAspect="1"/>
          </p:cNvPicPr>
          <p:nvPr>
            <p:custDataLst>
              <p:tags r:id="rId7"/>
            </p:custDataLst>
          </p:nvPr>
        </p:nvPicPr>
        <p:blipFill>
          <a:blip r:embed="rId12"/>
          <a:stretch>
            <a:fillRect/>
          </a:stretch>
        </p:blipFill>
        <p:spPr>
          <a:xfrm>
            <a:off x="9107461" y="3516476"/>
            <a:ext cx="210312" cy="539496"/>
          </a:xfrm>
          <a:prstGeom prst="rect">
            <a:avLst/>
          </a:prstGeom>
        </p:spPr>
      </p:pic>
    </p:spTree>
    <p:custDataLst>
      <p:tags r:id="rId1"/>
    </p:custDataLst>
    <p:extLst>
      <p:ext uri="{BB962C8B-B14F-4D97-AF65-F5344CB8AC3E}">
        <p14:creationId xmlns:p14="http://schemas.microsoft.com/office/powerpoint/2010/main" val="81453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68EBA-F7A4-FE5D-EF62-6B04913B925B}"/>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B658C19B-2A21-FD7C-279A-12A5BE49F236}"/>
              </a:ext>
            </a:extLst>
          </p:cNvPr>
          <p:cNvSpPr txBox="1">
            <a:spLocks/>
          </p:cNvSpPr>
          <p:nvPr/>
        </p:nvSpPr>
        <p:spPr>
          <a:xfrm>
            <a:off x="0" y="-71537"/>
            <a:ext cx="10515600" cy="1148012"/>
          </a:xfrm>
          <a:prstGeom prst="rect">
            <a:avLst/>
          </a:prstGeom>
        </p:spPr>
        <p:txBody>
          <a:bodyPr>
            <a:normAutofit/>
          </a:bodyPr>
          <a:lstStyle>
            <a:lvl1pPr algn="l" defTabSz="914400" rtl="0" eaLnBrk="1" latinLnBrk="0" hangingPunct="1">
              <a:lnSpc>
                <a:spcPct val="90000"/>
              </a:lnSpc>
              <a:spcBef>
                <a:spcPct val="0"/>
              </a:spcBef>
              <a:buNone/>
              <a:defRPr lang="nl-NL" sz="4400" b="0" i="0" kern="1200" dirty="0">
                <a:solidFill>
                  <a:srgbClr val="003183"/>
                </a:solidFill>
                <a:latin typeface="Outfit Medium" pitchFamily="2" charset="0"/>
                <a:ea typeface="Open Sans" pitchFamily="2" charset="0"/>
                <a:cs typeface="Open Sans" pitchFamily="2" charset="0"/>
              </a:defRPr>
            </a:lvl1pPr>
          </a:lstStyle>
          <a:p>
            <a:r>
              <a:rPr lang="en-CA" sz="4700" b="1" dirty="0">
                <a:latin typeface="Arial" panose="020B0604020202020204" pitchFamily="34" charset="0"/>
                <a:cs typeface="Arial" panose="020B0604020202020204" pitchFamily="34" charset="0"/>
              </a:rPr>
              <a:t>Conclusion-SK-MEL-2</a:t>
            </a:r>
            <a:endParaRPr lang="en-NL" sz="4700" b="1">
              <a:latin typeface="Arial" panose="020B0604020202020204" pitchFamily="34" charset="0"/>
              <a:cs typeface="Arial" panose="020B0604020202020204" pitchFamily="34" charset="0"/>
            </a:endParaRPr>
          </a:p>
        </p:txBody>
      </p:sp>
      <p:pic>
        <p:nvPicPr>
          <p:cNvPr id="10" name="Image 0" descr="preencoded.png">
            <a:extLst>
              <a:ext uri="{FF2B5EF4-FFF2-40B4-BE49-F238E27FC236}">
                <a16:creationId xmlns:a16="http://schemas.microsoft.com/office/drawing/2014/main" id="{723A94E9-57AC-3032-CCCC-FF12E2B7C798}"/>
              </a:ext>
            </a:extLst>
          </p:cNvPr>
          <p:cNvPicPr>
            <a:picLocks noChangeAspect="1"/>
          </p:cNvPicPr>
          <p:nvPr>
            <p:custDataLst>
              <p:tags r:id="rId2"/>
            </p:custDataLst>
          </p:nvPr>
        </p:nvPicPr>
        <p:blipFill>
          <a:blip r:embed="rId7"/>
          <a:stretch>
            <a:fillRect/>
          </a:stretch>
        </p:blipFill>
        <p:spPr>
          <a:xfrm>
            <a:off x="4610250" y="396422"/>
            <a:ext cx="7309104" cy="5736336"/>
          </a:xfrm>
          <a:prstGeom prst="rect">
            <a:avLst/>
          </a:prstGeom>
        </p:spPr>
      </p:pic>
      <p:pic>
        <p:nvPicPr>
          <p:cNvPr id="14" name="Image 4" descr="preencoded.png">
            <a:extLst>
              <a:ext uri="{FF2B5EF4-FFF2-40B4-BE49-F238E27FC236}">
                <a16:creationId xmlns:a16="http://schemas.microsoft.com/office/drawing/2014/main" id="{F019C798-6E6C-19FA-B050-D980FC0BD8B4}"/>
              </a:ext>
            </a:extLst>
          </p:cNvPr>
          <p:cNvPicPr>
            <a:picLocks noChangeAspect="1"/>
          </p:cNvPicPr>
          <p:nvPr>
            <p:custDataLst>
              <p:tags r:id="rId3"/>
            </p:custDataLst>
          </p:nvPr>
        </p:nvPicPr>
        <p:blipFill>
          <a:blip r:embed="rId8"/>
          <a:stretch>
            <a:fillRect/>
          </a:stretch>
        </p:blipFill>
        <p:spPr>
          <a:xfrm>
            <a:off x="7451421" y="608516"/>
            <a:ext cx="210312" cy="539496"/>
          </a:xfrm>
          <a:prstGeom prst="rect">
            <a:avLst/>
          </a:prstGeom>
        </p:spPr>
      </p:pic>
      <p:pic>
        <p:nvPicPr>
          <p:cNvPr id="16" name="Image 6" descr="preencoded.png">
            <a:extLst>
              <a:ext uri="{FF2B5EF4-FFF2-40B4-BE49-F238E27FC236}">
                <a16:creationId xmlns:a16="http://schemas.microsoft.com/office/drawing/2014/main" id="{B496356D-BA88-3407-10B5-0D9F139C782B}"/>
              </a:ext>
            </a:extLst>
          </p:cNvPr>
          <p:cNvPicPr>
            <a:picLocks noChangeAspect="1"/>
          </p:cNvPicPr>
          <p:nvPr>
            <p:custDataLst>
              <p:tags r:id="rId4"/>
            </p:custDataLst>
          </p:nvPr>
        </p:nvPicPr>
        <p:blipFill>
          <a:blip r:embed="rId8"/>
          <a:stretch>
            <a:fillRect/>
          </a:stretch>
        </p:blipFill>
        <p:spPr>
          <a:xfrm>
            <a:off x="8841244" y="2474660"/>
            <a:ext cx="210312" cy="539496"/>
          </a:xfrm>
          <a:prstGeom prst="rect">
            <a:avLst/>
          </a:prstGeom>
        </p:spPr>
      </p:pic>
    </p:spTree>
    <p:custDataLst>
      <p:tags r:id="rId1"/>
    </p:custDataLst>
    <p:extLst>
      <p:ext uri="{BB962C8B-B14F-4D97-AF65-F5344CB8AC3E}">
        <p14:creationId xmlns:p14="http://schemas.microsoft.com/office/powerpoint/2010/main" val="2913518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31076-7E81-91AD-52FB-0424C9F97E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CE8B50-8001-4DAA-E2D8-52870A2D7E1C}"/>
              </a:ext>
            </a:extLst>
          </p:cNvPr>
          <p:cNvSpPr>
            <a:spLocks noGrp="1"/>
          </p:cNvSpPr>
          <p:nvPr>
            <p:ph type="title"/>
          </p:nvPr>
        </p:nvSpPr>
        <p:spPr>
          <a:xfrm>
            <a:off x="808638" y="386930"/>
            <a:ext cx="9236700" cy="1188950"/>
          </a:xfrm>
        </p:spPr>
        <p:txBody>
          <a:bodyPr anchor="b">
            <a:normAutofit/>
          </a:bodyPr>
          <a:lstStyle/>
          <a:p>
            <a:r>
              <a:rPr lang="en-US" sz="5400" b="1" dirty="0">
                <a:latin typeface="Arial" panose="020B0604020202020204" pitchFamily="34" charset="0"/>
                <a:cs typeface="Arial" panose="020B0604020202020204" pitchFamily="34" charset="0"/>
              </a:rPr>
              <a:t>4. Future Plan</a:t>
            </a:r>
            <a:endParaRPr lang="en-NL" sz="54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FD8B85F-52C5-17B2-85BD-B2E8B298EE75}"/>
              </a:ext>
            </a:extLst>
          </p:cNvPr>
          <p:cNvSpPr>
            <a:spLocks noGrp="1"/>
          </p:cNvSpPr>
          <p:nvPr>
            <p:ph idx="1"/>
          </p:nvPr>
        </p:nvSpPr>
        <p:spPr>
          <a:xfrm>
            <a:off x="793660" y="2599509"/>
            <a:ext cx="10143668" cy="3435531"/>
          </a:xfrm>
        </p:spPr>
        <p:txBody>
          <a:bodyPr anchor="ctr">
            <a:normAutofit/>
          </a:bodyPr>
          <a:lstStyle/>
          <a:p>
            <a:r>
              <a:rPr lang="en-US" altLang="zh-CN" sz="2400" dirty="0">
                <a:latin typeface="Arial" panose="020B0604020202020204" pitchFamily="34" charset="0"/>
                <a:ea typeface="等线"/>
                <a:cs typeface="Arial" panose="020B0604020202020204" pitchFamily="34" charset="0"/>
              </a:rPr>
              <a:t>Computational model based on enzyme kinetics</a:t>
            </a:r>
            <a:endParaRPr lang="zh-CN" altLang="en-US" dirty="0">
              <a:latin typeface="Arial" panose="020B0604020202020204" pitchFamily="34" charset="0"/>
              <a:ea typeface="等线"/>
              <a:cs typeface="Arial" panose="020B0604020202020204" pitchFamily="34" charset="0"/>
            </a:endParaRPr>
          </a:p>
          <a:p>
            <a:r>
              <a:rPr lang="en-US" altLang="zh-CN" sz="2400" dirty="0">
                <a:latin typeface="Arial" panose="020B0604020202020204" pitchFamily="34" charset="0"/>
                <a:ea typeface="等线"/>
                <a:cs typeface="Arial" panose="020B0604020202020204" pitchFamily="34" charset="0"/>
              </a:rPr>
              <a:t>Mice experiment</a:t>
            </a:r>
            <a:endParaRPr lang="zh-CN" dirty="0">
              <a:latin typeface="Arial" panose="020B0604020202020204" pitchFamily="34" charset="0"/>
              <a:cs typeface="Arial" panose="020B0604020202020204" pitchFamily="34" charset="0"/>
            </a:endParaRPr>
          </a:p>
          <a:p>
            <a:pPr marL="0" indent="0">
              <a:buNone/>
            </a:pPr>
            <a:endParaRPr lang="en-US" altLang="zh-CN" sz="24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BFD66E0-F7DD-9B01-F4EE-BD76F3602702}"/>
              </a:ext>
            </a:extLst>
          </p:cNvPr>
          <p:cNvSpPr>
            <a:spLocks noGrp="1"/>
          </p:cNvSpPr>
          <p:nvPr>
            <p:ph type="sldNum" sz="quarter" idx="12"/>
          </p:nvPr>
        </p:nvSpPr>
        <p:spPr>
          <a:xfrm>
            <a:off x="8610600" y="6492240"/>
            <a:ext cx="2743200" cy="365125"/>
          </a:xfrm>
        </p:spPr>
        <p:txBody>
          <a:bodyPr>
            <a:normAutofit/>
          </a:bodyPr>
          <a:lstStyle/>
          <a:p>
            <a:pPr>
              <a:spcAft>
                <a:spcPts val="600"/>
              </a:spcAft>
            </a:pPr>
            <a:fld id="{63FECFC1-1FBF-4FB4-B597-2E93DA8D3CB1}" type="slidenum">
              <a:rPr lang="en-NL"/>
              <a:pPr>
                <a:spcAft>
                  <a:spcPts val="600"/>
                </a:spcAft>
              </a:pPr>
              <a:t>34</a:t>
            </a:fld>
            <a:endParaRPr lang="en-NL"/>
          </a:p>
        </p:txBody>
      </p:sp>
    </p:spTree>
    <p:extLst>
      <p:ext uri="{BB962C8B-B14F-4D97-AF65-F5344CB8AC3E}">
        <p14:creationId xmlns:p14="http://schemas.microsoft.com/office/powerpoint/2010/main" val="42668907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9EBBE74-E2EE-12E8-3115-657728415B28}"/>
              </a:ext>
            </a:extLst>
          </p:cNvPr>
          <p:cNvSpPr>
            <a:spLocks noGrp="1"/>
          </p:cNvSpPr>
          <p:nvPr>
            <p:ph type="title"/>
          </p:nvPr>
        </p:nvSpPr>
        <p:spPr>
          <a:xfrm>
            <a:off x="226918" y="1020237"/>
            <a:ext cx="3124151" cy="653896"/>
          </a:xfrm>
        </p:spPr>
        <p:txBody>
          <a:bodyPr vert="horz" lIns="91440" tIns="45720" rIns="91440" bIns="45720" rtlCol="0" anchor="b">
            <a:normAutofit fontScale="90000"/>
          </a:bodyPr>
          <a:lstStyle/>
          <a:p>
            <a:r>
              <a:rPr lang="en-US" altLang="zh-CN" sz="2900" b="1" dirty="0">
                <a:latin typeface="Arial" panose="020B0604020202020204" pitchFamily="34" charset="0"/>
                <a:cs typeface="Arial" panose="020B0604020202020204" pitchFamily="34" charset="0"/>
              </a:rPr>
              <a:t>A</a:t>
            </a:r>
            <a:r>
              <a:rPr lang="en-US" sz="2900" b="1" dirty="0">
                <a:latin typeface="Arial" panose="020B0604020202020204" pitchFamily="34" charset="0"/>
                <a:cs typeface="Arial" panose="020B0604020202020204" pitchFamily="34" charset="0"/>
              </a:rPr>
              <a:t>cknowledgement</a:t>
            </a:r>
          </a:p>
        </p:txBody>
      </p:sp>
      <p:sp>
        <p:nvSpPr>
          <p:cNvPr id="9" name="Slide Number Placeholder 8">
            <a:extLst>
              <a:ext uri="{FF2B5EF4-FFF2-40B4-BE49-F238E27FC236}">
                <a16:creationId xmlns:a16="http://schemas.microsoft.com/office/drawing/2014/main" id="{7AA6343F-A928-3AB7-BF06-522BBF0A41BF}"/>
              </a:ext>
            </a:extLst>
          </p:cNvPr>
          <p:cNvSpPr>
            <a:spLocks noGrp="1"/>
          </p:cNvSpPr>
          <p:nvPr>
            <p:ph type="sldNum" sz="quarter" idx="12"/>
          </p:nvPr>
        </p:nvSpPr>
        <p:spPr>
          <a:xfrm>
            <a:off x="10457411" y="6492240"/>
            <a:ext cx="1045966" cy="365760"/>
          </a:xfrm>
        </p:spPr>
        <p:txBody>
          <a:bodyPr vert="horz" lIns="91440" tIns="45720" rIns="91440" bIns="45720" rtlCol="0" anchor="ctr">
            <a:normAutofit/>
          </a:bodyPr>
          <a:lstStyle/>
          <a:p>
            <a:pPr>
              <a:spcAft>
                <a:spcPts val="600"/>
              </a:spcAft>
            </a:pPr>
            <a:fld id="{63FECFC1-1FBF-4FB4-B597-2E93DA8D3CB1}" type="slidenum">
              <a:rPr lang="en-US" smtClean="0"/>
              <a:pPr>
                <a:spcAft>
                  <a:spcPts val="600"/>
                </a:spcAft>
              </a:pPr>
              <a:t>35</a:t>
            </a:fld>
            <a:endParaRPr lang="en-US"/>
          </a:p>
        </p:txBody>
      </p:sp>
      <p:sp>
        <p:nvSpPr>
          <p:cNvPr id="6" name="TextBox 5">
            <a:extLst>
              <a:ext uri="{FF2B5EF4-FFF2-40B4-BE49-F238E27FC236}">
                <a16:creationId xmlns:a16="http://schemas.microsoft.com/office/drawing/2014/main" id="{295C6BAB-5437-F1DD-E342-DBED33E2D03B}"/>
              </a:ext>
            </a:extLst>
          </p:cNvPr>
          <p:cNvSpPr txBox="1"/>
          <p:nvPr/>
        </p:nvSpPr>
        <p:spPr>
          <a:xfrm>
            <a:off x="4078310" y="958553"/>
            <a:ext cx="3619949" cy="1431161"/>
          </a:xfrm>
          <a:prstGeom prst="rect">
            <a:avLst/>
          </a:prstGeom>
          <a:noFill/>
        </p:spPr>
        <p:txBody>
          <a:bodyPr wrap="square" rtlCol="0">
            <a:spAutoFit/>
          </a:bodyPr>
          <a:lstStyle/>
          <a:p>
            <a:pPr>
              <a:spcAft>
                <a:spcPts val="600"/>
              </a:spcAft>
            </a:pPr>
            <a:r>
              <a:rPr lang="en-US" dirty="0">
                <a:latin typeface="Arial" panose="020B0604020202020204" pitchFamily="34" charset="0"/>
                <a:cs typeface="Arial" panose="020B0604020202020204" pitchFamily="34" charset="0"/>
              </a:rPr>
              <a:t>Barbara. M. Bakker</a:t>
            </a:r>
          </a:p>
          <a:p>
            <a:pPr>
              <a:spcAft>
                <a:spcPts val="600"/>
              </a:spcAft>
            </a:pPr>
            <a:r>
              <a:rPr lang="en-US" dirty="0">
                <a:latin typeface="Arial" panose="020B0604020202020204" pitchFamily="34" charset="0"/>
                <a:cs typeface="Arial" panose="020B0604020202020204" pitchFamily="34" charset="0"/>
              </a:rPr>
              <a:t>Rebecca Heiner-</a:t>
            </a:r>
            <a:r>
              <a:rPr lang="en-US" dirty="0" err="1">
                <a:latin typeface="Arial" panose="020B0604020202020204" pitchFamily="34" charset="0"/>
                <a:cs typeface="Arial" panose="020B0604020202020204" pitchFamily="34" charset="0"/>
              </a:rPr>
              <a:t>Fokkema</a:t>
            </a:r>
            <a:endParaRPr lang="en-US" dirty="0">
              <a:latin typeface="Arial" panose="020B0604020202020204" pitchFamily="34" charset="0"/>
              <a:cs typeface="Arial" panose="020B0604020202020204" pitchFamily="34" charset="0"/>
            </a:endParaRPr>
          </a:p>
          <a:p>
            <a:pPr>
              <a:spcAft>
                <a:spcPts val="600"/>
              </a:spcAft>
            </a:pPr>
            <a:r>
              <a:rPr lang="en-US" dirty="0">
                <a:latin typeface="Arial" panose="020B0604020202020204" pitchFamily="34" charset="0"/>
                <a:cs typeface="Arial" panose="020B0604020202020204" pitchFamily="34" charset="0"/>
              </a:rPr>
              <a:t>Hilde </a:t>
            </a:r>
            <a:r>
              <a:rPr lang="en-US" dirty="0" err="1">
                <a:latin typeface="Arial" panose="020B0604020202020204" pitchFamily="34" charset="0"/>
                <a:cs typeface="Arial" panose="020B0604020202020204" pitchFamily="34" charset="0"/>
              </a:rPr>
              <a:t>Jalving</a:t>
            </a:r>
            <a:endParaRPr lang="en-US" dirty="0">
              <a:latin typeface="Arial" panose="020B0604020202020204" pitchFamily="34" charset="0"/>
              <a:cs typeface="Arial" panose="020B0604020202020204" pitchFamily="34" charset="0"/>
            </a:endParaRPr>
          </a:p>
          <a:p>
            <a:pPr>
              <a:spcAft>
                <a:spcPts val="600"/>
              </a:spcAft>
            </a:pPr>
            <a:endParaRPr lang="en-NL"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7D47FA0-3243-E79B-CF9E-314CD5CF2FA4}"/>
              </a:ext>
            </a:extLst>
          </p:cNvPr>
          <p:cNvSpPr txBox="1"/>
          <p:nvPr/>
        </p:nvSpPr>
        <p:spPr>
          <a:xfrm>
            <a:off x="7282734" y="958553"/>
            <a:ext cx="3124151" cy="1035781"/>
          </a:xfrm>
          <a:prstGeom prst="rect">
            <a:avLst/>
          </a:prstGeom>
        </p:spPr>
        <p:txBody>
          <a:bodyPr vert="horz" lIns="91440" tIns="45720" rIns="91440" bIns="45720" rtlCol="0">
            <a:noAutofit/>
          </a:bodyPr>
          <a:lstStyle/>
          <a:p>
            <a:pPr>
              <a:lnSpc>
                <a:spcPct val="90000"/>
              </a:lnSpc>
              <a:spcBef>
                <a:spcPts val="1000"/>
              </a:spcBef>
            </a:pPr>
            <a:r>
              <a:rPr lang="en-US" dirty="0">
                <a:latin typeface="Arial" panose="020B0604020202020204" pitchFamily="34" charset="0"/>
                <a:cs typeface="Arial" panose="020B0604020202020204" pitchFamily="34" charset="0"/>
              </a:rPr>
              <a:t>Albert Gerding</a:t>
            </a:r>
          </a:p>
          <a:p>
            <a:pPr>
              <a:lnSpc>
                <a:spcPct val="90000"/>
              </a:lnSpc>
              <a:spcBef>
                <a:spcPts val="1000"/>
              </a:spcBef>
            </a:pPr>
            <a:r>
              <a:rPr lang="en-US" dirty="0">
                <a:latin typeface="Arial" panose="020B0604020202020204" pitchFamily="34" charset="0"/>
                <a:cs typeface="Arial" panose="020B0604020202020204" pitchFamily="34" charset="0"/>
              </a:rPr>
              <a:t>Anna </a:t>
            </a:r>
            <a:r>
              <a:rPr lang="en-US" dirty="0" err="1">
                <a:latin typeface="Arial" panose="020B0604020202020204" pitchFamily="34" charset="0"/>
                <a:cs typeface="Arial" panose="020B0604020202020204" pitchFamily="34" charset="0"/>
              </a:rPr>
              <a:t>Wijngaard</a:t>
            </a:r>
            <a:endParaRPr lang="en-US" dirty="0">
              <a:latin typeface="Arial" panose="020B0604020202020204" pitchFamily="34" charset="0"/>
              <a:cs typeface="Arial" panose="020B0604020202020204" pitchFamily="34" charset="0"/>
            </a:endParaRPr>
          </a:p>
          <a:p>
            <a:pPr>
              <a:lnSpc>
                <a:spcPct val="90000"/>
              </a:lnSpc>
              <a:spcBef>
                <a:spcPts val="1000"/>
              </a:spcBef>
            </a:pPr>
            <a:r>
              <a:rPr lang="en-US" dirty="0">
                <a:latin typeface="Arial" panose="020B0604020202020204" pitchFamily="34" charset="0"/>
                <a:cs typeface="Arial" panose="020B0604020202020204" pitchFamily="34" charset="0"/>
              </a:rPr>
              <a:t>Bernard Evers</a:t>
            </a:r>
          </a:p>
          <a:p>
            <a:pPr>
              <a:lnSpc>
                <a:spcPct val="90000"/>
              </a:lnSpc>
              <a:spcBef>
                <a:spcPts val="1000"/>
              </a:spcBef>
            </a:pPr>
            <a:r>
              <a:rPr lang="en-US" dirty="0">
                <a:latin typeface="Arial" panose="020B0604020202020204" pitchFamily="34" charset="0"/>
                <a:cs typeface="Arial" panose="020B0604020202020204" pitchFamily="34" charset="0"/>
              </a:rPr>
              <a:t>Karen van </a:t>
            </a:r>
            <a:r>
              <a:rPr lang="en-US" dirty="0" err="1">
                <a:latin typeface="Arial" panose="020B0604020202020204" pitchFamily="34" charset="0"/>
                <a:cs typeface="Arial" panose="020B0604020202020204" pitchFamily="34" charset="0"/>
              </a:rPr>
              <a:t>Eunen</a:t>
            </a:r>
            <a:endParaRPr lang="en-US" dirty="0">
              <a:latin typeface="Arial" panose="020B0604020202020204" pitchFamily="34" charset="0"/>
              <a:cs typeface="Arial" panose="020B0604020202020204" pitchFamily="34" charset="0"/>
            </a:endParaRPr>
          </a:p>
          <a:p>
            <a:pPr>
              <a:lnSpc>
                <a:spcPct val="90000"/>
              </a:lnSpc>
              <a:spcBef>
                <a:spcPts val="1000"/>
              </a:spcBef>
            </a:pPr>
            <a:r>
              <a:rPr lang="en-US" dirty="0">
                <a:latin typeface="Arial" panose="020B0604020202020204" pitchFamily="34" charset="0"/>
                <a:cs typeface="Arial" panose="020B0604020202020204" pitchFamily="34" charset="0"/>
              </a:rPr>
              <a:t>Miriam Langelaar-Makkinje</a:t>
            </a:r>
          </a:p>
          <a:p>
            <a:pPr>
              <a:lnSpc>
                <a:spcPct val="90000"/>
              </a:lnSpc>
              <a:spcBef>
                <a:spcPts val="1000"/>
              </a:spcBef>
            </a:pPr>
            <a:r>
              <a:rPr lang="en-US" dirty="0">
                <a:latin typeface="Arial" panose="020B0604020202020204" pitchFamily="34" charset="0"/>
                <a:cs typeface="Arial" panose="020B0604020202020204" pitchFamily="34" charset="0"/>
              </a:rPr>
              <a:t>Theo Boer</a:t>
            </a:r>
          </a:p>
          <a:p>
            <a:pPr>
              <a:lnSpc>
                <a:spcPct val="90000"/>
              </a:lnSpc>
              <a:spcBef>
                <a:spcPts val="1000"/>
              </a:spcBef>
            </a:pPr>
            <a:endParaRPr lang="en-US" dirty="0">
              <a:latin typeface="Arial" panose="020B0604020202020204" pitchFamily="34" charset="0"/>
              <a:cs typeface="Arial" panose="020B0604020202020204" pitchFamily="34" charset="0"/>
            </a:endParaRPr>
          </a:p>
          <a:p>
            <a:pPr>
              <a:lnSpc>
                <a:spcPct val="90000"/>
              </a:lnSpc>
              <a:spcBef>
                <a:spcPts val="1000"/>
              </a:spcBef>
            </a:pPr>
            <a:endParaRPr lang="en-US" dirty="0">
              <a:latin typeface="Arial" panose="020B0604020202020204" pitchFamily="34" charset="0"/>
              <a:cs typeface="Arial" panose="020B0604020202020204" pitchFamily="34" charset="0"/>
            </a:endParaRPr>
          </a:p>
          <a:p>
            <a:pPr>
              <a:lnSpc>
                <a:spcPct val="90000"/>
              </a:lnSpc>
              <a:spcBef>
                <a:spcPts val="1000"/>
              </a:spcBef>
            </a:pPr>
            <a:endParaRPr lang="en-US" dirty="0">
              <a:latin typeface="Arial" panose="020B0604020202020204" pitchFamily="34" charset="0"/>
              <a:cs typeface="Arial" panose="020B0604020202020204" pitchFamily="34" charset="0"/>
            </a:endParaRPr>
          </a:p>
          <a:p>
            <a:pPr>
              <a:lnSpc>
                <a:spcPct val="90000"/>
              </a:lnSpc>
              <a:spcBef>
                <a:spcPts val="1000"/>
              </a:spcBef>
            </a:pPr>
            <a:endParaRPr lang="en-US" dirty="0">
              <a:latin typeface="Arial" panose="020B0604020202020204" pitchFamily="34" charset="0"/>
              <a:cs typeface="Arial" panose="020B0604020202020204" pitchFamily="34" charset="0"/>
            </a:endParaRPr>
          </a:p>
        </p:txBody>
      </p:sp>
      <p:pic>
        <p:nvPicPr>
          <p:cNvPr id="1026" name="Picture 2">
            <a:hlinkClick r:id="rId2"/>
            <a:extLst>
              <a:ext uri="{FF2B5EF4-FFF2-40B4-BE49-F238E27FC236}">
                <a16:creationId xmlns:a16="http://schemas.microsoft.com/office/drawing/2014/main" id="{B923DF3C-0325-10ED-CF44-049BC2B47C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582" y="4563924"/>
            <a:ext cx="2867025" cy="2145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black diamond with white letters and a letter h&#10;&#10;AI-generated content may be incorrect.">
            <a:extLst>
              <a:ext uri="{FF2B5EF4-FFF2-40B4-BE49-F238E27FC236}">
                <a16:creationId xmlns:a16="http://schemas.microsoft.com/office/drawing/2014/main" id="{656D54AB-8C54-52D6-4C1F-7A3ADD5E5C31}"/>
              </a:ext>
            </a:extLst>
          </p:cNvPr>
          <p:cNvPicPr>
            <a:picLocks noChangeAspect="1"/>
          </p:cNvPicPr>
          <p:nvPr/>
        </p:nvPicPr>
        <p:blipFill>
          <a:blip r:embed="rId4"/>
          <a:stretch>
            <a:fillRect/>
          </a:stretch>
        </p:blipFill>
        <p:spPr>
          <a:xfrm>
            <a:off x="761356" y="2576077"/>
            <a:ext cx="1819529" cy="1705213"/>
          </a:xfrm>
          <a:prstGeom prst="rect">
            <a:avLst/>
          </a:prstGeom>
        </p:spPr>
      </p:pic>
    </p:spTree>
    <p:extLst>
      <p:ext uri="{BB962C8B-B14F-4D97-AF65-F5344CB8AC3E}">
        <p14:creationId xmlns:p14="http://schemas.microsoft.com/office/powerpoint/2010/main" val="39053032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B0335A-E73A-A0D3-33ED-580DF5B7DAA9}"/>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02F3B7CA-4935-4BBD-1B69-39C7358CC8C6}"/>
              </a:ext>
            </a:extLst>
          </p:cNvPr>
          <p:cNvSpPr>
            <a:spLocks noGrp="1"/>
          </p:cNvSpPr>
          <p:nvPr>
            <p:ph idx="1"/>
          </p:nvPr>
        </p:nvSpPr>
        <p:spPr/>
        <p:txBody>
          <a:bodyPr/>
          <a:lstStyle/>
          <a:p>
            <a:endParaRPr lang="zh-CN" altLang="en-US"/>
          </a:p>
        </p:txBody>
      </p:sp>
      <p:sp>
        <p:nvSpPr>
          <p:cNvPr id="4" name="灯片编号占位符 3">
            <a:extLst>
              <a:ext uri="{FF2B5EF4-FFF2-40B4-BE49-F238E27FC236}">
                <a16:creationId xmlns:a16="http://schemas.microsoft.com/office/drawing/2014/main" id="{A9DF6344-1DA3-4D9C-6B22-9C36BFF587D4}"/>
              </a:ext>
            </a:extLst>
          </p:cNvPr>
          <p:cNvSpPr>
            <a:spLocks noGrp="1"/>
          </p:cNvSpPr>
          <p:nvPr>
            <p:ph type="sldNum" sz="quarter" idx="12"/>
          </p:nvPr>
        </p:nvSpPr>
        <p:spPr/>
        <p:txBody>
          <a:bodyPr/>
          <a:lstStyle/>
          <a:p>
            <a:fld id="{63FECFC1-1FBF-4FB4-B597-2E93DA8D3CB1}" type="slidenum">
              <a:rPr lang="en-NL" smtClean="0"/>
              <a:t>36</a:t>
            </a:fld>
            <a:endParaRPr lang="en-NL"/>
          </a:p>
        </p:txBody>
      </p:sp>
      <p:graphicFrame>
        <p:nvGraphicFramePr>
          <p:cNvPr id="5" name="对象 4">
            <a:extLst>
              <a:ext uri="{FF2B5EF4-FFF2-40B4-BE49-F238E27FC236}">
                <a16:creationId xmlns:a16="http://schemas.microsoft.com/office/drawing/2014/main" id="{8DEE6DD4-5DBD-58F8-C148-98703EC245CB}"/>
              </a:ext>
            </a:extLst>
          </p:cNvPr>
          <p:cNvGraphicFramePr>
            <a:graphicFrameLocks noChangeAspect="1"/>
          </p:cNvGraphicFramePr>
          <p:nvPr>
            <p:extLst>
              <p:ext uri="{D42A27DB-BD31-4B8C-83A1-F6EECF244321}">
                <p14:modId xmlns:p14="http://schemas.microsoft.com/office/powerpoint/2010/main" val="3670932320"/>
              </p:ext>
            </p:extLst>
          </p:nvPr>
        </p:nvGraphicFramePr>
        <p:xfrm>
          <a:off x="487508" y="958635"/>
          <a:ext cx="4126012" cy="5040384"/>
        </p:xfrm>
        <a:graphic>
          <a:graphicData uri="http://schemas.openxmlformats.org/presentationml/2006/ole">
            <mc:AlternateContent xmlns:mc="http://schemas.openxmlformats.org/markup-compatibility/2006">
              <mc:Choice xmlns:v="urn:schemas-microsoft-com:vml" Requires="v">
                <p:oleObj name="Prism 10" r:id="rId2" imgW="3358626" imgH="4035886" progId="Prism10.Document">
                  <p:embed/>
                </p:oleObj>
              </mc:Choice>
              <mc:Fallback>
                <p:oleObj name="Prism 10" r:id="rId2" imgW="3358626" imgH="4035886" progId="Prism10.Document">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508" y="958635"/>
                        <a:ext cx="4126012" cy="5040384"/>
                      </a:xfrm>
                      <a:prstGeom prst="rect">
                        <a:avLst/>
                      </a:prstGeom>
                      <a:solidFill>
                        <a:srgbClr val="FFFFFF"/>
                      </a:solidFill>
                      <a:ln w="9525">
                        <a:solidFill>
                          <a:srgbClr val="000000"/>
                        </a:solidFill>
                        <a:miter lim="800000"/>
                        <a:headEnd/>
                        <a:tailEnd/>
                      </a:ln>
                    </p:spPr>
                  </p:pic>
                </p:oleObj>
              </mc:Fallback>
            </mc:AlternateContent>
          </a:graphicData>
        </a:graphic>
      </p:graphicFrame>
    </p:spTree>
    <p:extLst>
      <p:ext uri="{BB962C8B-B14F-4D97-AF65-F5344CB8AC3E}">
        <p14:creationId xmlns:p14="http://schemas.microsoft.com/office/powerpoint/2010/main" val="29541813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1F3AC-4202-1E4F-19CD-43A755E3D0FD}"/>
              </a:ext>
            </a:extLst>
          </p:cNvPr>
          <p:cNvSpPr>
            <a:spLocks noGrp="1"/>
          </p:cNvSpPr>
          <p:nvPr>
            <p:ph type="title"/>
          </p:nvPr>
        </p:nvSpPr>
        <p:spPr/>
        <p:txBody>
          <a:bodyPr/>
          <a:lstStyle/>
          <a:p>
            <a:r>
              <a:rPr lang="en-US" altLang="zh-CN" dirty="0"/>
              <a:t>Control</a:t>
            </a:r>
            <a:endParaRPr lang="en-NL" dirty="0"/>
          </a:p>
        </p:txBody>
      </p:sp>
      <p:pic>
        <p:nvPicPr>
          <p:cNvPr id="9" name="Content Placeholder 8">
            <a:extLst>
              <a:ext uri="{FF2B5EF4-FFF2-40B4-BE49-F238E27FC236}">
                <a16:creationId xmlns:a16="http://schemas.microsoft.com/office/drawing/2014/main" id="{03B30FAA-9F87-B32C-CCDF-A64A3AD63B0D}"/>
              </a:ext>
            </a:extLst>
          </p:cNvPr>
          <p:cNvPicPr>
            <a:picLocks noGrp="1" noChangeAspect="1"/>
          </p:cNvPicPr>
          <p:nvPr>
            <p:ph idx="1"/>
          </p:nvPr>
        </p:nvPicPr>
        <p:blipFill>
          <a:blip r:embed="rId2"/>
          <a:stretch>
            <a:fillRect/>
          </a:stretch>
        </p:blipFill>
        <p:spPr>
          <a:xfrm>
            <a:off x="3185258" y="1825625"/>
            <a:ext cx="5821484" cy="4351338"/>
          </a:xfrm>
          <a:prstGeom prst="rect">
            <a:avLst/>
          </a:prstGeom>
        </p:spPr>
      </p:pic>
      <p:pic>
        <p:nvPicPr>
          <p:cNvPr id="4" name="Picture 3">
            <a:extLst>
              <a:ext uri="{FF2B5EF4-FFF2-40B4-BE49-F238E27FC236}">
                <a16:creationId xmlns:a16="http://schemas.microsoft.com/office/drawing/2014/main" id="{4702C8D8-78DB-F2E7-1A7D-220AE828AE9D}"/>
              </a:ext>
            </a:extLst>
          </p:cNvPr>
          <p:cNvPicPr>
            <a:picLocks noChangeAspect="1"/>
          </p:cNvPicPr>
          <p:nvPr/>
        </p:nvPicPr>
        <p:blipFill>
          <a:blip r:embed="rId3"/>
          <a:stretch>
            <a:fillRect/>
          </a:stretch>
        </p:blipFill>
        <p:spPr>
          <a:xfrm>
            <a:off x="0" y="2068789"/>
            <a:ext cx="6322561" cy="4128051"/>
          </a:xfrm>
          <a:prstGeom prst="rect">
            <a:avLst/>
          </a:prstGeom>
        </p:spPr>
      </p:pic>
      <p:pic>
        <p:nvPicPr>
          <p:cNvPr id="3" name="Picture 2">
            <a:extLst>
              <a:ext uri="{FF2B5EF4-FFF2-40B4-BE49-F238E27FC236}">
                <a16:creationId xmlns:a16="http://schemas.microsoft.com/office/drawing/2014/main" id="{8CA0F7F5-300B-14D8-73BA-DE6736C0E89D}"/>
              </a:ext>
            </a:extLst>
          </p:cNvPr>
          <p:cNvPicPr>
            <a:picLocks noChangeAspect="1"/>
          </p:cNvPicPr>
          <p:nvPr/>
        </p:nvPicPr>
        <p:blipFill>
          <a:blip r:embed="rId4"/>
          <a:srcRect l="8020" t="-5951" r="12895" b="28349"/>
          <a:stretch>
            <a:fillRect/>
          </a:stretch>
        </p:blipFill>
        <p:spPr>
          <a:xfrm>
            <a:off x="3061632" y="434702"/>
            <a:ext cx="2803879" cy="1547603"/>
          </a:xfrm>
          <a:prstGeom prst="rect">
            <a:avLst/>
          </a:prstGeom>
        </p:spPr>
      </p:pic>
      <p:grpSp>
        <p:nvGrpSpPr>
          <p:cNvPr id="5" name="Group 4">
            <a:extLst>
              <a:ext uri="{FF2B5EF4-FFF2-40B4-BE49-F238E27FC236}">
                <a16:creationId xmlns:a16="http://schemas.microsoft.com/office/drawing/2014/main" id="{AD69AF6E-0ECF-416F-AA77-76D2C18C3398}"/>
              </a:ext>
            </a:extLst>
          </p:cNvPr>
          <p:cNvGrpSpPr/>
          <p:nvPr/>
        </p:nvGrpSpPr>
        <p:grpSpPr>
          <a:xfrm>
            <a:off x="8123310" y="2161310"/>
            <a:ext cx="2721021" cy="2140123"/>
            <a:chOff x="8460227" y="1408181"/>
            <a:chExt cx="4004797" cy="3278954"/>
          </a:xfrm>
        </p:grpSpPr>
        <p:pic>
          <p:nvPicPr>
            <p:cNvPr id="6" name="Picture 5">
              <a:extLst>
                <a:ext uri="{FF2B5EF4-FFF2-40B4-BE49-F238E27FC236}">
                  <a16:creationId xmlns:a16="http://schemas.microsoft.com/office/drawing/2014/main" id="{F10A8E22-AD94-B6AA-01A4-EB338EBDB36F}"/>
                </a:ext>
              </a:extLst>
            </p:cNvPr>
            <p:cNvPicPr>
              <a:picLocks noChangeAspect="1"/>
            </p:cNvPicPr>
            <p:nvPr/>
          </p:nvPicPr>
          <p:blipFill>
            <a:blip r:embed="rId5"/>
            <a:stretch>
              <a:fillRect/>
            </a:stretch>
          </p:blipFill>
          <p:spPr>
            <a:xfrm>
              <a:off x="8460227" y="1408181"/>
              <a:ext cx="3265989" cy="3084305"/>
            </a:xfrm>
            <a:prstGeom prst="rect">
              <a:avLst/>
            </a:prstGeom>
          </p:spPr>
        </p:pic>
        <p:sp>
          <p:nvSpPr>
            <p:cNvPr id="10" name="TextBox 9">
              <a:extLst>
                <a:ext uri="{FF2B5EF4-FFF2-40B4-BE49-F238E27FC236}">
                  <a16:creationId xmlns:a16="http://schemas.microsoft.com/office/drawing/2014/main" id="{C1C6EF0F-D16B-B46F-2243-ECB1484DD441}"/>
                </a:ext>
              </a:extLst>
            </p:cNvPr>
            <p:cNvSpPr txBox="1"/>
            <p:nvPr/>
          </p:nvSpPr>
          <p:spPr>
            <a:xfrm>
              <a:off x="10987407" y="2432594"/>
              <a:ext cx="1477617" cy="261610"/>
            </a:xfrm>
            <a:prstGeom prst="rect">
              <a:avLst/>
            </a:prstGeom>
            <a:noFill/>
          </p:spPr>
          <p:txBody>
            <a:bodyPr wrap="square" rtlCol="0">
              <a:spAutoFit/>
            </a:bodyPr>
            <a:lstStyle/>
            <a:p>
              <a:r>
                <a:rPr lang="en-US" altLang="zh-CN" sz="1100" dirty="0"/>
                <a:t>Iso-leucine</a:t>
              </a:r>
              <a:endParaRPr lang="en-NL" sz="1100" dirty="0"/>
            </a:p>
          </p:txBody>
        </p:sp>
        <p:cxnSp>
          <p:nvCxnSpPr>
            <p:cNvPr id="11" name="Straight Arrow Connector 10">
              <a:extLst>
                <a:ext uri="{FF2B5EF4-FFF2-40B4-BE49-F238E27FC236}">
                  <a16:creationId xmlns:a16="http://schemas.microsoft.com/office/drawing/2014/main" id="{B3F9D06E-E158-8FBD-7FA3-5873B56C045D}"/>
                </a:ext>
              </a:extLst>
            </p:cNvPr>
            <p:cNvCxnSpPr>
              <a:cxnSpLocks/>
            </p:cNvCxnSpPr>
            <p:nvPr/>
          </p:nvCxnSpPr>
          <p:spPr>
            <a:xfrm flipH="1" flipV="1">
              <a:off x="10787270" y="2199511"/>
              <a:ext cx="666598" cy="30186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0301B246-5BF5-D89A-8935-56ED07910751}"/>
                </a:ext>
              </a:extLst>
            </p:cNvPr>
            <p:cNvCxnSpPr>
              <a:cxnSpLocks/>
              <a:stCxn id="10" idx="2"/>
            </p:cNvCxnSpPr>
            <p:nvPr/>
          </p:nvCxnSpPr>
          <p:spPr>
            <a:xfrm flipH="1">
              <a:off x="10987407" y="2694205"/>
              <a:ext cx="738809" cy="7871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AD8BB89E-5BD2-9E71-EF9A-77155C20830B}"/>
                </a:ext>
              </a:extLst>
            </p:cNvPr>
            <p:cNvSpPr txBox="1"/>
            <p:nvPr/>
          </p:nvSpPr>
          <p:spPr>
            <a:xfrm>
              <a:off x="10381760" y="1527972"/>
              <a:ext cx="1477617" cy="261610"/>
            </a:xfrm>
            <a:prstGeom prst="rect">
              <a:avLst/>
            </a:prstGeom>
            <a:noFill/>
          </p:spPr>
          <p:txBody>
            <a:bodyPr wrap="square" rtlCol="0">
              <a:spAutoFit/>
            </a:bodyPr>
            <a:lstStyle/>
            <a:p>
              <a:r>
                <a:rPr lang="en-US" altLang="zh-CN" sz="1100" dirty="0"/>
                <a:t>Leucine</a:t>
              </a:r>
              <a:endParaRPr lang="en-NL" sz="1100" dirty="0"/>
            </a:p>
          </p:txBody>
        </p:sp>
        <p:cxnSp>
          <p:nvCxnSpPr>
            <p:cNvPr id="14" name="Straight Arrow Connector 13">
              <a:extLst>
                <a:ext uri="{FF2B5EF4-FFF2-40B4-BE49-F238E27FC236}">
                  <a16:creationId xmlns:a16="http://schemas.microsoft.com/office/drawing/2014/main" id="{97C315E7-23CF-3387-DAC1-789DBB15BA3A}"/>
                </a:ext>
              </a:extLst>
            </p:cNvPr>
            <p:cNvCxnSpPr/>
            <p:nvPr/>
          </p:nvCxnSpPr>
          <p:spPr>
            <a:xfrm flipH="1">
              <a:off x="10608365" y="1825625"/>
              <a:ext cx="59635" cy="26159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7995A9A4-013E-9982-DF69-F9B210C563BE}"/>
                </a:ext>
              </a:extLst>
            </p:cNvPr>
            <p:cNvSpPr txBox="1"/>
            <p:nvPr/>
          </p:nvSpPr>
          <p:spPr>
            <a:xfrm>
              <a:off x="10984396" y="4425525"/>
              <a:ext cx="1477617" cy="261610"/>
            </a:xfrm>
            <a:prstGeom prst="rect">
              <a:avLst/>
            </a:prstGeom>
            <a:noFill/>
          </p:spPr>
          <p:txBody>
            <a:bodyPr wrap="square" rtlCol="0">
              <a:spAutoFit/>
            </a:bodyPr>
            <a:lstStyle/>
            <a:p>
              <a:r>
                <a:rPr lang="en-US" altLang="zh-CN" sz="1100" dirty="0"/>
                <a:t>Methionine</a:t>
              </a:r>
              <a:endParaRPr lang="en-NL" sz="1100" dirty="0"/>
            </a:p>
          </p:txBody>
        </p:sp>
        <p:cxnSp>
          <p:nvCxnSpPr>
            <p:cNvPr id="16" name="Straight Arrow Connector 15">
              <a:extLst>
                <a:ext uri="{FF2B5EF4-FFF2-40B4-BE49-F238E27FC236}">
                  <a16:creationId xmlns:a16="http://schemas.microsoft.com/office/drawing/2014/main" id="{C8C5C11E-A383-9B49-6273-94FE227CA02E}"/>
                </a:ext>
              </a:extLst>
            </p:cNvPr>
            <p:cNvCxnSpPr/>
            <p:nvPr/>
          </p:nvCxnSpPr>
          <p:spPr>
            <a:xfrm flipH="1" flipV="1">
              <a:off x="10886661" y="4001294"/>
              <a:ext cx="567207" cy="42493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
        <p:nvSpPr>
          <p:cNvPr id="18" name="Rectangle 17">
            <a:extLst>
              <a:ext uri="{FF2B5EF4-FFF2-40B4-BE49-F238E27FC236}">
                <a16:creationId xmlns:a16="http://schemas.microsoft.com/office/drawing/2014/main" id="{F71D3802-2E0F-E9AD-A26F-565B21132DC5}"/>
              </a:ext>
            </a:extLst>
          </p:cNvPr>
          <p:cNvSpPr/>
          <p:nvPr/>
        </p:nvSpPr>
        <p:spPr>
          <a:xfrm>
            <a:off x="5577084" y="2342678"/>
            <a:ext cx="745477" cy="19648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 name="Rectangle 18">
            <a:extLst>
              <a:ext uri="{FF2B5EF4-FFF2-40B4-BE49-F238E27FC236}">
                <a16:creationId xmlns:a16="http://schemas.microsoft.com/office/drawing/2014/main" id="{C3AD5120-B7E7-02DB-2858-1907423AF44D}"/>
              </a:ext>
            </a:extLst>
          </p:cNvPr>
          <p:cNvSpPr/>
          <p:nvPr/>
        </p:nvSpPr>
        <p:spPr>
          <a:xfrm>
            <a:off x="11397627" y="2469434"/>
            <a:ext cx="745477" cy="19648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34044042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30216-D9F7-E065-E68F-BECE0B9192FF}"/>
              </a:ext>
            </a:extLst>
          </p:cNvPr>
          <p:cNvSpPr>
            <a:spLocks noGrp="1"/>
          </p:cNvSpPr>
          <p:nvPr>
            <p:ph type="title"/>
          </p:nvPr>
        </p:nvSpPr>
        <p:spPr/>
        <p:txBody>
          <a:bodyPr/>
          <a:lstStyle/>
          <a:p>
            <a:r>
              <a:rPr lang="en-US" dirty="0"/>
              <a:t>25</a:t>
            </a:r>
            <a:r>
              <a:rPr lang="en-US" altLang="zh-CN" dirty="0"/>
              <a:t>mg DCA</a:t>
            </a:r>
            <a:endParaRPr lang="en-NL" dirty="0"/>
          </a:p>
        </p:txBody>
      </p:sp>
      <p:pic>
        <p:nvPicPr>
          <p:cNvPr id="10" name="Content Placeholder 9">
            <a:extLst>
              <a:ext uri="{FF2B5EF4-FFF2-40B4-BE49-F238E27FC236}">
                <a16:creationId xmlns:a16="http://schemas.microsoft.com/office/drawing/2014/main" id="{B8611F77-510A-7DFD-C735-9289F6C946ED}"/>
              </a:ext>
            </a:extLst>
          </p:cNvPr>
          <p:cNvPicPr>
            <a:picLocks noGrp="1" noChangeAspect="1"/>
          </p:cNvPicPr>
          <p:nvPr>
            <p:ph idx="1"/>
          </p:nvPr>
        </p:nvPicPr>
        <p:blipFill>
          <a:blip r:embed="rId2"/>
          <a:stretch>
            <a:fillRect/>
          </a:stretch>
        </p:blipFill>
        <p:spPr>
          <a:xfrm>
            <a:off x="3465217" y="1825625"/>
            <a:ext cx="5261566" cy="4351338"/>
          </a:xfrm>
          <a:prstGeom prst="rect">
            <a:avLst/>
          </a:prstGeom>
        </p:spPr>
      </p:pic>
      <p:pic>
        <p:nvPicPr>
          <p:cNvPr id="4" name="Picture 3">
            <a:extLst>
              <a:ext uri="{FF2B5EF4-FFF2-40B4-BE49-F238E27FC236}">
                <a16:creationId xmlns:a16="http://schemas.microsoft.com/office/drawing/2014/main" id="{835B57E4-D8F8-3D79-5731-010CB7CF19E3}"/>
              </a:ext>
            </a:extLst>
          </p:cNvPr>
          <p:cNvPicPr>
            <a:picLocks noChangeAspect="1"/>
          </p:cNvPicPr>
          <p:nvPr/>
        </p:nvPicPr>
        <p:blipFill>
          <a:blip r:embed="rId3"/>
          <a:stretch>
            <a:fillRect/>
          </a:stretch>
        </p:blipFill>
        <p:spPr>
          <a:xfrm>
            <a:off x="0" y="2467849"/>
            <a:ext cx="6210927" cy="4055165"/>
          </a:xfrm>
          <a:prstGeom prst="rect">
            <a:avLst/>
          </a:prstGeom>
        </p:spPr>
      </p:pic>
      <p:pic>
        <p:nvPicPr>
          <p:cNvPr id="3" name="Picture 2">
            <a:extLst>
              <a:ext uri="{FF2B5EF4-FFF2-40B4-BE49-F238E27FC236}">
                <a16:creationId xmlns:a16="http://schemas.microsoft.com/office/drawing/2014/main" id="{B4CBC2DF-C7CD-4169-DD30-08E18685AF44}"/>
              </a:ext>
            </a:extLst>
          </p:cNvPr>
          <p:cNvPicPr>
            <a:picLocks noChangeAspect="1"/>
          </p:cNvPicPr>
          <p:nvPr/>
        </p:nvPicPr>
        <p:blipFill>
          <a:blip r:embed="rId4"/>
          <a:srcRect l="8020" t="-5951" r="12895" b="28349"/>
          <a:stretch>
            <a:fillRect/>
          </a:stretch>
        </p:blipFill>
        <p:spPr>
          <a:xfrm>
            <a:off x="3545281" y="608540"/>
            <a:ext cx="2803879" cy="1547603"/>
          </a:xfrm>
          <a:prstGeom prst="rect">
            <a:avLst/>
          </a:prstGeom>
        </p:spPr>
      </p:pic>
      <p:grpSp>
        <p:nvGrpSpPr>
          <p:cNvPr id="5" name="Group 4">
            <a:extLst>
              <a:ext uri="{FF2B5EF4-FFF2-40B4-BE49-F238E27FC236}">
                <a16:creationId xmlns:a16="http://schemas.microsoft.com/office/drawing/2014/main" id="{0037C0A3-CFD4-07FA-5A5E-E6D0CA28E02C}"/>
              </a:ext>
            </a:extLst>
          </p:cNvPr>
          <p:cNvGrpSpPr/>
          <p:nvPr/>
        </p:nvGrpSpPr>
        <p:grpSpPr>
          <a:xfrm>
            <a:off x="7654775" y="2644960"/>
            <a:ext cx="2721021" cy="2140123"/>
            <a:chOff x="8460227" y="1408181"/>
            <a:chExt cx="4004797" cy="3278954"/>
          </a:xfrm>
        </p:grpSpPr>
        <p:pic>
          <p:nvPicPr>
            <p:cNvPr id="8" name="Picture 7">
              <a:extLst>
                <a:ext uri="{FF2B5EF4-FFF2-40B4-BE49-F238E27FC236}">
                  <a16:creationId xmlns:a16="http://schemas.microsoft.com/office/drawing/2014/main" id="{A1D74CA7-84F5-7EEE-C1E7-B89C38D7F080}"/>
                </a:ext>
              </a:extLst>
            </p:cNvPr>
            <p:cNvPicPr>
              <a:picLocks noChangeAspect="1"/>
            </p:cNvPicPr>
            <p:nvPr/>
          </p:nvPicPr>
          <p:blipFill>
            <a:blip r:embed="rId5"/>
            <a:stretch>
              <a:fillRect/>
            </a:stretch>
          </p:blipFill>
          <p:spPr>
            <a:xfrm>
              <a:off x="8460227" y="1408181"/>
              <a:ext cx="3265989" cy="3084305"/>
            </a:xfrm>
            <a:prstGeom prst="rect">
              <a:avLst/>
            </a:prstGeom>
          </p:spPr>
        </p:pic>
        <p:sp>
          <p:nvSpPr>
            <p:cNvPr id="9" name="TextBox 8">
              <a:extLst>
                <a:ext uri="{FF2B5EF4-FFF2-40B4-BE49-F238E27FC236}">
                  <a16:creationId xmlns:a16="http://schemas.microsoft.com/office/drawing/2014/main" id="{33CDBC03-A23E-C18B-9404-40AD9411A1B1}"/>
                </a:ext>
              </a:extLst>
            </p:cNvPr>
            <p:cNvSpPr txBox="1"/>
            <p:nvPr/>
          </p:nvSpPr>
          <p:spPr>
            <a:xfrm>
              <a:off x="10987407" y="2432594"/>
              <a:ext cx="1477617" cy="261610"/>
            </a:xfrm>
            <a:prstGeom prst="rect">
              <a:avLst/>
            </a:prstGeom>
            <a:noFill/>
          </p:spPr>
          <p:txBody>
            <a:bodyPr wrap="square" rtlCol="0">
              <a:spAutoFit/>
            </a:bodyPr>
            <a:lstStyle/>
            <a:p>
              <a:r>
                <a:rPr lang="en-US" altLang="zh-CN" sz="1100" dirty="0"/>
                <a:t>Iso-leucine</a:t>
              </a:r>
              <a:endParaRPr lang="en-NL" sz="1100" dirty="0"/>
            </a:p>
          </p:txBody>
        </p:sp>
        <p:cxnSp>
          <p:nvCxnSpPr>
            <p:cNvPr id="11" name="Straight Arrow Connector 10">
              <a:extLst>
                <a:ext uri="{FF2B5EF4-FFF2-40B4-BE49-F238E27FC236}">
                  <a16:creationId xmlns:a16="http://schemas.microsoft.com/office/drawing/2014/main" id="{14796AB8-DC4D-D3AA-3370-801C873C30B0}"/>
                </a:ext>
              </a:extLst>
            </p:cNvPr>
            <p:cNvCxnSpPr>
              <a:cxnSpLocks/>
            </p:cNvCxnSpPr>
            <p:nvPr/>
          </p:nvCxnSpPr>
          <p:spPr>
            <a:xfrm flipH="1" flipV="1">
              <a:off x="10787270" y="2199511"/>
              <a:ext cx="666598" cy="30186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352DB6AD-3B84-5B94-33D4-2E9EE6BA6552}"/>
                </a:ext>
              </a:extLst>
            </p:cNvPr>
            <p:cNvCxnSpPr>
              <a:cxnSpLocks/>
              <a:stCxn id="9" idx="2"/>
            </p:cNvCxnSpPr>
            <p:nvPr/>
          </p:nvCxnSpPr>
          <p:spPr>
            <a:xfrm flipH="1">
              <a:off x="10987407" y="2694205"/>
              <a:ext cx="738809" cy="7871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38B92888-384F-9817-0E0F-D136606CE506}"/>
                </a:ext>
              </a:extLst>
            </p:cNvPr>
            <p:cNvSpPr txBox="1"/>
            <p:nvPr/>
          </p:nvSpPr>
          <p:spPr>
            <a:xfrm>
              <a:off x="10381760" y="1527972"/>
              <a:ext cx="1477617" cy="261610"/>
            </a:xfrm>
            <a:prstGeom prst="rect">
              <a:avLst/>
            </a:prstGeom>
            <a:noFill/>
          </p:spPr>
          <p:txBody>
            <a:bodyPr wrap="square" rtlCol="0">
              <a:spAutoFit/>
            </a:bodyPr>
            <a:lstStyle/>
            <a:p>
              <a:r>
                <a:rPr lang="en-US" altLang="zh-CN" sz="1100" dirty="0"/>
                <a:t>Leucine</a:t>
              </a:r>
              <a:endParaRPr lang="en-NL" sz="1100" dirty="0"/>
            </a:p>
          </p:txBody>
        </p:sp>
        <p:cxnSp>
          <p:nvCxnSpPr>
            <p:cNvPr id="14" name="Straight Arrow Connector 13">
              <a:extLst>
                <a:ext uri="{FF2B5EF4-FFF2-40B4-BE49-F238E27FC236}">
                  <a16:creationId xmlns:a16="http://schemas.microsoft.com/office/drawing/2014/main" id="{7DCDC98A-06C3-7DAB-EB8A-E5C3BA4DFB9D}"/>
                </a:ext>
              </a:extLst>
            </p:cNvPr>
            <p:cNvCxnSpPr/>
            <p:nvPr/>
          </p:nvCxnSpPr>
          <p:spPr>
            <a:xfrm flipH="1">
              <a:off x="10608365" y="1825625"/>
              <a:ext cx="59635" cy="26159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10623495-62E3-E718-5109-4BAD73A94FA8}"/>
                </a:ext>
              </a:extLst>
            </p:cNvPr>
            <p:cNvSpPr txBox="1"/>
            <p:nvPr/>
          </p:nvSpPr>
          <p:spPr>
            <a:xfrm>
              <a:off x="10984396" y="4425525"/>
              <a:ext cx="1477617" cy="261610"/>
            </a:xfrm>
            <a:prstGeom prst="rect">
              <a:avLst/>
            </a:prstGeom>
            <a:noFill/>
          </p:spPr>
          <p:txBody>
            <a:bodyPr wrap="square" rtlCol="0">
              <a:spAutoFit/>
            </a:bodyPr>
            <a:lstStyle/>
            <a:p>
              <a:r>
                <a:rPr lang="en-US" altLang="zh-CN" sz="1100" dirty="0"/>
                <a:t>Methionine</a:t>
              </a:r>
              <a:endParaRPr lang="en-NL" sz="1100" dirty="0"/>
            </a:p>
          </p:txBody>
        </p:sp>
        <p:cxnSp>
          <p:nvCxnSpPr>
            <p:cNvPr id="16" name="Straight Arrow Connector 15">
              <a:extLst>
                <a:ext uri="{FF2B5EF4-FFF2-40B4-BE49-F238E27FC236}">
                  <a16:creationId xmlns:a16="http://schemas.microsoft.com/office/drawing/2014/main" id="{28EB9CED-1944-470E-1310-0275EE164596}"/>
                </a:ext>
              </a:extLst>
            </p:cNvPr>
            <p:cNvCxnSpPr/>
            <p:nvPr/>
          </p:nvCxnSpPr>
          <p:spPr>
            <a:xfrm flipH="1" flipV="1">
              <a:off x="10886661" y="4001294"/>
              <a:ext cx="567207" cy="42493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10042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E96D2-1E0C-DD2B-C9A1-160686AB2677}"/>
              </a:ext>
            </a:extLst>
          </p:cNvPr>
          <p:cNvSpPr>
            <a:spLocks noGrp="1"/>
          </p:cNvSpPr>
          <p:nvPr>
            <p:ph type="title"/>
          </p:nvPr>
        </p:nvSpPr>
        <p:spPr/>
        <p:txBody>
          <a:bodyPr/>
          <a:lstStyle/>
          <a:p>
            <a:r>
              <a:rPr lang="en-US" dirty="0"/>
              <a:t>75</a:t>
            </a:r>
            <a:r>
              <a:rPr lang="en-US" altLang="zh-CN" dirty="0"/>
              <a:t>mg DCA</a:t>
            </a:r>
            <a:endParaRPr lang="en-NL" dirty="0"/>
          </a:p>
        </p:txBody>
      </p:sp>
      <p:pic>
        <p:nvPicPr>
          <p:cNvPr id="8" name="Content Placeholder 7">
            <a:extLst>
              <a:ext uri="{FF2B5EF4-FFF2-40B4-BE49-F238E27FC236}">
                <a16:creationId xmlns:a16="http://schemas.microsoft.com/office/drawing/2014/main" id="{E9E48EAE-D296-6AA8-030B-652B2C46754E}"/>
              </a:ext>
            </a:extLst>
          </p:cNvPr>
          <p:cNvPicPr>
            <a:picLocks noGrp="1" noChangeAspect="1"/>
          </p:cNvPicPr>
          <p:nvPr>
            <p:ph idx="1"/>
          </p:nvPr>
        </p:nvPicPr>
        <p:blipFill>
          <a:blip r:embed="rId2"/>
          <a:stretch>
            <a:fillRect/>
          </a:stretch>
        </p:blipFill>
        <p:spPr>
          <a:xfrm>
            <a:off x="3465217" y="1825625"/>
            <a:ext cx="5261566" cy="4351338"/>
          </a:xfrm>
          <a:prstGeom prst="rect">
            <a:avLst/>
          </a:prstGeom>
        </p:spPr>
      </p:pic>
      <p:pic>
        <p:nvPicPr>
          <p:cNvPr id="4" name="Picture 3">
            <a:extLst>
              <a:ext uri="{FF2B5EF4-FFF2-40B4-BE49-F238E27FC236}">
                <a16:creationId xmlns:a16="http://schemas.microsoft.com/office/drawing/2014/main" id="{05CA9767-8783-3F38-26D3-5D9EDDD796C7}"/>
              </a:ext>
            </a:extLst>
          </p:cNvPr>
          <p:cNvPicPr>
            <a:picLocks noChangeAspect="1"/>
          </p:cNvPicPr>
          <p:nvPr/>
        </p:nvPicPr>
        <p:blipFill>
          <a:blip r:embed="rId3"/>
          <a:stretch>
            <a:fillRect/>
          </a:stretch>
        </p:blipFill>
        <p:spPr>
          <a:xfrm>
            <a:off x="153992" y="1881897"/>
            <a:ext cx="6332636" cy="4514825"/>
          </a:xfrm>
          <a:prstGeom prst="rect">
            <a:avLst/>
          </a:prstGeom>
        </p:spPr>
      </p:pic>
      <p:pic>
        <p:nvPicPr>
          <p:cNvPr id="3" name="Picture 2">
            <a:extLst>
              <a:ext uri="{FF2B5EF4-FFF2-40B4-BE49-F238E27FC236}">
                <a16:creationId xmlns:a16="http://schemas.microsoft.com/office/drawing/2014/main" id="{D5503C31-0238-813D-D223-54AD20B1F705}"/>
              </a:ext>
            </a:extLst>
          </p:cNvPr>
          <p:cNvPicPr>
            <a:picLocks noChangeAspect="1"/>
          </p:cNvPicPr>
          <p:nvPr/>
        </p:nvPicPr>
        <p:blipFill>
          <a:blip r:embed="rId4"/>
          <a:srcRect l="8020" t="-5951" r="12895" b="28349"/>
          <a:stretch>
            <a:fillRect/>
          </a:stretch>
        </p:blipFill>
        <p:spPr>
          <a:xfrm>
            <a:off x="3598181" y="555103"/>
            <a:ext cx="2803879" cy="1547603"/>
          </a:xfrm>
          <a:prstGeom prst="rect">
            <a:avLst/>
          </a:prstGeom>
        </p:spPr>
      </p:pic>
      <p:grpSp>
        <p:nvGrpSpPr>
          <p:cNvPr id="5" name="Group 4">
            <a:extLst>
              <a:ext uri="{FF2B5EF4-FFF2-40B4-BE49-F238E27FC236}">
                <a16:creationId xmlns:a16="http://schemas.microsoft.com/office/drawing/2014/main" id="{1AB2F700-815E-9642-4941-139FF5D868DB}"/>
              </a:ext>
            </a:extLst>
          </p:cNvPr>
          <p:cNvGrpSpPr/>
          <p:nvPr/>
        </p:nvGrpSpPr>
        <p:grpSpPr>
          <a:xfrm>
            <a:off x="8213994" y="2508933"/>
            <a:ext cx="2721021" cy="2140123"/>
            <a:chOff x="8460227" y="1408181"/>
            <a:chExt cx="4004797" cy="3278954"/>
          </a:xfrm>
        </p:grpSpPr>
        <p:pic>
          <p:nvPicPr>
            <p:cNvPr id="9" name="Picture 8">
              <a:extLst>
                <a:ext uri="{FF2B5EF4-FFF2-40B4-BE49-F238E27FC236}">
                  <a16:creationId xmlns:a16="http://schemas.microsoft.com/office/drawing/2014/main" id="{37CF3E49-DFDA-D7FB-85AC-86763DC313BE}"/>
                </a:ext>
              </a:extLst>
            </p:cNvPr>
            <p:cNvPicPr>
              <a:picLocks noChangeAspect="1"/>
            </p:cNvPicPr>
            <p:nvPr/>
          </p:nvPicPr>
          <p:blipFill>
            <a:blip r:embed="rId5"/>
            <a:stretch>
              <a:fillRect/>
            </a:stretch>
          </p:blipFill>
          <p:spPr>
            <a:xfrm>
              <a:off x="8460227" y="1408181"/>
              <a:ext cx="3265989" cy="3084305"/>
            </a:xfrm>
            <a:prstGeom prst="rect">
              <a:avLst/>
            </a:prstGeom>
          </p:spPr>
        </p:pic>
        <p:sp>
          <p:nvSpPr>
            <p:cNvPr id="10" name="TextBox 9">
              <a:extLst>
                <a:ext uri="{FF2B5EF4-FFF2-40B4-BE49-F238E27FC236}">
                  <a16:creationId xmlns:a16="http://schemas.microsoft.com/office/drawing/2014/main" id="{DFDA3B73-7AFC-F92C-8514-605F2BC721F5}"/>
                </a:ext>
              </a:extLst>
            </p:cNvPr>
            <p:cNvSpPr txBox="1"/>
            <p:nvPr/>
          </p:nvSpPr>
          <p:spPr>
            <a:xfrm>
              <a:off x="10987407" y="2432594"/>
              <a:ext cx="1477617" cy="261610"/>
            </a:xfrm>
            <a:prstGeom prst="rect">
              <a:avLst/>
            </a:prstGeom>
            <a:noFill/>
          </p:spPr>
          <p:txBody>
            <a:bodyPr wrap="square" rtlCol="0">
              <a:spAutoFit/>
            </a:bodyPr>
            <a:lstStyle/>
            <a:p>
              <a:r>
                <a:rPr lang="en-US" altLang="zh-CN" sz="1100" dirty="0"/>
                <a:t>Iso-leucine</a:t>
              </a:r>
              <a:endParaRPr lang="en-NL" sz="1100" dirty="0"/>
            </a:p>
          </p:txBody>
        </p:sp>
        <p:cxnSp>
          <p:nvCxnSpPr>
            <p:cNvPr id="11" name="Straight Arrow Connector 10">
              <a:extLst>
                <a:ext uri="{FF2B5EF4-FFF2-40B4-BE49-F238E27FC236}">
                  <a16:creationId xmlns:a16="http://schemas.microsoft.com/office/drawing/2014/main" id="{E75F94C8-0CAB-66FE-4A71-B7DA39594F2D}"/>
                </a:ext>
              </a:extLst>
            </p:cNvPr>
            <p:cNvCxnSpPr>
              <a:cxnSpLocks/>
            </p:cNvCxnSpPr>
            <p:nvPr/>
          </p:nvCxnSpPr>
          <p:spPr>
            <a:xfrm flipH="1" flipV="1">
              <a:off x="10787270" y="2199511"/>
              <a:ext cx="666598" cy="30186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0330D720-3A02-6BD4-441E-D39F97EB72E5}"/>
                </a:ext>
              </a:extLst>
            </p:cNvPr>
            <p:cNvCxnSpPr>
              <a:cxnSpLocks/>
              <a:stCxn id="10" idx="2"/>
            </p:cNvCxnSpPr>
            <p:nvPr/>
          </p:nvCxnSpPr>
          <p:spPr>
            <a:xfrm flipH="1">
              <a:off x="10987407" y="2694205"/>
              <a:ext cx="738809" cy="7871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5815D238-D5EC-59CE-AEED-3B54BB4C8367}"/>
                </a:ext>
              </a:extLst>
            </p:cNvPr>
            <p:cNvSpPr txBox="1"/>
            <p:nvPr/>
          </p:nvSpPr>
          <p:spPr>
            <a:xfrm>
              <a:off x="10381760" y="1527972"/>
              <a:ext cx="1477617" cy="261610"/>
            </a:xfrm>
            <a:prstGeom prst="rect">
              <a:avLst/>
            </a:prstGeom>
            <a:noFill/>
          </p:spPr>
          <p:txBody>
            <a:bodyPr wrap="square" rtlCol="0">
              <a:spAutoFit/>
            </a:bodyPr>
            <a:lstStyle/>
            <a:p>
              <a:r>
                <a:rPr lang="en-US" altLang="zh-CN" sz="1100" dirty="0"/>
                <a:t>Leucine</a:t>
              </a:r>
              <a:endParaRPr lang="en-NL" sz="1100" dirty="0"/>
            </a:p>
          </p:txBody>
        </p:sp>
        <p:cxnSp>
          <p:nvCxnSpPr>
            <p:cNvPr id="14" name="Straight Arrow Connector 13">
              <a:extLst>
                <a:ext uri="{FF2B5EF4-FFF2-40B4-BE49-F238E27FC236}">
                  <a16:creationId xmlns:a16="http://schemas.microsoft.com/office/drawing/2014/main" id="{370F3E25-07D7-59B0-FBAC-B8438BE8A96C}"/>
                </a:ext>
              </a:extLst>
            </p:cNvPr>
            <p:cNvCxnSpPr/>
            <p:nvPr/>
          </p:nvCxnSpPr>
          <p:spPr>
            <a:xfrm flipH="1">
              <a:off x="10608365" y="1825625"/>
              <a:ext cx="59635" cy="26159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AD37FA92-F25D-D162-00F3-04B1EF87BA1A}"/>
                </a:ext>
              </a:extLst>
            </p:cNvPr>
            <p:cNvSpPr txBox="1"/>
            <p:nvPr/>
          </p:nvSpPr>
          <p:spPr>
            <a:xfrm>
              <a:off x="10984396" y="4425525"/>
              <a:ext cx="1477617" cy="261610"/>
            </a:xfrm>
            <a:prstGeom prst="rect">
              <a:avLst/>
            </a:prstGeom>
            <a:noFill/>
          </p:spPr>
          <p:txBody>
            <a:bodyPr wrap="square" rtlCol="0">
              <a:spAutoFit/>
            </a:bodyPr>
            <a:lstStyle/>
            <a:p>
              <a:r>
                <a:rPr lang="en-US" altLang="zh-CN" sz="1100" dirty="0"/>
                <a:t>Methionine</a:t>
              </a:r>
              <a:endParaRPr lang="en-NL" sz="1100" dirty="0"/>
            </a:p>
          </p:txBody>
        </p:sp>
        <p:cxnSp>
          <p:nvCxnSpPr>
            <p:cNvPr id="16" name="Straight Arrow Connector 15">
              <a:extLst>
                <a:ext uri="{FF2B5EF4-FFF2-40B4-BE49-F238E27FC236}">
                  <a16:creationId xmlns:a16="http://schemas.microsoft.com/office/drawing/2014/main" id="{F81EBCF6-73D4-84F5-B791-DA10D556E280}"/>
                </a:ext>
              </a:extLst>
            </p:cNvPr>
            <p:cNvCxnSpPr/>
            <p:nvPr/>
          </p:nvCxnSpPr>
          <p:spPr>
            <a:xfrm flipH="1" flipV="1">
              <a:off x="10886661" y="4001294"/>
              <a:ext cx="567207" cy="42493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
        <p:nvSpPr>
          <p:cNvPr id="17" name="Rectangle 16">
            <a:extLst>
              <a:ext uri="{FF2B5EF4-FFF2-40B4-BE49-F238E27FC236}">
                <a16:creationId xmlns:a16="http://schemas.microsoft.com/office/drawing/2014/main" id="{67A85EA1-A776-6C40-528F-5419AB23F0BE}"/>
              </a:ext>
            </a:extLst>
          </p:cNvPr>
          <p:cNvSpPr/>
          <p:nvPr/>
        </p:nvSpPr>
        <p:spPr>
          <a:xfrm rot="5400000">
            <a:off x="9926860" y="6075588"/>
            <a:ext cx="333735" cy="3085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14598456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35562-08FE-B182-2374-28667A72FCAC}"/>
              </a:ext>
            </a:extLst>
          </p:cNvPr>
          <p:cNvSpPr>
            <a:spLocks noGrp="1"/>
          </p:cNvSpPr>
          <p:nvPr>
            <p:ph type="title"/>
          </p:nvPr>
        </p:nvSpPr>
        <p:spPr/>
        <p:txBody>
          <a:bodyPr/>
          <a:lstStyle/>
          <a:p>
            <a:r>
              <a:rPr lang="en-US" altLang="zh-CN" dirty="0"/>
              <a:t>PD-L1</a:t>
            </a:r>
            <a:endParaRPr lang="en-NL" dirty="0"/>
          </a:p>
        </p:txBody>
      </p:sp>
      <p:pic>
        <p:nvPicPr>
          <p:cNvPr id="15" name="Content Placeholder 14">
            <a:extLst>
              <a:ext uri="{FF2B5EF4-FFF2-40B4-BE49-F238E27FC236}">
                <a16:creationId xmlns:a16="http://schemas.microsoft.com/office/drawing/2014/main" id="{DB02261D-E14F-D7A0-FD46-6AC7259A27F8}"/>
              </a:ext>
            </a:extLst>
          </p:cNvPr>
          <p:cNvPicPr>
            <a:picLocks noGrp="1" noChangeAspect="1"/>
          </p:cNvPicPr>
          <p:nvPr>
            <p:ph idx="1"/>
          </p:nvPr>
        </p:nvPicPr>
        <p:blipFill>
          <a:blip r:embed="rId2"/>
          <a:stretch>
            <a:fillRect/>
          </a:stretch>
        </p:blipFill>
        <p:spPr>
          <a:xfrm>
            <a:off x="3346813" y="1825625"/>
            <a:ext cx="5498374" cy="4351338"/>
          </a:xfrm>
          <a:prstGeom prst="rect">
            <a:avLst/>
          </a:prstGeom>
        </p:spPr>
      </p:pic>
      <p:pic>
        <p:nvPicPr>
          <p:cNvPr id="4" name="Picture 3">
            <a:extLst>
              <a:ext uri="{FF2B5EF4-FFF2-40B4-BE49-F238E27FC236}">
                <a16:creationId xmlns:a16="http://schemas.microsoft.com/office/drawing/2014/main" id="{D0E8FD6C-EBAE-FB8E-B3E8-05FB46B302D0}"/>
              </a:ext>
            </a:extLst>
          </p:cNvPr>
          <p:cNvPicPr>
            <a:picLocks noChangeAspect="1"/>
          </p:cNvPicPr>
          <p:nvPr/>
        </p:nvPicPr>
        <p:blipFill>
          <a:blip r:embed="rId3"/>
          <a:stretch>
            <a:fillRect/>
          </a:stretch>
        </p:blipFill>
        <p:spPr>
          <a:xfrm>
            <a:off x="152120" y="2267162"/>
            <a:ext cx="5943011" cy="4351338"/>
          </a:xfrm>
          <a:prstGeom prst="rect">
            <a:avLst/>
          </a:prstGeom>
        </p:spPr>
      </p:pic>
      <p:pic>
        <p:nvPicPr>
          <p:cNvPr id="3" name="Picture 2">
            <a:extLst>
              <a:ext uri="{FF2B5EF4-FFF2-40B4-BE49-F238E27FC236}">
                <a16:creationId xmlns:a16="http://schemas.microsoft.com/office/drawing/2014/main" id="{10D88C42-79E5-2A1A-E45B-CC51AA3B4C8A}"/>
              </a:ext>
            </a:extLst>
          </p:cNvPr>
          <p:cNvPicPr>
            <a:picLocks noChangeAspect="1"/>
          </p:cNvPicPr>
          <p:nvPr/>
        </p:nvPicPr>
        <p:blipFill>
          <a:blip r:embed="rId4"/>
          <a:srcRect l="8020" t="-5951" r="12895" b="28349"/>
          <a:stretch>
            <a:fillRect/>
          </a:stretch>
        </p:blipFill>
        <p:spPr>
          <a:xfrm>
            <a:off x="2939205" y="719559"/>
            <a:ext cx="2803879" cy="1547603"/>
          </a:xfrm>
          <a:prstGeom prst="rect">
            <a:avLst/>
          </a:prstGeom>
        </p:spPr>
      </p:pic>
      <p:grpSp>
        <p:nvGrpSpPr>
          <p:cNvPr id="5" name="Group 4">
            <a:extLst>
              <a:ext uri="{FF2B5EF4-FFF2-40B4-BE49-F238E27FC236}">
                <a16:creationId xmlns:a16="http://schemas.microsoft.com/office/drawing/2014/main" id="{E5445AA6-9DA3-EA60-D6DA-E26040A6E644}"/>
              </a:ext>
            </a:extLst>
          </p:cNvPr>
          <p:cNvGrpSpPr/>
          <p:nvPr/>
        </p:nvGrpSpPr>
        <p:grpSpPr>
          <a:xfrm>
            <a:off x="8032626" y="2720530"/>
            <a:ext cx="2721021" cy="2140123"/>
            <a:chOff x="8460227" y="1408181"/>
            <a:chExt cx="4004797" cy="3278954"/>
          </a:xfrm>
        </p:grpSpPr>
        <p:pic>
          <p:nvPicPr>
            <p:cNvPr id="7" name="Picture 6">
              <a:extLst>
                <a:ext uri="{FF2B5EF4-FFF2-40B4-BE49-F238E27FC236}">
                  <a16:creationId xmlns:a16="http://schemas.microsoft.com/office/drawing/2014/main" id="{431A5319-7AE3-EBA4-B2E0-29FAD37E76C2}"/>
                </a:ext>
              </a:extLst>
            </p:cNvPr>
            <p:cNvPicPr>
              <a:picLocks noChangeAspect="1"/>
            </p:cNvPicPr>
            <p:nvPr/>
          </p:nvPicPr>
          <p:blipFill>
            <a:blip r:embed="rId5"/>
            <a:stretch>
              <a:fillRect/>
            </a:stretch>
          </p:blipFill>
          <p:spPr>
            <a:xfrm>
              <a:off x="8460227" y="1408181"/>
              <a:ext cx="3265989" cy="3084305"/>
            </a:xfrm>
            <a:prstGeom prst="rect">
              <a:avLst/>
            </a:prstGeom>
          </p:spPr>
        </p:pic>
        <p:sp>
          <p:nvSpPr>
            <p:cNvPr id="8" name="TextBox 7">
              <a:extLst>
                <a:ext uri="{FF2B5EF4-FFF2-40B4-BE49-F238E27FC236}">
                  <a16:creationId xmlns:a16="http://schemas.microsoft.com/office/drawing/2014/main" id="{BDFF8E16-CF04-5A40-F851-043B0B43358A}"/>
                </a:ext>
              </a:extLst>
            </p:cNvPr>
            <p:cNvSpPr txBox="1"/>
            <p:nvPr/>
          </p:nvSpPr>
          <p:spPr>
            <a:xfrm>
              <a:off x="10987407" y="2432594"/>
              <a:ext cx="1477617" cy="261610"/>
            </a:xfrm>
            <a:prstGeom prst="rect">
              <a:avLst/>
            </a:prstGeom>
            <a:noFill/>
          </p:spPr>
          <p:txBody>
            <a:bodyPr wrap="square" rtlCol="0">
              <a:spAutoFit/>
            </a:bodyPr>
            <a:lstStyle/>
            <a:p>
              <a:r>
                <a:rPr lang="en-US" altLang="zh-CN" sz="1100" dirty="0"/>
                <a:t>Iso-leucine</a:t>
              </a:r>
              <a:endParaRPr lang="en-NL" sz="1100" dirty="0"/>
            </a:p>
          </p:txBody>
        </p:sp>
        <p:cxnSp>
          <p:nvCxnSpPr>
            <p:cNvPr id="9" name="Straight Arrow Connector 8">
              <a:extLst>
                <a:ext uri="{FF2B5EF4-FFF2-40B4-BE49-F238E27FC236}">
                  <a16:creationId xmlns:a16="http://schemas.microsoft.com/office/drawing/2014/main" id="{D1B87567-8B08-647F-2122-B5906A4799A2}"/>
                </a:ext>
              </a:extLst>
            </p:cNvPr>
            <p:cNvCxnSpPr>
              <a:cxnSpLocks/>
            </p:cNvCxnSpPr>
            <p:nvPr/>
          </p:nvCxnSpPr>
          <p:spPr>
            <a:xfrm flipH="1" flipV="1">
              <a:off x="10787270" y="2199511"/>
              <a:ext cx="666598" cy="30186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0AEA7490-FFF7-2311-B5F8-BB0221D581B6}"/>
                </a:ext>
              </a:extLst>
            </p:cNvPr>
            <p:cNvCxnSpPr>
              <a:cxnSpLocks/>
              <a:stCxn id="8" idx="2"/>
            </p:cNvCxnSpPr>
            <p:nvPr/>
          </p:nvCxnSpPr>
          <p:spPr>
            <a:xfrm flipH="1">
              <a:off x="10987407" y="2694205"/>
              <a:ext cx="738809" cy="7871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68D4B077-8FFC-6360-F85A-64520EFBD14E}"/>
                </a:ext>
              </a:extLst>
            </p:cNvPr>
            <p:cNvSpPr txBox="1"/>
            <p:nvPr/>
          </p:nvSpPr>
          <p:spPr>
            <a:xfrm>
              <a:off x="10381760" y="1527972"/>
              <a:ext cx="1477617" cy="261610"/>
            </a:xfrm>
            <a:prstGeom prst="rect">
              <a:avLst/>
            </a:prstGeom>
            <a:noFill/>
          </p:spPr>
          <p:txBody>
            <a:bodyPr wrap="square" rtlCol="0">
              <a:spAutoFit/>
            </a:bodyPr>
            <a:lstStyle/>
            <a:p>
              <a:r>
                <a:rPr lang="en-US" altLang="zh-CN" sz="1100" dirty="0"/>
                <a:t>Leucine</a:t>
              </a:r>
              <a:endParaRPr lang="en-NL" sz="1100" dirty="0"/>
            </a:p>
          </p:txBody>
        </p:sp>
        <p:cxnSp>
          <p:nvCxnSpPr>
            <p:cNvPr id="12" name="Straight Arrow Connector 11">
              <a:extLst>
                <a:ext uri="{FF2B5EF4-FFF2-40B4-BE49-F238E27FC236}">
                  <a16:creationId xmlns:a16="http://schemas.microsoft.com/office/drawing/2014/main" id="{AC8BBAF5-8225-C267-FC86-D3B52F0F2C55}"/>
                </a:ext>
              </a:extLst>
            </p:cNvPr>
            <p:cNvCxnSpPr/>
            <p:nvPr/>
          </p:nvCxnSpPr>
          <p:spPr>
            <a:xfrm flipH="1">
              <a:off x="10608365" y="1825625"/>
              <a:ext cx="59635" cy="26159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A84EFA6E-10B5-821D-67AA-A5AA20728A3D}"/>
                </a:ext>
              </a:extLst>
            </p:cNvPr>
            <p:cNvSpPr txBox="1"/>
            <p:nvPr/>
          </p:nvSpPr>
          <p:spPr>
            <a:xfrm>
              <a:off x="10984396" y="4425525"/>
              <a:ext cx="1477617" cy="261610"/>
            </a:xfrm>
            <a:prstGeom prst="rect">
              <a:avLst/>
            </a:prstGeom>
            <a:noFill/>
          </p:spPr>
          <p:txBody>
            <a:bodyPr wrap="square" rtlCol="0">
              <a:spAutoFit/>
            </a:bodyPr>
            <a:lstStyle/>
            <a:p>
              <a:r>
                <a:rPr lang="en-US" altLang="zh-CN" sz="1100" dirty="0"/>
                <a:t>Methionine</a:t>
              </a:r>
              <a:endParaRPr lang="en-NL" sz="1100" dirty="0"/>
            </a:p>
          </p:txBody>
        </p:sp>
        <p:cxnSp>
          <p:nvCxnSpPr>
            <p:cNvPr id="16" name="Straight Arrow Connector 15">
              <a:extLst>
                <a:ext uri="{FF2B5EF4-FFF2-40B4-BE49-F238E27FC236}">
                  <a16:creationId xmlns:a16="http://schemas.microsoft.com/office/drawing/2014/main" id="{C18F46CD-204A-A957-B183-7B3D070EE749}"/>
                </a:ext>
              </a:extLst>
            </p:cNvPr>
            <p:cNvCxnSpPr/>
            <p:nvPr/>
          </p:nvCxnSpPr>
          <p:spPr>
            <a:xfrm flipH="1" flipV="1">
              <a:off x="10886661" y="4001294"/>
              <a:ext cx="567207" cy="42493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3988560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AB1FC-7259-32D8-F380-4911EB30D3F0}"/>
              </a:ext>
            </a:extLst>
          </p:cNvPr>
          <p:cNvSpPr>
            <a:spLocks noGrp="1"/>
          </p:cNvSpPr>
          <p:nvPr>
            <p:ph type="title"/>
          </p:nvPr>
        </p:nvSpPr>
        <p:spPr>
          <a:xfrm>
            <a:off x="122582" y="-397318"/>
            <a:ext cx="10515600" cy="1325563"/>
          </a:xfrm>
        </p:spPr>
        <p:txBody>
          <a:bodyPr>
            <a:normAutofit/>
          </a:bodyPr>
          <a:lstStyle/>
          <a:p>
            <a:r>
              <a:rPr lang="en-US" sz="2400" dirty="0"/>
              <a:t>Does DCA changed the TCA intermediates concentration?</a:t>
            </a:r>
            <a:endParaRPr lang="en-NL" sz="2400" dirty="0"/>
          </a:p>
        </p:txBody>
      </p:sp>
      <p:pic>
        <p:nvPicPr>
          <p:cNvPr id="20" name="Content Placeholder 19">
            <a:extLst>
              <a:ext uri="{FF2B5EF4-FFF2-40B4-BE49-F238E27FC236}">
                <a16:creationId xmlns:a16="http://schemas.microsoft.com/office/drawing/2014/main" id="{C5A58B1C-7013-DB37-8EB5-4E02A79E6DF3}"/>
              </a:ext>
            </a:extLst>
          </p:cNvPr>
          <p:cNvPicPr>
            <a:picLocks noGrp="1" noChangeAspect="1"/>
          </p:cNvPicPr>
          <p:nvPr>
            <p:ph idx="1"/>
          </p:nvPr>
        </p:nvPicPr>
        <p:blipFill>
          <a:blip r:embed="rId2"/>
          <a:stretch>
            <a:fillRect/>
          </a:stretch>
        </p:blipFill>
        <p:spPr>
          <a:xfrm>
            <a:off x="366393" y="513659"/>
            <a:ext cx="7945925" cy="6145558"/>
          </a:xfrm>
          <a:prstGeom prst="rect">
            <a:avLst/>
          </a:prstGeom>
        </p:spPr>
      </p:pic>
      <p:grpSp>
        <p:nvGrpSpPr>
          <p:cNvPr id="4" name="Group 3">
            <a:extLst>
              <a:ext uri="{FF2B5EF4-FFF2-40B4-BE49-F238E27FC236}">
                <a16:creationId xmlns:a16="http://schemas.microsoft.com/office/drawing/2014/main" id="{2B9B2304-D28A-903B-B66C-BE133320AE86}"/>
              </a:ext>
            </a:extLst>
          </p:cNvPr>
          <p:cNvGrpSpPr/>
          <p:nvPr/>
        </p:nvGrpSpPr>
        <p:grpSpPr>
          <a:xfrm>
            <a:off x="8460227" y="1408181"/>
            <a:ext cx="4004797" cy="3278954"/>
            <a:chOff x="8460227" y="1408181"/>
            <a:chExt cx="4004797" cy="3278954"/>
          </a:xfrm>
        </p:grpSpPr>
        <p:pic>
          <p:nvPicPr>
            <p:cNvPr id="5" name="Picture 4">
              <a:extLst>
                <a:ext uri="{FF2B5EF4-FFF2-40B4-BE49-F238E27FC236}">
                  <a16:creationId xmlns:a16="http://schemas.microsoft.com/office/drawing/2014/main" id="{9825947C-1FF4-A3D9-1FF2-84F8B887B9C8}"/>
                </a:ext>
              </a:extLst>
            </p:cNvPr>
            <p:cNvPicPr>
              <a:picLocks noChangeAspect="1"/>
            </p:cNvPicPr>
            <p:nvPr/>
          </p:nvPicPr>
          <p:blipFill>
            <a:blip r:embed="rId3"/>
            <a:stretch>
              <a:fillRect/>
            </a:stretch>
          </p:blipFill>
          <p:spPr>
            <a:xfrm>
              <a:off x="8460227" y="1408181"/>
              <a:ext cx="3265989" cy="3084305"/>
            </a:xfrm>
            <a:prstGeom prst="rect">
              <a:avLst/>
            </a:prstGeom>
          </p:spPr>
        </p:pic>
        <p:sp>
          <p:nvSpPr>
            <p:cNvPr id="6" name="TextBox 5">
              <a:extLst>
                <a:ext uri="{FF2B5EF4-FFF2-40B4-BE49-F238E27FC236}">
                  <a16:creationId xmlns:a16="http://schemas.microsoft.com/office/drawing/2014/main" id="{EE72AFF4-3B62-DDA3-FE4F-DA15F1B96760}"/>
                </a:ext>
              </a:extLst>
            </p:cNvPr>
            <p:cNvSpPr txBox="1"/>
            <p:nvPr/>
          </p:nvSpPr>
          <p:spPr>
            <a:xfrm>
              <a:off x="10987407" y="2432594"/>
              <a:ext cx="1477617" cy="261610"/>
            </a:xfrm>
            <a:prstGeom prst="rect">
              <a:avLst/>
            </a:prstGeom>
            <a:noFill/>
          </p:spPr>
          <p:txBody>
            <a:bodyPr wrap="square" rtlCol="0">
              <a:spAutoFit/>
            </a:bodyPr>
            <a:lstStyle/>
            <a:p>
              <a:r>
                <a:rPr lang="en-US" altLang="zh-CN" sz="1100" dirty="0"/>
                <a:t>Iso-leucine</a:t>
              </a:r>
              <a:endParaRPr lang="en-NL" sz="1100" dirty="0"/>
            </a:p>
          </p:txBody>
        </p:sp>
        <p:cxnSp>
          <p:nvCxnSpPr>
            <p:cNvPr id="9" name="Straight Arrow Connector 8">
              <a:extLst>
                <a:ext uri="{FF2B5EF4-FFF2-40B4-BE49-F238E27FC236}">
                  <a16:creationId xmlns:a16="http://schemas.microsoft.com/office/drawing/2014/main" id="{849B42A5-66E1-EFE3-B61D-90FF7993D5D8}"/>
                </a:ext>
              </a:extLst>
            </p:cNvPr>
            <p:cNvCxnSpPr>
              <a:cxnSpLocks/>
            </p:cNvCxnSpPr>
            <p:nvPr/>
          </p:nvCxnSpPr>
          <p:spPr>
            <a:xfrm flipH="1" flipV="1">
              <a:off x="10787270" y="2199511"/>
              <a:ext cx="666598" cy="30186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7ADA7154-74A9-8B9D-CB63-C719542D58A5}"/>
                </a:ext>
              </a:extLst>
            </p:cNvPr>
            <p:cNvCxnSpPr>
              <a:cxnSpLocks/>
            </p:cNvCxnSpPr>
            <p:nvPr/>
          </p:nvCxnSpPr>
          <p:spPr>
            <a:xfrm flipH="1">
              <a:off x="10987407" y="2627243"/>
              <a:ext cx="466461" cy="85408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701663FF-67AE-4394-EB6D-CF79E6C000DA}"/>
                </a:ext>
              </a:extLst>
            </p:cNvPr>
            <p:cNvSpPr txBox="1"/>
            <p:nvPr/>
          </p:nvSpPr>
          <p:spPr>
            <a:xfrm>
              <a:off x="10347990" y="1669226"/>
              <a:ext cx="1477617" cy="261610"/>
            </a:xfrm>
            <a:prstGeom prst="rect">
              <a:avLst/>
            </a:prstGeom>
            <a:noFill/>
          </p:spPr>
          <p:txBody>
            <a:bodyPr wrap="square" rtlCol="0">
              <a:spAutoFit/>
            </a:bodyPr>
            <a:lstStyle/>
            <a:p>
              <a:r>
                <a:rPr lang="en-US" altLang="zh-CN" sz="1100" dirty="0"/>
                <a:t>Leucine</a:t>
              </a:r>
              <a:endParaRPr lang="en-NL" sz="1100" dirty="0"/>
            </a:p>
          </p:txBody>
        </p:sp>
        <p:cxnSp>
          <p:nvCxnSpPr>
            <p:cNvPr id="16" name="Straight Arrow Connector 15">
              <a:extLst>
                <a:ext uri="{FF2B5EF4-FFF2-40B4-BE49-F238E27FC236}">
                  <a16:creationId xmlns:a16="http://schemas.microsoft.com/office/drawing/2014/main" id="{FB940FC8-013A-D69E-6713-AF0A2858AD76}"/>
                </a:ext>
              </a:extLst>
            </p:cNvPr>
            <p:cNvCxnSpPr/>
            <p:nvPr/>
          </p:nvCxnSpPr>
          <p:spPr>
            <a:xfrm flipH="1">
              <a:off x="10608365" y="1825625"/>
              <a:ext cx="59635" cy="26159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5B8CBB66-F1C7-F530-F8EF-D0F70210C8EE}"/>
                </a:ext>
              </a:extLst>
            </p:cNvPr>
            <p:cNvSpPr txBox="1"/>
            <p:nvPr/>
          </p:nvSpPr>
          <p:spPr>
            <a:xfrm>
              <a:off x="10984396" y="4425525"/>
              <a:ext cx="1477617" cy="261610"/>
            </a:xfrm>
            <a:prstGeom prst="rect">
              <a:avLst/>
            </a:prstGeom>
            <a:noFill/>
          </p:spPr>
          <p:txBody>
            <a:bodyPr wrap="square" rtlCol="0">
              <a:spAutoFit/>
            </a:bodyPr>
            <a:lstStyle/>
            <a:p>
              <a:r>
                <a:rPr lang="en-US" altLang="zh-CN" sz="1100" dirty="0"/>
                <a:t>Methionine</a:t>
              </a:r>
              <a:endParaRPr lang="en-NL" sz="1100" dirty="0"/>
            </a:p>
          </p:txBody>
        </p:sp>
        <p:cxnSp>
          <p:nvCxnSpPr>
            <p:cNvPr id="19" name="Straight Arrow Connector 18">
              <a:extLst>
                <a:ext uri="{FF2B5EF4-FFF2-40B4-BE49-F238E27FC236}">
                  <a16:creationId xmlns:a16="http://schemas.microsoft.com/office/drawing/2014/main" id="{CFC3BDE0-759B-6C11-242C-8D3DDC232B21}"/>
                </a:ext>
              </a:extLst>
            </p:cNvPr>
            <p:cNvCxnSpPr/>
            <p:nvPr/>
          </p:nvCxnSpPr>
          <p:spPr>
            <a:xfrm flipH="1" flipV="1">
              <a:off x="10886661" y="4001294"/>
              <a:ext cx="567207" cy="42493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9533227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A084-3EE4-C6CE-B470-B3700059DDAE}"/>
              </a:ext>
            </a:extLst>
          </p:cNvPr>
          <p:cNvSpPr>
            <a:spLocks noGrp="1"/>
          </p:cNvSpPr>
          <p:nvPr>
            <p:ph type="title"/>
          </p:nvPr>
        </p:nvSpPr>
        <p:spPr>
          <a:xfrm>
            <a:off x="168965" y="-90711"/>
            <a:ext cx="10515600" cy="1325563"/>
          </a:xfrm>
        </p:spPr>
        <p:txBody>
          <a:bodyPr/>
          <a:lstStyle/>
          <a:p>
            <a:r>
              <a:rPr lang="en-US" altLang="zh-CN" dirty="0"/>
              <a:t>Concentration change in cell lines</a:t>
            </a:r>
            <a:endParaRPr lang="en-NL" dirty="0"/>
          </a:p>
        </p:txBody>
      </p:sp>
      <p:sp>
        <p:nvSpPr>
          <p:cNvPr id="3" name="Content Placeholder 2">
            <a:extLst>
              <a:ext uri="{FF2B5EF4-FFF2-40B4-BE49-F238E27FC236}">
                <a16:creationId xmlns:a16="http://schemas.microsoft.com/office/drawing/2014/main" id="{B41CE06F-5ABE-4236-D37B-A102310F8FFF}"/>
              </a:ext>
            </a:extLst>
          </p:cNvPr>
          <p:cNvSpPr>
            <a:spLocks noGrp="1"/>
          </p:cNvSpPr>
          <p:nvPr>
            <p:ph idx="1"/>
          </p:nvPr>
        </p:nvSpPr>
        <p:spPr/>
        <p:txBody>
          <a:bodyPr/>
          <a:lstStyle/>
          <a:p>
            <a:endParaRPr lang="en-NL" dirty="0"/>
          </a:p>
        </p:txBody>
      </p:sp>
      <p:pic>
        <p:nvPicPr>
          <p:cNvPr id="5" name="Picture 4" descr="A graph of different colored bars&#10;&#10;AI-generated content may be incorrect.">
            <a:extLst>
              <a:ext uri="{FF2B5EF4-FFF2-40B4-BE49-F238E27FC236}">
                <a16:creationId xmlns:a16="http://schemas.microsoft.com/office/drawing/2014/main" id="{9165BCA0-A34D-17B4-872F-472CDA513EE5}"/>
              </a:ext>
            </a:extLst>
          </p:cNvPr>
          <p:cNvPicPr>
            <a:picLocks noChangeAspect="1"/>
          </p:cNvPicPr>
          <p:nvPr/>
        </p:nvPicPr>
        <p:blipFill>
          <a:blip r:embed="rId2"/>
          <a:stretch>
            <a:fillRect/>
          </a:stretch>
        </p:blipFill>
        <p:spPr>
          <a:xfrm>
            <a:off x="838200" y="887983"/>
            <a:ext cx="4201606" cy="2968851"/>
          </a:xfrm>
          <a:prstGeom prst="rect">
            <a:avLst/>
          </a:prstGeom>
        </p:spPr>
      </p:pic>
      <p:graphicFrame>
        <p:nvGraphicFramePr>
          <p:cNvPr id="6" name="Object 5">
            <a:extLst>
              <a:ext uri="{FF2B5EF4-FFF2-40B4-BE49-F238E27FC236}">
                <a16:creationId xmlns:a16="http://schemas.microsoft.com/office/drawing/2014/main" id="{5867C31B-FF5A-EA87-996B-238C36F6D5F2}"/>
              </a:ext>
            </a:extLst>
          </p:cNvPr>
          <p:cNvGraphicFramePr>
            <a:graphicFrameLocks noChangeAspect="1"/>
          </p:cNvGraphicFramePr>
          <p:nvPr/>
        </p:nvGraphicFramePr>
        <p:xfrm>
          <a:off x="7011467" y="2561831"/>
          <a:ext cx="4701921" cy="3423134"/>
        </p:xfrm>
        <a:graphic>
          <a:graphicData uri="http://schemas.openxmlformats.org/presentationml/2006/ole">
            <mc:AlternateContent xmlns:mc="http://schemas.openxmlformats.org/markup-compatibility/2006">
              <mc:Choice xmlns:v="urn:schemas-microsoft-com:vml" Requires="v">
                <p:oleObj name="Prism 10" r:id="rId3" imgW="10242260" imgH="7456989" progId="Prism10.Document">
                  <p:embed/>
                </p:oleObj>
              </mc:Choice>
              <mc:Fallback>
                <p:oleObj name="Prism 10" r:id="rId3" imgW="10242260" imgH="7456989" progId="Prism10.Document">
                  <p:embed/>
                  <p:pic>
                    <p:nvPicPr>
                      <p:cNvPr id="6" name="Object 5">
                        <a:extLst>
                          <a:ext uri="{FF2B5EF4-FFF2-40B4-BE49-F238E27FC236}">
                            <a16:creationId xmlns:a16="http://schemas.microsoft.com/office/drawing/2014/main" id="{5867C31B-FF5A-EA87-996B-238C36F6D5F2}"/>
                          </a:ext>
                        </a:extLst>
                      </p:cNvPr>
                      <p:cNvPicPr/>
                      <p:nvPr/>
                    </p:nvPicPr>
                    <p:blipFill>
                      <a:blip r:embed="rId4"/>
                      <a:stretch>
                        <a:fillRect/>
                      </a:stretch>
                    </p:blipFill>
                    <p:spPr>
                      <a:xfrm>
                        <a:off x="7011467" y="2561831"/>
                        <a:ext cx="4701921" cy="3423134"/>
                      </a:xfrm>
                      <a:prstGeom prst="rect">
                        <a:avLst/>
                      </a:prstGeom>
                    </p:spPr>
                  </p:pic>
                </p:oleObj>
              </mc:Fallback>
            </mc:AlternateContent>
          </a:graphicData>
        </a:graphic>
      </p:graphicFrame>
      <p:pic>
        <p:nvPicPr>
          <p:cNvPr id="8" name="Picture 7" descr="A graph of different types of data&#10;&#10;AI-generated content may be incorrect.">
            <a:extLst>
              <a:ext uri="{FF2B5EF4-FFF2-40B4-BE49-F238E27FC236}">
                <a16:creationId xmlns:a16="http://schemas.microsoft.com/office/drawing/2014/main" id="{67D193AE-8513-CB43-363E-349DC32B0EDF}"/>
              </a:ext>
            </a:extLst>
          </p:cNvPr>
          <p:cNvPicPr>
            <a:picLocks noChangeAspect="1"/>
          </p:cNvPicPr>
          <p:nvPr/>
        </p:nvPicPr>
        <p:blipFill>
          <a:blip r:embed="rId5"/>
          <a:stretch>
            <a:fillRect/>
          </a:stretch>
        </p:blipFill>
        <p:spPr>
          <a:xfrm>
            <a:off x="919138" y="3856834"/>
            <a:ext cx="4261396" cy="3001166"/>
          </a:xfrm>
          <a:prstGeom prst="rect">
            <a:avLst/>
          </a:prstGeom>
        </p:spPr>
      </p:pic>
      <p:sp>
        <p:nvSpPr>
          <p:cNvPr id="9" name="TextBox 8">
            <a:extLst>
              <a:ext uri="{FF2B5EF4-FFF2-40B4-BE49-F238E27FC236}">
                <a16:creationId xmlns:a16="http://schemas.microsoft.com/office/drawing/2014/main" id="{8F8361A4-24C0-AE18-01FC-002A86790147}"/>
              </a:ext>
            </a:extLst>
          </p:cNvPr>
          <p:cNvSpPr txBox="1"/>
          <p:nvPr/>
        </p:nvSpPr>
        <p:spPr>
          <a:xfrm>
            <a:off x="2491409" y="1378226"/>
            <a:ext cx="821634" cy="369332"/>
          </a:xfrm>
          <a:prstGeom prst="rect">
            <a:avLst/>
          </a:prstGeom>
          <a:noFill/>
        </p:spPr>
        <p:txBody>
          <a:bodyPr wrap="square" rtlCol="0">
            <a:spAutoFit/>
          </a:bodyPr>
          <a:lstStyle/>
          <a:p>
            <a:r>
              <a:rPr lang="en-US" altLang="zh-CN" dirty="0"/>
              <a:t>A375</a:t>
            </a:r>
            <a:endParaRPr lang="en-NL" dirty="0"/>
          </a:p>
        </p:txBody>
      </p:sp>
      <p:sp>
        <p:nvSpPr>
          <p:cNvPr id="10" name="TextBox 9">
            <a:extLst>
              <a:ext uri="{FF2B5EF4-FFF2-40B4-BE49-F238E27FC236}">
                <a16:creationId xmlns:a16="http://schemas.microsoft.com/office/drawing/2014/main" id="{4886A97D-5656-AB05-ADFD-DE499AD5D3B6}"/>
              </a:ext>
            </a:extLst>
          </p:cNvPr>
          <p:cNvSpPr txBox="1"/>
          <p:nvPr/>
        </p:nvSpPr>
        <p:spPr>
          <a:xfrm>
            <a:off x="2491409" y="4273398"/>
            <a:ext cx="1371600" cy="369332"/>
          </a:xfrm>
          <a:prstGeom prst="rect">
            <a:avLst/>
          </a:prstGeom>
          <a:noFill/>
        </p:spPr>
        <p:txBody>
          <a:bodyPr wrap="square" rtlCol="0">
            <a:spAutoFit/>
          </a:bodyPr>
          <a:lstStyle/>
          <a:p>
            <a:r>
              <a:rPr lang="en-US" altLang="zh-CN" dirty="0"/>
              <a:t>SK-MEL-2</a:t>
            </a:r>
            <a:endParaRPr lang="en-NL" dirty="0"/>
          </a:p>
        </p:txBody>
      </p:sp>
      <p:sp>
        <p:nvSpPr>
          <p:cNvPr id="11" name="Rectangle 10">
            <a:extLst>
              <a:ext uri="{FF2B5EF4-FFF2-40B4-BE49-F238E27FC236}">
                <a16:creationId xmlns:a16="http://schemas.microsoft.com/office/drawing/2014/main" id="{B50EA53B-0AFB-2BED-0D69-5F204E3AE82B}"/>
              </a:ext>
            </a:extLst>
          </p:cNvPr>
          <p:cNvSpPr/>
          <p:nvPr/>
        </p:nvSpPr>
        <p:spPr>
          <a:xfrm>
            <a:off x="3863009" y="3429000"/>
            <a:ext cx="232898" cy="33439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Rectangle 11">
            <a:extLst>
              <a:ext uri="{FF2B5EF4-FFF2-40B4-BE49-F238E27FC236}">
                <a16:creationId xmlns:a16="http://schemas.microsoft.com/office/drawing/2014/main" id="{EC98B016-5C1D-E030-5CA5-1EE58E31EB02}"/>
              </a:ext>
            </a:extLst>
          </p:cNvPr>
          <p:cNvSpPr/>
          <p:nvPr/>
        </p:nvSpPr>
        <p:spPr>
          <a:xfrm>
            <a:off x="3979458" y="6414235"/>
            <a:ext cx="232898" cy="35350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23027790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87A6B-49F4-B0B1-E38E-6AC92119BC51}"/>
              </a:ext>
            </a:extLst>
          </p:cNvPr>
          <p:cNvSpPr>
            <a:spLocks noGrp="1"/>
          </p:cNvSpPr>
          <p:nvPr>
            <p:ph type="title"/>
          </p:nvPr>
        </p:nvSpPr>
        <p:spPr/>
        <p:txBody>
          <a:bodyPr/>
          <a:lstStyle/>
          <a:p>
            <a:endParaRPr lang="en-NL"/>
          </a:p>
        </p:txBody>
      </p:sp>
      <p:pic>
        <p:nvPicPr>
          <p:cNvPr id="4" name="Content Placeholder 3">
            <a:extLst>
              <a:ext uri="{FF2B5EF4-FFF2-40B4-BE49-F238E27FC236}">
                <a16:creationId xmlns:a16="http://schemas.microsoft.com/office/drawing/2014/main" id="{8DCAFBA8-5B17-10F7-85BB-3C8641E58D2D}"/>
              </a:ext>
            </a:extLst>
          </p:cNvPr>
          <p:cNvPicPr>
            <a:picLocks noGrp="1" noChangeAspect="1"/>
          </p:cNvPicPr>
          <p:nvPr>
            <p:ph idx="1"/>
          </p:nvPr>
        </p:nvPicPr>
        <p:blipFill>
          <a:blip r:embed="rId2"/>
          <a:stretch>
            <a:fillRect/>
          </a:stretch>
        </p:blipFill>
        <p:spPr>
          <a:xfrm>
            <a:off x="747299" y="1690688"/>
            <a:ext cx="5833854" cy="4351338"/>
          </a:xfrm>
          <a:prstGeom prst="rect">
            <a:avLst/>
          </a:prstGeom>
        </p:spPr>
      </p:pic>
      <p:sp>
        <p:nvSpPr>
          <p:cNvPr id="5" name="Title 1">
            <a:extLst>
              <a:ext uri="{FF2B5EF4-FFF2-40B4-BE49-F238E27FC236}">
                <a16:creationId xmlns:a16="http://schemas.microsoft.com/office/drawing/2014/main" id="{D9525789-F710-DB7E-4D23-B5A9D239325E}"/>
              </a:ext>
            </a:extLst>
          </p:cNvPr>
          <p:cNvSpPr txBox="1">
            <a:spLocks/>
          </p:cNvSpPr>
          <p:nvPr/>
        </p:nvSpPr>
        <p:spPr>
          <a:xfrm>
            <a:off x="122582" y="-39731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t>Does DCA changed the </a:t>
            </a:r>
            <a:r>
              <a:rPr lang="en-US" altLang="zh-CN" sz="2400" dirty="0"/>
              <a:t>glycolysis and PPP</a:t>
            </a:r>
            <a:r>
              <a:rPr lang="en-US" sz="2400" dirty="0"/>
              <a:t> intermediates concentration?</a:t>
            </a:r>
            <a:endParaRPr lang="en-NL" sz="2400" dirty="0"/>
          </a:p>
        </p:txBody>
      </p:sp>
      <p:pic>
        <p:nvPicPr>
          <p:cNvPr id="7" name="Picture 6">
            <a:extLst>
              <a:ext uri="{FF2B5EF4-FFF2-40B4-BE49-F238E27FC236}">
                <a16:creationId xmlns:a16="http://schemas.microsoft.com/office/drawing/2014/main" id="{DF0262FF-2358-F103-C6E3-1D72AE5BD5BD}"/>
              </a:ext>
            </a:extLst>
          </p:cNvPr>
          <p:cNvPicPr>
            <a:picLocks noChangeAspect="1"/>
          </p:cNvPicPr>
          <p:nvPr/>
        </p:nvPicPr>
        <p:blipFill>
          <a:blip r:embed="rId3"/>
          <a:srcRect l="8020" t="-5951" r="12895" b="28349"/>
          <a:stretch>
            <a:fillRect/>
          </a:stretch>
        </p:blipFill>
        <p:spPr>
          <a:xfrm>
            <a:off x="6408357" y="360105"/>
            <a:ext cx="4821381" cy="2661165"/>
          </a:xfrm>
          <a:prstGeom prst="rect">
            <a:avLst/>
          </a:prstGeom>
        </p:spPr>
      </p:pic>
    </p:spTree>
    <p:extLst>
      <p:ext uri="{BB962C8B-B14F-4D97-AF65-F5344CB8AC3E}">
        <p14:creationId xmlns:p14="http://schemas.microsoft.com/office/powerpoint/2010/main" val="4454489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4C79D-A62D-B5E9-D4CF-0D9AF68F4686}"/>
              </a:ext>
            </a:extLst>
          </p:cNvPr>
          <p:cNvSpPr>
            <a:spLocks noGrp="1"/>
          </p:cNvSpPr>
          <p:nvPr>
            <p:ph type="title"/>
          </p:nvPr>
        </p:nvSpPr>
        <p:spPr/>
        <p:txBody>
          <a:bodyPr/>
          <a:lstStyle/>
          <a:p>
            <a:r>
              <a:rPr lang="en-US" altLang="zh-CN" dirty="0"/>
              <a:t>Concentration change in cells</a:t>
            </a:r>
            <a:endParaRPr lang="en-NL" dirty="0"/>
          </a:p>
        </p:txBody>
      </p:sp>
      <p:sp>
        <p:nvSpPr>
          <p:cNvPr id="3" name="Content Placeholder 2">
            <a:extLst>
              <a:ext uri="{FF2B5EF4-FFF2-40B4-BE49-F238E27FC236}">
                <a16:creationId xmlns:a16="http://schemas.microsoft.com/office/drawing/2014/main" id="{03619E89-F410-3DD2-A5BA-2A6C11F1DD17}"/>
              </a:ext>
            </a:extLst>
          </p:cNvPr>
          <p:cNvSpPr>
            <a:spLocks noGrp="1"/>
          </p:cNvSpPr>
          <p:nvPr>
            <p:ph idx="1"/>
          </p:nvPr>
        </p:nvSpPr>
        <p:spPr/>
        <p:txBody>
          <a:bodyPr/>
          <a:lstStyle/>
          <a:p>
            <a:endParaRPr lang="en-NL"/>
          </a:p>
        </p:txBody>
      </p:sp>
      <p:pic>
        <p:nvPicPr>
          <p:cNvPr id="5" name="Picture 4">
            <a:extLst>
              <a:ext uri="{FF2B5EF4-FFF2-40B4-BE49-F238E27FC236}">
                <a16:creationId xmlns:a16="http://schemas.microsoft.com/office/drawing/2014/main" id="{53B66016-FA08-89E6-33BA-33FD71B6487E}"/>
              </a:ext>
            </a:extLst>
          </p:cNvPr>
          <p:cNvPicPr>
            <a:picLocks noChangeAspect="1"/>
          </p:cNvPicPr>
          <p:nvPr/>
        </p:nvPicPr>
        <p:blipFill>
          <a:blip r:embed="rId2"/>
          <a:stretch>
            <a:fillRect/>
          </a:stretch>
        </p:blipFill>
        <p:spPr>
          <a:xfrm>
            <a:off x="1044927" y="1884817"/>
            <a:ext cx="5667299" cy="4292146"/>
          </a:xfrm>
          <a:prstGeom prst="rect">
            <a:avLst/>
          </a:prstGeom>
        </p:spPr>
      </p:pic>
      <p:pic>
        <p:nvPicPr>
          <p:cNvPr id="6" name="Picture 5">
            <a:extLst>
              <a:ext uri="{FF2B5EF4-FFF2-40B4-BE49-F238E27FC236}">
                <a16:creationId xmlns:a16="http://schemas.microsoft.com/office/drawing/2014/main" id="{05042DF9-114B-1F78-89B8-C30DA2DDD58E}"/>
              </a:ext>
            </a:extLst>
          </p:cNvPr>
          <p:cNvPicPr>
            <a:picLocks noChangeAspect="1"/>
          </p:cNvPicPr>
          <p:nvPr/>
        </p:nvPicPr>
        <p:blipFill>
          <a:blip r:embed="rId3"/>
          <a:srcRect l="8020" t="-5951" r="12895" b="28349"/>
          <a:stretch>
            <a:fillRect/>
          </a:stretch>
        </p:blipFill>
        <p:spPr>
          <a:xfrm>
            <a:off x="6739146" y="1369725"/>
            <a:ext cx="4821381" cy="2661165"/>
          </a:xfrm>
          <a:prstGeom prst="rect">
            <a:avLst/>
          </a:prstGeom>
        </p:spPr>
      </p:pic>
    </p:spTree>
    <p:extLst>
      <p:ext uri="{BB962C8B-B14F-4D97-AF65-F5344CB8AC3E}">
        <p14:creationId xmlns:p14="http://schemas.microsoft.com/office/powerpoint/2010/main" val="28013051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F4D41-8B36-F56C-8E16-40A73939B506}"/>
              </a:ext>
            </a:extLst>
          </p:cNvPr>
          <p:cNvSpPr>
            <a:spLocks noGrp="1"/>
          </p:cNvSpPr>
          <p:nvPr>
            <p:ph type="title"/>
          </p:nvPr>
        </p:nvSpPr>
        <p:spPr/>
        <p:txBody>
          <a:bodyPr/>
          <a:lstStyle/>
          <a:p>
            <a:r>
              <a:rPr lang="en-CA" dirty="0"/>
              <a:t>A375</a:t>
            </a:r>
            <a:endParaRPr lang="en-NL" dirty="0"/>
          </a:p>
        </p:txBody>
      </p:sp>
      <p:sp>
        <p:nvSpPr>
          <p:cNvPr id="3" name="Content Placeholder 2">
            <a:extLst>
              <a:ext uri="{FF2B5EF4-FFF2-40B4-BE49-F238E27FC236}">
                <a16:creationId xmlns:a16="http://schemas.microsoft.com/office/drawing/2014/main" id="{C23CC13F-C597-5A31-BDC1-8AE88D570569}"/>
              </a:ext>
            </a:extLst>
          </p:cNvPr>
          <p:cNvSpPr>
            <a:spLocks noGrp="1"/>
          </p:cNvSpPr>
          <p:nvPr>
            <p:ph idx="1"/>
          </p:nvPr>
        </p:nvSpPr>
        <p:spPr/>
        <p:txBody>
          <a:bodyPr/>
          <a:lstStyle/>
          <a:p>
            <a:endParaRPr lang="en-NL"/>
          </a:p>
        </p:txBody>
      </p:sp>
      <p:sp>
        <p:nvSpPr>
          <p:cNvPr id="4" name="Slide Number Placeholder 3">
            <a:extLst>
              <a:ext uri="{FF2B5EF4-FFF2-40B4-BE49-F238E27FC236}">
                <a16:creationId xmlns:a16="http://schemas.microsoft.com/office/drawing/2014/main" id="{A94442CC-D10F-B1BE-1B11-ABF4BA93C4A0}"/>
              </a:ext>
            </a:extLst>
          </p:cNvPr>
          <p:cNvSpPr>
            <a:spLocks noGrp="1"/>
          </p:cNvSpPr>
          <p:nvPr>
            <p:ph type="sldNum" sz="quarter" idx="12"/>
          </p:nvPr>
        </p:nvSpPr>
        <p:spPr/>
        <p:txBody>
          <a:bodyPr/>
          <a:lstStyle/>
          <a:p>
            <a:fld id="{63FECFC1-1FBF-4FB4-B597-2E93DA8D3CB1}" type="slidenum">
              <a:rPr lang="en-NL" smtClean="0"/>
              <a:t>45</a:t>
            </a:fld>
            <a:endParaRPr lang="en-NL"/>
          </a:p>
        </p:txBody>
      </p:sp>
      <p:pic>
        <p:nvPicPr>
          <p:cNvPr id="5" name="Picture 4" descr="A graph of blue and white lines&#10;&#10;AI-generated content may be incorrect.">
            <a:extLst>
              <a:ext uri="{FF2B5EF4-FFF2-40B4-BE49-F238E27FC236}">
                <a16:creationId xmlns:a16="http://schemas.microsoft.com/office/drawing/2014/main" id="{7472B3EF-7F8C-D442-590F-58A3B0F22B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1725" y="2315038"/>
            <a:ext cx="7521554" cy="3754836"/>
          </a:xfrm>
          <a:prstGeom prst="rect">
            <a:avLst/>
          </a:prstGeom>
        </p:spPr>
      </p:pic>
    </p:spTree>
    <p:extLst>
      <p:ext uri="{BB962C8B-B14F-4D97-AF65-F5344CB8AC3E}">
        <p14:creationId xmlns:p14="http://schemas.microsoft.com/office/powerpoint/2010/main" val="21052601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F4EF6-1D23-2058-C366-4291ACF4EE28}"/>
            </a:ext>
          </a:extLst>
        </p:cNvPr>
        <p:cNvGrpSpPr/>
        <p:nvPr/>
      </p:nvGrpSpPr>
      <p:grpSpPr>
        <a:xfrm>
          <a:off x="0" y="0"/>
          <a:ext cx="0" cy="0"/>
          <a:chOff x="0" y="0"/>
          <a:chExt cx="0" cy="0"/>
        </a:xfrm>
      </p:grpSpPr>
      <p:sp>
        <p:nvSpPr>
          <p:cNvPr id="5" name="标题 1">
            <a:extLst>
              <a:ext uri="{FF2B5EF4-FFF2-40B4-BE49-F238E27FC236}">
                <a16:creationId xmlns:a16="http://schemas.microsoft.com/office/drawing/2014/main" id="{9ED3DF06-67DE-FC90-425F-371A93BC6197}"/>
              </a:ext>
            </a:extLst>
          </p:cNvPr>
          <p:cNvSpPr>
            <a:spLocks noGrp="1"/>
          </p:cNvSpPr>
          <p:nvPr>
            <p:ph type="title"/>
          </p:nvPr>
        </p:nvSpPr>
        <p:spPr>
          <a:xfrm>
            <a:off x="838200" y="136524"/>
            <a:ext cx="10515600" cy="1325563"/>
          </a:xfrm>
        </p:spPr>
        <p:txBody>
          <a:bodyPr/>
          <a:lstStyle/>
          <a:p>
            <a:r>
              <a:rPr kumimoji="1" lang="en-US" altLang="zh-CN" dirty="0"/>
              <a:t>SK-MEL-2 Control vs. DCA</a:t>
            </a:r>
            <a:endParaRPr kumimoji="1" lang="zh-CN" altLang="en-US" dirty="0"/>
          </a:p>
        </p:txBody>
      </p:sp>
      <p:pic>
        <p:nvPicPr>
          <p:cNvPr id="6" name="Content Placeholder 5">
            <a:extLst>
              <a:ext uri="{FF2B5EF4-FFF2-40B4-BE49-F238E27FC236}">
                <a16:creationId xmlns:a16="http://schemas.microsoft.com/office/drawing/2014/main" id="{AFF2842A-D28B-778E-F8A5-BEA0E9269AD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9052" y="1313333"/>
            <a:ext cx="2082428" cy="3240513"/>
          </a:xfrm>
          <a:prstGeom prst="rect">
            <a:avLst/>
          </a:prstGeom>
        </p:spPr>
      </p:pic>
      <p:sp>
        <p:nvSpPr>
          <p:cNvPr id="4" name="Slide Number Placeholder 3">
            <a:extLst>
              <a:ext uri="{FF2B5EF4-FFF2-40B4-BE49-F238E27FC236}">
                <a16:creationId xmlns:a16="http://schemas.microsoft.com/office/drawing/2014/main" id="{397057DB-BECD-2D7D-C467-449F171F673E}"/>
              </a:ext>
            </a:extLst>
          </p:cNvPr>
          <p:cNvSpPr>
            <a:spLocks noGrp="1"/>
          </p:cNvSpPr>
          <p:nvPr>
            <p:ph type="sldNum" sz="quarter" idx="12"/>
          </p:nvPr>
        </p:nvSpPr>
        <p:spPr/>
        <p:txBody>
          <a:bodyPr/>
          <a:lstStyle/>
          <a:p>
            <a:fld id="{63FECFC1-1FBF-4FB4-B597-2E93DA8D3CB1}" type="slidenum">
              <a:rPr lang="en-NL" smtClean="0"/>
              <a:t>46</a:t>
            </a:fld>
            <a:endParaRPr lang="en-NL"/>
          </a:p>
        </p:txBody>
      </p:sp>
      <p:grpSp>
        <p:nvGrpSpPr>
          <p:cNvPr id="14" name="Group 33">
            <a:extLst>
              <a:ext uri="{FF2B5EF4-FFF2-40B4-BE49-F238E27FC236}">
                <a16:creationId xmlns:a16="http://schemas.microsoft.com/office/drawing/2014/main" id="{EA02BB5C-4874-A9F1-0395-E0DB24CF5AA6}"/>
              </a:ext>
            </a:extLst>
          </p:cNvPr>
          <p:cNvGrpSpPr/>
          <p:nvPr/>
        </p:nvGrpSpPr>
        <p:grpSpPr>
          <a:xfrm>
            <a:off x="7124699" y="-13804"/>
            <a:ext cx="5067301" cy="6885607"/>
            <a:chOff x="7801387" y="1173805"/>
            <a:chExt cx="3686495" cy="4920047"/>
          </a:xfrm>
        </p:grpSpPr>
        <p:grpSp>
          <p:nvGrpSpPr>
            <p:cNvPr id="15" name="Group 31">
              <a:extLst>
                <a:ext uri="{FF2B5EF4-FFF2-40B4-BE49-F238E27FC236}">
                  <a16:creationId xmlns:a16="http://schemas.microsoft.com/office/drawing/2014/main" id="{13FE8051-A7C2-278F-46E5-47B1E265E308}"/>
                </a:ext>
              </a:extLst>
            </p:cNvPr>
            <p:cNvGrpSpPr/>
            <p:nvPr/>
          </p:nvGrpSpPr>
          <p:grpSpPr>
            <a:xfrm>
              <a:off x="7801387" y="1173805"/>
              <a:ext cx="3686495" cy="4920047"/>
              <a:chOff x="7801387" y="1173805"/>
              <a:chExt cx="3686495" cy="4920047"/>
            </a:xfrm>
          </p:grpSpPr>
          <p:pic>
            <p:nvPicPr>
              <p:cNvPr id="17" name="Picture 28">
                <a:extLst>
                  <a:ext uri="{FF2B5EF4-FFF2-40B4-BE49-F238E27FC236}">
                    <a16:creationId xmlns:a16="http://schemas.microsoft.com/office/drawing/2014/main" id="{0CE63469-4350-7DA1-43EF-5937720EB1BE}"/>
                  </a:ext>
                </a:extLst>
              </p:cNvPr>
              <p:cNvPicPr>
                <a:picLocks noChangeAspect="1"/>
              </p:cNvPicPr>
              <p:nvPr/>
            </p:nvPicPr>
            <p:blipFill rotWithShape="1">
              <a:blip r:embed="rId3"/>
              <a:srcRect l="2016" t="6216" r="-2016" b="-147"/>
              <a:stretch/>
            </p:blipFill>
            <p:spPr>
              <a:xfrm>
                <a:off x="7801387" y="1197509"/>
                <a:ext cx="3686495" cy="4896343"/>
              </a:xfrm>
              <a:prstGeom prst="rect">
                <a:avLst/>
              </a:prstGeom>
            </p:spPr>
          </p:pic>
          <p:sp>
            <p:nvSpPr>
              <p:cNvPr id="18" name="Rectangle 29">
                <a:extLst>
                  <a:ext uri="{FF2B5EF4-FFF2-40B4-BE49-F238E27FC236}">
                    <a16:creationId xmlns:a16="http://schemas.microsoft.com/office/drawing/2014/main" id="{1A1FB4D6-9530-F6C9-D675-A9C3E32D1CA6}"/>
                  </a:ext>
                </a:extLst>
              </p:cNvPr>
              <p:cNvSpPr/>
              <p:nvPr/>
            </p:nvSpPr>
            <p:spPr>
              <a:xfrm>
                <a:off x="8282385" y="1173805"/>
                <a:ext cx="518715" cy="5207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 name="Rectangle 30">
                <a:extLst>
                  <a:ext uri="{FF2B5EF4-FFF2-40B4-BE49-F238E27FC236}">
                    <a16:creationId xmlns:a16="http://schemas.microsoft.com/office/drawing/2014/main" id="{21A38237-FB4C-8F2B-E16C-78FB25CDCF8F}"/>
                  </a:ext>
                </a:extLst>
              </p:cNvPr>
              <p:cNvSpPr/>
              <p:nvPr/>
            </p:nvSpPr>
            <p:spPr>
              <a:xfrm>
                <a:off x="9385276" y="3840805"/>
                <a:ext cx="2102606" cy="132556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16" name="Rectangle 32">
              <a:extLst>
                <a:ext uri="{FF2B5EF4-FFF2-40B4-BE49-F238E27FC236}">
                  <a16:creationId xmlns:a16="http://schemas.microsoft.com/office/drawing/2014/main" id="{88CA8F18-2337-1313-B22A-547A2581EA4D}"/>
                </a:ext>
              </a:extLst>
            </p:cNvPr>
            <p:cNvSpPr/>
            <p:nvPr/>
          </p:nvSpPr>
          <p:spPr>
            <a:xfrm>
              <a:off x="9291491" y="3535551"/>
              <a:ext cx="687778" cy="1132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20" name="Rectangle 19">
            <a:extLst>
              <a:ext uri="{FF2B5EF4-FFF2-40B4-BE49-F238E27FC236}">
                <a16:creationId xmlns:a16="http://schemas.microsoft.com/office/drawing/2014/main" id="{8385D5F7-90CF-C860-93E4-A37429FD939C}"/>
              </a:ext>
            </a:extLst>
          </p:cNvPr>
          <p:cNvSpPr/>
          <p:nvPr/>
        </p:nvSpPr>
        <p:spPr>
          <a:xfrm>
            <a:off x="8458816" y="1252285"/>
            <a:ext cx="1073622" cy="48595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3" name="Picture 2">
            <a:extLst>
              <a:ext uri="{FF2B5EF4-FFF2-40B4-BE49-F238E27FC236}">
                <a16:creationId xmlns:a16="http://schemas.microsoft.com/office/drawing/2014/main" id="{1F9342E1-90C1-5026-84AB-A60E1EBFBF8C}"/>
              </a:ext>
            </a:extLst>
          </p:cNvPr>
          <p:cNvPicPr>
            <a:picLocks noChangeAspect="1"/>
          </p:cNvPicPr>
          <p:nvPr/>
        </p:nvPicPr>
        <p:blipFill>
          <a:blip r:embed="rId4"/>
          <a:stretch>
            <a:fillRect/>
          </a:stretch>
        </p:blipFill>
        <p:spPr>
          <a:xfrm>
            <a:off x="3637413" y="1671195"/>
            <a:ext cx="3797286" cy="2524791"/>
          </a:xfrm>
          <a:prstGeom prst="rect">
            <a:avLst/>
          </a:prstGeom>
        </p:spPr>
      </p:pic>
      <p:pic>
        <p:nvPicPr>
          <p:cNvPr id="9" name="Picture 8">
            <a:extLst>
              <a:ext uri="{FF2B5EF4-FFF2-40B4-BE49-F238E27FC236}">
                <a16:creationId xmlns:a16="http://schemas.microsoft.com/office/drawing/2014/main" id="{5B201FC1-20BD-7E40-F0D4-0E21B0824B88}"/>
              </a:ext>
            </a:extLst>
          </p:cNvPr>
          <p:cNvPicPr>
            <a:picLocks noChangeAspect="1"/>
          </p:cNvPicPr>
          <p:nvPr/>
        </p:nvPicPr>
        <p:blipFill>
          <a:blip r:embed="rId5"/>
          <a:stretch>
            <a:fillRect/>
          </a:stretch>
        </p:blipFill>
        <p:spPr>
          <a:xfrm>
            <a:off x="956663" y="4308757"/>
            <a:ext cx="5730737" cy="2530059"/>
          </a:xfrm>
          <a:prstGeom prst="rect">
            <a:avLst/>
          </a:prstGeom>
        </p:spPr>
      </p:pic>
    </p:spTree>
    <p:extLst>
      <p:ext uri="{BB962C8B-B14F-4D97-AF65-F5344CB8AC3E}">
        <p14:creationId xmlns:p14="http://schemas.microsoft.com/office/powerpoint/2010/main" val="4742679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0CA32C-6944-31EC-3AB1-BEA6F1ED4DE3}"/>
              </a:ext>
            </a:extLst>
          </p:cNvPr>
          <p:cNvSpPr>
            <a:spLocks noGrp="1"/>
          </p:cNvSpPr>
          <p:nvPr>
            <p:ph type="title"/>
          </p:nvPr>
        </p:nvSpPr>
        <p:spPr>
          <a:xfrm>
            <a:off x="740585" y="136524"/>
            <a:ext cx="10515600" cy="1325563"/>
          </a:xfrm>
        </p:spPr>
        <p:txBody>
          <a:bodyPr/>
          <a:lstStyle/>
          <a:p>
            <a:r>
              <a:rPr kumimoji="1" lang="en-US" altLang="zh-CN" dirty="0"/>
              <a:t>G6P-6PG</a:t>
            </a:r>
            <a:endParaRPr kumimoji="1" lang="zh-CN" altLang="en-US" dirty="0"/>
          </a:p>
        </p:txBody>
      </p:sp>
      <p:sp>
        <p:nvSpPr>
          <p:cNvPr id="3" name="内容占位符 2">
            <a:extLst>
              <a:ext uri="{FF2B5EF4-FFF2-40B4-BE49-F238E27FC236}">
                <a16:creationId xmlns:a16="http://schemas.microsoft.com/office/drawing/2014/main" id="{AA39D9BB-3656-A073-BB47-4C0AAE57263F}"/>
              </a:ext>
            </a:extLst>
          </p:cNvPr>
          <p:cNvSpPr>
            <a:spLocks noGrp="1"/>
          </p:cNvSpPr>
          <p:nvPr>
            <p:ph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A5E66BFC-C17E-6BFD-D89A-2A84830C3E24}"/>
              </a:ext>
            </a:extLst>
          </p:cNvPr>
          <p:cNvSpPr>
            <a:spLocks noGrp="1"/>
          </p:cNvSpPr>
          <p:nvPr>
            <p:ph type="sldNum" sz="quarter" idx="12"/>
          </p:nvPr>
        </p:nvSpPr>
        <p:spPr/>
        <p:txBody>
          <a:bodyPr/>
          <a:lstStyle/>
          <a:p>
            <a:fld id="{63FECFC1-1FBF-4FB4-B597-2E93DA8D3CB1}" type="slidenum">
              <a:rPr lang="en-NL" smtClean="0"/>
              <a:t>47</a:t>
            </a:fld>
            <a:endParaRPr lang="en-NL"/>
          </a:p>
        </p:txBody>
      </p:sp>
      <p:pic>
        <p:nvPicPr>
          <p:cNvPr id="5" name="图片 4">
            <a:extLst>
              <a:ext uri="{FF2B5EF4-FFF2-40B4-BE49-F238E27FC236}">
                <a16:creationId xmlns:a16="http://schemas.microsoft.com/office/drawing/2014/main" id="{CD596AB6-F076-356B-DAF2-FC4EEF69457E}"/>
              </a:ext>
            </a:extLst>
          </p:cNvPr>
          <p:cNvPicPr>
            <a:picLocks noChangeAspect="1"/>
          </p:cNvPicPr>
          <p:nvPr/>
        </p:nvPicPr>
        <p:blipFill>
          <a:blip r:embed="rId2"/>
          <a:stretch>
            <a:fillRect/>
          </a:stretch>
        </p:blipFill>
        <p:spPr>
          <a:xfrm>
            <a:off x="1040608" y="3635023"/>
            <a:ext cx="6674665" cy="3276810"/>
          </a:xfrm>
          <a:prstGeom prst="rect">
            <a:avLst/>
          </a:prstGeom>
        </p:spPr>
      </p:pic>
      <p:grpSp>
        <p:nvGrpSpPr>
          <p:cNvPr id="7" name="Group 33">
            <a:extLst>
              <a:ext uri="{FF2B5EF4-FFF2-40B4-BE49-F238E27FC236}">
                <a16:creationId xmlns:a16="http://schemas.microsoft.com/office/drawing/2014/main" id="{FCB29D27-E117-48E4-B2CA-CDA49D1ED1F5}"/>
              </a:ext>
            </a:extLst>
          </p:cNvPr>
          <p:cNvGrpSpPr/>
          <p:nvPr/>
        </p:nvGrpSpPr>
        <p:grpSpPr>
          <a:xfrm>
            <a:off x="7704871" y="0"/>
            <a:ext cx="5067301" cy="6885607"/>
            <a:chOff x="7801387" y="1173805"/>
            <a:chExt cx="3686495" cy="4920047"/>
          </a:xfrm>
        </p:grpSpPr>
        <p:grpSp>
          <p:nvGrpSpPr>
            <p:cNvPr id="8" name="Group 31">
              <a:extLst>
                <a:ext uri="{FF2B5EF4-FFF2-40B4-BE49-F238E27FC236}">
                  <a16:creationId xmlns:a16="http://schemas.microsoft.com/office/drawing/2014/main" id="{EAB7606F-6A07-4234-BAD2-E76BF1A72CCC}"/>
                </a:ext>
              </a:extLst>
            </p:cNvPr>
            <p:cNvGrpSpPr/>
            <p:nvPr/>
          </p:nvGrpSpPr>
          <p:grpSpPr>
            <a:xfrm>
              <a:off x="7801387" y="1173805"/>
              <a:ext cx="3686495" cy="4920047"/>
              <a:chOff x="7801387" y="1173805"/>
              <a:chExt cx="3686495" cy="4920047"/>
            </a:xfrm>
          </p:grpSpPr>
          <p:pic>
            <p:nvPicPr>
              <p:cNvPr id="10" name="Picture 28">
                <a:extLst>
                  <a:ext uri="{FF2B5EF4-FFF2-40B4-BE49-F238E27FC236}">
                    <a16:creationId xmlns:a16="http://schemas.microsoft.com/office/drawing/2014/main" id="{0577999D-3163-28DC-B296-49D6B0FEDFEE}"/>
                  </a:ext>
                </a:extLst>
              </p:cNvPr>
              <p:cNvPicPr>
                <a:picLocks noChangeAspect="1"/>
              </p:cNvPicPr>
              <p:nvPr/>
            </p:nvPicPr>
            <p:blipFill rotWithShape="1">
              <a:blip r:embed="rId3"/>
              <a:srcRect l="2016" t="6216" r="-2016" b="-147"/>
              <a:stretch/>
            </p:blipFill>
            <p:spPr>
              <a:xfrm>
                <a:off x="7801387" y="1197509"/>
                <a:ext cx="3686495" cy="4896343"/>
              </a:xfrm>
              <a:prstGeom prst="rect">
                <a:avLst/>
              </a:prstGeom>
            </p:spPr>
          </p:pic>
          <p:sp>
            <p:nvSpPr>
              <p:cNvPr id="11" name="Rectangle 29">
                <a:extLst>
                  <a:ext uri="{FF2B5EF4-FFF2-40B4-BE49-F238E27FC236}">
                    <a16:creationId xmlns:a16="http://schemas.microsoft.com/office/drawing/2014/main" id="{5A38F899-B7BD-A94E-B6F3-3C7F722DE746}"/>
                  </a:ext>
                </a:extLst>
              </p:cNvPr>
              <p:cNvSpPr/>
              <p:nvPr/>
            </p:nvSpPr>
            <p:spPr>
              <a:xfrm>
                <a:off x="8282385" y="1173805"/>
                <a:ext cx="518715" cy="5207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Rectangle 30">
                <a:extLst>
                  <a:ext uri="{FF2B5EF4-FFF2-40B4-BE49-F238E27FC236}">
                    <a16:creationId xmlns:a16="http://schemas.microsoft.com/office/drawing/2014/main" id="{5BE9D499-31C0-A3CF-DE1F-9ADE363C09E5}"/>
                  </a:ext>
                </a:extLst>
              </p:cNvPr>
              <p:cNvSpPr/>
              <p:nvPr/>
            </p:nvSpPr>
            <p:spPr>
              <a:xfrm>
                <a:off x="9385276" y="3840805"/>
                <a:ext cx="2102606" cy="132556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9" name="Rectangle 32">
              <a:extLst>
                <a:ext uri="{FF2B5EF4-FFF2-40B4-BE49-F238E27FC236}">
                  <a16:creationId xmlns:a16="http://schemas.microsoft.com/office/drawing/2014/main" id="{86838104-DF68-28A7-380B-166ED17EE070}"/>
                </a:ext>
              </a:extLst>
            </p:cNvPr>
            <p:cNvSpPr/>
            <p:nvPr/>
          </p:nvSpPr>
          <p:spPr>
            <a:xfrm>
              <a:off x="9291491" y="3535551"/>
              <a:ext cx="687778" cy="1132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15" name="图片 14">
            <a:extLst>
              <a:ext uri="{FF2B5EF4-FFF2-40B4-BE49-F238E27FC236}">
                <a16:creationId xmlns:a16="http://schemas.microsoft.com/office/drawing/2014/main" id="{04B20F4A-840A-2415-38D3-E2552C63ABD7}"/>
              </a:ext>
            </a:extLst>
          </p:cNvPr>
          <p:cNvPicPr>
            <a:picLocks noChangeAspect="1"/>
          </p:cNvPicPr>
          <p:nvPr/>
        </p:nvPicPr>
        <p:blipFill>
          <a:blip r:embed="rId4"/>
          <a:stretch>
            <a:fillRect/>
          </a:stretch>
        </p:blipFill>
        <p:spPr>
          <a:xfrm>
            <a:off x="935815" y="955323"/>
            <a:ext cx="4978400" cy="2679700"/>
          </a:xfrm>
          <a:prstGeom prst="rect">
            <a:avLst/>
          </a:prstGeom>
        </p:spPr>
      </p:pic>
      <p:sp>
        <p:nvSpPr>
          <p:cNvPr id="16" name="TextBox 15">
            <a:extLst>
              <a:ext uri="{FF2B5EF4-FFF2-40B4-BE49-F238E27FC236}">
                <a16:creationId xmlns:a16="http://schemas.microsoft.com/office/drawing/2014/main" id="{0BEF1D47-4DFC-8B5C-101E-5E463DE31D91}"/>
              </a:ext>
            </a:extLst>
          </p:cNvPr>
          <p:cNvSpPr txBox="1"/>
          <p:nvPr/>
        </p:nvSpPr>
        <p:spPr>
          <a:xfrm>
            <a:off x="4814717" y="184882"/>
            <a:ext cx="5067301" cy="1200329"/>
          </a:xfrm>
          <a:prstGeom prst="rect">
            <a:avLst/>
          </a:prstGeom>
          <a:noFill/>
        </p:spPr>
        <p:txBody>
          <a:bodyPr wrap="square" rtlCol="0">
            <a:spAutoFit/>
          </a:bodyPr>
          <a:lstStyle/>
          <a:p>
            <a:r>
              <a:rPr lang="en-CA" dirty="0"/>
              <a:t>Flux calculate by INCA:</a:t>
            </a:r>
          </a:p>
          <a:p>
            <a:r>
              <a:rPr lang="en-CA" dirty="0"/>
              <a:t>A375: 0.0007 nmol*mgProtein</a:t>
            </a:r>
            <a:r>
              <a:rPr lang="en-CA" baseline="30000" dirty="0"/>
              <a:t>-1</a:t>
            </a:r>
            <a:r>
              <a:rPr lang="en-CA" dirty="0"/>
              <a:t>*min</a:t>
            </a:r>
            <a:r>
              <a:rPr lang="en-CA" baseline="30000" dirty="0"/>
              <a:t>-1</a:t>
            </a:r>
          </a:p>
          <a:p>
            <a:r>
              <a:rPr lang="en-CA" dirty="0"/>
              <a:t>SK-MEL-2: 0.0010 nmol*mgProtein</a:t>
            </a:r>
            <a:r>
              <a:rPr lang="en-CA" baseline="30000" dirty="0"/>
              <a:t>-1</a:t>
            </a:r>
            <a:r>
              <a:rPr lang="en-CA" dirty="0"/>
              <a:t>*min</a:t>
            </a:r>
            <a:r>
              <a:rPr lang="en-CA" baseline="30000" dirty="0"/>
              <a:t>-1</a:t>
            </a:r>
          </a:p>
          <a:p>
            <a:endParaRPr lang="en-NL" dirty="0"/>
          </a:p>
        </p:txBody>
      </p:sp>
      <p:sp>
        <p:nvSpPr>
          <p:cNvPr id="17" name="Rectangle 16">
            <a:extLst>
              <a:ext uri="{FF2B5EF4-FFF2-40B4-BE49-F238E27FC236}">
                <a16:creationId xmlns:a16="http://schemas.microsoft.com/office/drawing/2014/main" id="{72B880C1-71C0-6DBA-8EA3-C58FBF8F45BC}"/>
              </a:ext>
            </a:extLst>
          </p:cNvPr>
          <p:cNvSpPr/>
          <p:nvPr/>
        </p:nvSpPr>
        <p:spPr>
          <a:xfrm>
            <a:off x="8178285" y="1145609"/>
            <a:ext cx="971281" cy="582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050" b="1" dirty="0">
              <a:solidFill>
                <a:schemeClr val="tx1"/>
              </a:solidFill>
            </a:endParaRPr>
          </a:p>
        </p:txBody>
      </p:sp>
      <p:sp>
        <p:nvSpPr>
          <p:cNvPr id="18" name="TextBox 17">
            <a:extLst>
              <a:ext uri="{FF2B5EF4-FFF2-40B4-BE49-F238E27FC236}">
                <a16:creationId xmlns:a16="http://schemas.microsoft.com/office/drawing/2014/main" id="{9EE11ED2-0E41-0D5C-0868-D151448F745F}"/>
              </a:ext>
            </a:extLst>
          </p:cNvPr>
          <p:cNvSpPr txBox="1"/>
          <p:nvPr/>
        </p:nvSpPr>
        <p:spPr>
          <a:xfrm>
            <a:off x="8804369" y="1309933"/>
            <a:ext cx="746975" cy="253916"/>
          </a:xfrm>
          <a:prstGeom prst="rect">
            <a:avLst/>
          </a:prstGeom>
          <a:noFill/>
        </p:spPr>
        <p:txBody>
          <a:bodyPr wrap="square" rtlCol="0">
            <a:spAutoFit/>
          </a:bodyPr>
          <a:lstStyle/>
          <a:p>
            <a:r>
              <a:rPr lang="en-CA" sz="1050" b="1" dirty="0"/>
              <a:t>6PG</a:t>
            </a:r>
            <a:endParaRPr lang="en-NL" sz="1050" b="1" dirty="0"/>
          </a:p>
        </p:txBody>
      </p:sp>
      <p:pic>
        <p:nvPicPr>
          <p:cNvPr id="20" name="Picture 19">
            <a:extLst>
              <a:ext uri="{FF2B5EF4-FFF2-40B4-BE49-F238E27FC236}">
                <a16:creationId xmlns:a16="http://schemas.microsoft.com/office/drawing/2014/main" id="{C699915D-9BA9-A811-C551-57386B7D822D}"/>
              </a:ext>
            </a:extLst>
          </p:cNvPr>
          <p:cNvPicPr>
            <a:picLocks noChangeAspect="1"/>
          </p:cNvPicPr>
          <p:nvPr/>
        </p:nvPicPr>
        <p:blipFill>
          <a:blip r:embed="rId5"/>
          <a:stretch>
            <a:fillRect/>
          </a:stretch>
        </p:blipFill>
        <p:spPr>
          <a:xfrm>
            <a:off x="7833354" y="1117390"/>
            <a:ext cx="889857" cy="574553"/>
          </a:xfrm>
          <a:prstGeom prst="rect">
            <a:avLst/>
          </a:prstGeom>
        </p:spPr>
      </p:pic>
      <p:cxnSp>
        <p:nvCxnSpPr>
          <p:cNvPr id="24" name="Straight Arrow Connector 23">
            <a:extLst>
              <a:ext uri="{FF2B5EF4-FFF2-40B4-BE49-F238E27FC236}">
                <a16:creationId xmlns:a16="http://schemas.microsoft.com/office/drawing/2014/main" id="{F6DDCE76-AD0A-E6A7-AA4C-C3E9D1D028CF}"/>
              </a:ext>
            </a:extLst>
          </p:cNvPr>
          <p:cNvCxnSpPr>
            <a:cxnSpLocks/>
            <a:stCxn id="18" idx="1"/>
          </p:cNvCxnSpPr>
          <p:nvPr/>
        </p:nvCxnSpPr>
        <p:spPr>
          <a:xfrm flipH="1">
            <a:off x="8610601" y="1436891"/>
            <a:ext cx="193768" cy="0"/>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3" name="矩形 12">
            <a:extLst>
              <a:ext uri="{FF2B5EF4-FFF2-40B4-BE49-F238E27FC236}">
                <a16:creationId xmlns:a16="http://schemas.microsoft.com/office/drawing/2014/main" id="{593D2867-66E1-5A66-71EC-C5A78A113C1C}"/>
              </a:ext>
            </a:extLst>
          </p:cNvPr>
          <p:cNvSpPr/>
          <p:nvPr/>
        </p:nvSpPr>
        <p:spPr>
          <a:xfrm>
            <a:off x="8851693" y="1116981"/>
            <a:ext cx="2404491" cy="60688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TextBox 25">
            <a:extLst>
              <a:ext uri="{FF2B5EF4-FFF2-40B4-BE49-F238E27FC236}">
                <a16:creationId xmlns:a16="http://schemas.microsoft.com/office/drawing/2014/main" id="{39810DE8-EE46-3083-D641-E12462FE7558}"/>
              </a:ext>
            </a:extLst>
          </p:cNvPr>
          <p:cNvSpPr txBox="1"/>
          <p:nvPr/>
        </p:nvSpPr>
        <p:spPr>
          <a:xfrm>
            <a:off x="3266662" y="932315"/>
            <a:ext cx="1665839" cy="369332"/>
          </a:xfrm>
          <a:prstGeom prst="rect">
            <a:avLst/>
          </a:prstGeom>
          <a:noFill/>
        </p:spPr>
        <p:txBody>
          <a:bodyPr wrap="square" rtlCol="0">
            <a:spAutoFit/>
          </a:bodyPr>
          <a:lstStyle/>
          <a:p>
            <a:r>
              <a:rPr lang="en-CA" b="1" dirty="0"/>
              <a:t>Concentration</a:t>
            </a:r>
            <a:endParaRPr lang="en-NL" b="1" dirty="0"/>
          </a:p>
        </p:txBody>
      </p:sp>
      <p:sp>
        <p:nvSpPr>
          <p:cNvPr id="27" name="TextBox 26">
            <a:extLst>
              <a:ext uri="{FF2B5EF4-FFF2-40B4-BE49-F238E27FC236}">
                <a16:creationId xmlns:a16="http://schemas.microsoft.com/office/drawing/2014/main" id="{38B538BD-BE62-F3CE-6C5E-6AA1ABF47AC4}"/>
              </a:ext>
            </a:extLst>
          </p:cNvPr>
          <p:cNvSpPr txBox="1"/>
          <p:nvPr/>
        </p:nvSpPr>
        <p:spPr>
          <a:xfrm>
            <a:off x="4744581" y="3565011"/>
            <a:ext cx="2059537" cy="369332"/>
          </a:xfrm>
          <a:prstGeom prst="rect">
            <a:avLst/>
          </a:prstGeom>
          <a:noFill/>
        </p:spPr>
        <p:txBody>
          <a:bodyPr wrap="square" rtlCol="0">
            <a:spAutoFit/>
          </a:bodyPr>
          <a:lstStyle/>
          <a:p>
            <a:r>
              <a:rPr lang="en-CA" b="1" dirty="0"/>
              <a:t>Labelling pattern</a:t>
            </a:r>
            <a:endParaRPr lang="en-NL" b="1" dirty="0"/>
          </a:p>
        </p:txBody>
      </p:sp>
    </p:spTree>
    <p:extLst>
      <p:ext uri="{BB962C8B-B14F-4D97-AF65-F5344CB8AC3E}">
        <p14:creationId xmlns:p14="http://schemas.microsoft.com/office/powerpoint/2010/main" val="13939370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51EAD-0C4B-6C15-87BB-9E5377BAB19B}"/>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038DDB27-DF1A-8688-B28E-C9FC19419A66}"/>
              </a:ext>
            </a:extLst>
          </p:cNvPr>
          <p:cNvSpPr>
            <a:spLocks noGrp="1"/>
          </p:cNvSpPr>
          <p:nvPr>
            <p:ph type="title"/>
          </p:nvPr>
        </p:nvSpPr>
        <p:spPr>
          <a:xfrm>
            <a:off x="740585" y="136524"/>
            <a:ext cx="10515600" cy="1325563"/>
          </a:xfrm>
        </p:spPr>
        <p:txBody>
          <a:bodyPr/>
          <a:lstStyle/>
          <a:p>
            <a:r>
              <a:rPr kumimoji="1" lang="en-US" altLang="zh-CN" dirty="0"/>
              <a:t>G6P-F6P</a:t>
            </a:r>
            <a:endParaRPr kumimoji="1" lang="zh-CN" altLang="en-US" dirty="0"/>
          </a:p>
        </p:txBody>
      </p:sp>
      <p:sp>
        <p:nvSpPr>
          <p:cNvPr id="3" name="内容占位符 2">
            <a:extLst>
              <a:ext uri="{FF2B5EF4-FFF2-40B4-BE49-F238E27FC236}">
                <a16:creationId xmlns:a16="http://schemas.microsoft.com/office/drawing/2014/main" id="{EBACB5DD-A6C9-D7C1-98B7-F526B7495806}"/>
              </a:ext>
            </a:extLst>
          </p:cNvPr>
          <p:cNvSpPr>
            <a:spLocks noGrp="1"/>
          </p:cNvSpPr>
          <p:nvPr>
            <p:ph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7206211A-BCF4-63C0-26EB-5E9029D92C98}"/>
              </a:ext>
            </a:extLst>
          </p:cNvPr>
          <p:cNvSpPr>
            <a:spLocks noGrp="1"/>
          </p:cNvSpPr>
          <p:nvPr>
            <p:ph type="sldNum" sz="quarter" idx="12"/>
          </p:nvPr>
        </p:nvSpPr>
        <p:spPr/>
        <p:txBody>
          <a:bodyPr/>
          <a:lstStyle/>
          <a:p>
            <a:fld id="{63FECFC1-1FBF-4FB4-B597-2E93DA8D3CB1}" type="slidenum">
              <a:rPr lang="en-NL" smtClean="0"/>
              <a:t>48</a:t>
            </a:fld>
            <a:endParaRPr lang="en-NL"/>
          </a:p>
        </p:txBody>
      </p:sp>
      <p:grpSp>
        <p:nvGrpSpPr>
          <p:cNvPr id="7" name="Group 33">
            <a:extLst>
              <a:ext uri="{FF2B5EF4-FFF2-40B4-BE49-F238E27FC236}">
                <a16:creationId xmlns:a16="http://schemas.microsoft.com/office/drawing/2014/main" id="{733C3261-44E8-ED0C-AC85-A6885C60570E}"/>
              </a:ext>
            </a:extLst>
          </p:cNvPr>
          <p:cNvGrpSpPr/>
          <p:nvPr/>
        </p:nvGrpSpPr>
        <p:grpSpPr>
          <a:xfrm>
            <a:off x="7691424" y="9092"/>
            <a:ext cx="5067301" cy="6885607"/>
            <a:chOff x="7801387" y="1173805"/>
            <a:chExt cx="3686495" cy="4920047"/>
          </a:xfrm>
        </p:grpSpPr>
        <p:grpSp>
          <p:nvGrpSpPr>
            <p:cNvPr id="8" name="Group 31">
              <a:extLst>
                <a:ext uri="{FF2B5EF4-FFF2-40B4-BE49-F238E27FC236}">
                  <a16:creationId xmlns:a16="http://schemas.microsoft.com/office/drawing/2014/main" id="{52D2AE82-802C-1986-859B-98BB57F8E51D}"/>
                </a:ext>
              </a:extLst>
            </p:cNvPr>
            <p:cNvGrpSpPr/>
            <p:nvPr/>
          </p:nvGrpSpPr>
          <p:grpSpPr>
            <a:xfrm>
              <a:off x="7801387" y="1173805"/>
              <a:ext cx="3686495" cy="4920047"/>
              <a:chOff x="7801387" y="1173805"/>
              <a:chExt cx="3686495" cy="4920047"/>
            </a:xfrm>
          </p:grpSpPr>
          <p:pic>
            <p:nvPicPr>
              <p:cNvPr id="10" name="Picture 28">
                <a:extLst>
                  <a:ext uri="{FF2B5EF4-FFF2-40B4-BE49-F238E27FC236}">
                    <a16:creationId xmlns:a16="http://schemas.microsoft.com/office/drawing/2014/main" id="{D2F4455C-B641-AB10-2348-66E65D1502D6}"/>
                  </a:ext>
                </a:extLst>
              </p:cNvPr>
              <p:cNvPicPr>
                <a:picLocks noChangeAspect="1"/>
              </p:cNvPicPr>
              <p:nvPr/>
            </p:nvPicPr>
            <p:blipFill rotWithShape="1">
              <a:blip r:embed="rId2"/>
              <a:srcRect l="2016" t="6216" r="-2016" b="-147"/>
              <a:stretch/>
            </p:blipFill>
            <p:spPr>
              <a:xfrm>
                <a:off x="7801387" y="1197509"/>
                <a:ext cx="3686495" cy="4896343"/>
              </a:xfrm>
              <a:prstGeom prst="rect">
                <a:avLst/>
              </a:prstGeom>
            </p:spPr>
          </p:pic>
          <p:sp>
            <p:nvSpPr>
              <p:cNvPr id="11" name="Rectangle 29">
                <a:extLst>
                  <a:ext uri="{FF2B5EF4-FFF2-40B4-BE49-F238E27FC236}">
                    <a16:creationId xmlns:a16="http://schemas.microsoft.com/office/drawing/2014/main" id="{3D8DEAD9-833C-643F-6636-C9705A993C14}"/>
                  </a:ext>
                </a:extLst>
              </p:cNvPr>
              <p:cNvSpPr/>
              <p:nvPr/>
            </p:nvSpPr>
            <p:spPr>
              <a:xfrm>
                <a:off x="8282385" y="1173805"/>
                <a:ext cx="518715" cy="5207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Rectangle 30">
                <a:extLst>
                  <a:ext uri="{FF2B5EF4-FFF2-40B4-BE49-F238E27FC236}">
                    <a16:creationId xmlns:a16="http://schemas.microsoft.com/office/drawing/2014/main" id="{EB40C604-B6EA-A7CC-B7AA-4B0F5162730C}"/>
                  </a:ext>
                </a:extLst>
              </p:cNvPr>
              <p:cNvSpPr/>
              <p:nvPr/>
            </p:nvSpPr>
            <p:spPr>
              <a:xfrm>
                <a:off x="9385276" y="3840805"/>
                <a:ext cx="2102606" cy="132556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9" name="Rectangle 32">
              <a:extLst>
                <a:ext uri="{FF2B5EF4-FFF2-40B4-BE49-F238E27FC236}">
                  <a16:creationId xmlns:a16="http://schemas.microsoft.com/office/drawing/2014/main" id="{868F4351-51F4-A74E-B3FC-1248B07EA144}"/>
                </a:ext>
              </a:extLst>
            </p:cNvPr>
            <p:cNvSpPr/>
            <p:nvPr/>
          </p:nvSpPr>
          <p:spPr>
            <a:xfrm>
              <a:off x="9291491" y="3535551"/>
              <a:ext cx="687778" cy="1132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13" name="矩形 12">
            <a:extLst>
              <a:ext uri="{FF2B5EF4-FFF2-40B4-BE49-F238E27FC236}">
                <a16:creationId xmlns:a16="http://schemas.microsoft.com/office/drawing/2014/main" id="{47A7B69B-2FA1-FC1F-67EB-3E800DF699D9}"/>
              </a:ext>
            </a:extLst>
          </p:cNvPr>
          <p:cNvSpPr/>
          <p:nvPr/>
        </p:nvSpPr>
        <p:spPr>
          <a:xfrm>
            <a:off x="9821337" y="1284880"/>
            <a:ext cx="1793464" cy="75853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5" name="图片 14">
            <a:extLst>
              <a:ext uri="{FF2B5EF4-FFF2-40B4-BE49-F238E27FC236}">
                <a16:creationId xmlns:a16="http://schemas.microsoft.com/office/drawing/2014/main" id="{D2133485-D4FF-A08C-7498-7AD8006DF439}"/>
              </a:ext>
            </a:extLst>
          </p:cNvPr>
          <p:cNvPicPr>
            <a:picLocks noChangeAspect="1"/>
          </p:cNvPicPr>
          <p:nvPr/>
        </p:nvPicPr>
        <p:blipFill>
          <a:blip r:embed="rId3"/>
          <a:stretch>
            <a:fillRect/>
          </a:stretch>
        </p:blipFill>
        <p:spPr>
          <a:xfrm>
            <a:off x="838198" y="3741559"/>
            <a:ext cx="6460337" cy="3171590"/>
          </a:xfrm>
          <a:prstGeom prst="rect">
            <a:avLst/>
          </a:prstGeom>
        </p:spPr>
      </p:pic>
      <p:pic>
        <p:nvPicPr>
          <p:cNvPr id="16" name="图片 15">
            <a:extLst>
              <a:ext uri="{FF2B5EF4-FFF2-40B4-BE49-F238E27FC236}">
                <a16:creationId xmlns:a16="http://schemas.microsoft.com/office/drawing/2014/main" id="{6D37056A-4196-B60F-AA79-21EC6AE4F17B}"/>
              </a:ext>
            </a:extLst>
          </p:cNvPr>
          <p:cNvPicPr>
            <a:picLocks noChangeAspect="1"/>
          </p:cNvPicPr>
          <p:nvPr/>
        </p:nvPicPr>
        <p:blipFill>
          <a:blip r:embed="rId4"/>
          <a:stretch>
            <a:fillRect/>
          </a:stretch>
        </p:blipFill>
        <p:spPr>
          <a:xfrm>
            <a:off x="606591" y="914489"/>
            <a:ext cx="4978400" cy="2794000"/>
          </a:xfrm>
          <a:prstGeom prst="rect">
            <a:avLst/>
          </a:prstGeom>
        </p:spPr>
      </p:pic>
      <p:sp>
        <p:nvSpPr>
          <p:cNvPr id="5" name="TextBox 4">
            <a:extLst>
              <a:ext uri="{FF2B5EF4-FFF2-40B4-BE49-F238E27FC236}">
                <a16:creationId xmlns:a16="http://schemas.microsoft.com/office/drawing/2014/main" id="{9F2F754A-0970-05C7-843B-284F88721C1B}"/>
              </a:ext>
            </a:extLst>
          </p:cNvPr>
          <p:cNvSpPr txBox="1"/>
          <p:nvPr/>
        </p:nvSpPr>
        <p:spPr>
          <a:xfrm>
            <a:off x="4814717" y="184882"/>
            <a:ext cx="5067301" cy="1200329"/>
          </a:xfrm>
          <a:prstGeom prst="rect">
            <a:avLst/>
          </a:prstGeom>
          <a:noFill/>
        </p:spPr>
        <p:txBody>
          <a:bodyPr wrap="square" rtlCol="0">
            <a:spAutoFit/>
          </a:bodyPr>
          <a:lstStyle/>
          <a:p>
            <a:r>
              <a:rPr lang="en-CA" dirty="0"/>
              <a:t>Flux calculate by INCA:</a:t>
            </a:r>
          </a:p>
          <a:p>
            <a:r>
              <a:rPr lang="en-CA" dirty="0"/>
              <a:t>A375: 0.00033 nmol*mgProtein</a:t>
            </a:r>
            <a:r>
              <a:rPr lang="en-CA" baseline="30000" dirty="0"/>
              <a:t>-1</a:t>
            </a:r>
            <a:r>
              <a:rPr lang="en-CA" dirty="0"/>
              <a:t>*min</a:t>
            </a:r>
            <a:r>
              <a:rPr lang="en-CA" baseline="30000" dirty="0"/>
              <a:t>-1</a:t>
            </a:r>
          </a:p>
          <a:p>
            <a:r>
              <a:rPr lang="en-CA" dirty="0"/>
              <a:t>SK-MEL-2: 0.0026 nmol*mgProtein</a:t>
            </a:r>
            <a:r>
              <a:rPr lang="en-CA" baseline="30000" dirty="0"/>
              <a:t>-1</a:t>
            </a:r>
            <a:r>
              <a:rPr lang="en-CA" dirty="0"/>
              <a:t>*min</a:t>
            </a:r>
            <a:r>
              <a:rPr lang="en-CA" baseline="30000" dirty="0"/>
              <a:t>-1</a:t>
            </a:r>
          </a:p>
          <a:p>
            <a:endParaRPr lang="en-NL" dirty="0"/>
          </a:p>
        </p:txBody>
      </p:sp>
      <p:sp>
        <p:nvSpPr>
          <p:cNvPr id="6" name="TextBox 5">
            <a:extLst>
              <a:ext uri="{FF2B5EF4-FFF2-40B4-BE49-F238E27FC236}">
                <a16:creationId xmlns:a16="http://schemas.microsoft.com/office/drawing/2014/main" id="{5A166C84-BAAE-5821-EB64-8798CFA48E7C}"/>
              </a:ext>
            </a:extLst>
          </p:cNvPr>
          <p:cNvSpPr txBox="1"/>
          <p:nvPr/>
        </p:nvSpPr>
        <p:spPr>
          <a:xfrm>
            <a:off x="2928581" y="882645"/>
            <a:ext cx="1665839" cy="369332"/>
          </a:xfrm>
          <a:prstGeom prst="rect">
            <a:avLst/>
          </a:prstGeom>
          <a:noFill/>
        </p:spPr>
        <p:txBody>
          <a:bodyPr wrap="square" rtlCol="0">
            <a:spAutoFit/>
          </a:bodyPr>
          <a:lstStyle/>
          <a:p>
            <a:r>
              <a:rPr lang="en-CA" b="1" dirty="0"/>
              <a:t>Concentration</a:t>
            </a:r>
            <a:endParaRPr lang="en-NL" b="1" dirty="0"/>
          </a:p>
        </p:txBody>
      </p:sp>
      <p:sp>
        <p:nvSpPr>
          <p:cNvPr id="14" name="TextBox 13">
            <a:extLst>
              <a:ext uri="{FF2B5EF4-FFF2-40B4-BE49-F238E27FC236}">
                <a16:creationId xmlns:a16="http://schemas.microsoft.com/office/drawing/2014/main" id="{63630736-4611-9979-3A4A-8F108CB7DC55}"/>
              </a:ext>
            </a:extLst>
          </p:cNvPr>
          <p:cNvSpPr txBox="1"/>
          <p:nvPr/>
        </p:nvSpPr>
        <p:spPr>
          <a:xfrm>
            <a:off x="4405674" y="3692790"/>
            <a:ext cx="2059537" cy="369332"/>
          </a:xfrm>
          <a:prstGeom prst="rect">
            <a:avLst/>
          </a:prstGeom>
          <a:noFill/>
        </p:spPr>
        <p:txBody>
          <a:bodyPr wrap="square" rtlCol="0">
            <a:spAutoFit/>
          </a:bodyPr>
          <a:lstStyle/>
          <a:p>
            <a:r>
              <a:rPr lang="en-CA" b="1" dirty="0"/>
              <a:t>Labelling pattern</a:t>
            </a:r>
            <a:endParaRPr lang="en-NL" b="1" dirty="0"/>
          </a:p>
        </p:txBody>
      </p:sp>
    </p:spTree>
    <p:extLst>
      <p:ext uri="{BB962C8B-B14F-4D97-AF65-F5344CB8AC3E}">
        <p14:creationId xmlns:p14="http://schemas.microsoft.com/office/powerpoint/2010/main" val="25087793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2BE5F-FDA0-B4FB-F98E-2F386FB9FA6C}"/>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B26F8FA8-1F22-AA7A-C784-E059B6F82504}"/>
              </a:ext>
            </a:extLst>
          </p:cNvPr>
          <p:cNvSpPr>
            <a:spLocks noGrp="1"/>
          </p:cNvSpPr>
          <p:nvPr>
            <p:ph type="title"/>
          </p:nvPr>
        </p:nvSpPr>
        <p:spPr>
          <a:xfrm>
            <a:off x="740585" y="136524"/>
            <a:ext cx="10515600" cy="1325563"/>
          </a:xfrm>
        </p:spPr>
        <p:txBody>
          <a:bodyPr/>
          <a:lstStyle/>
          <a:p>
            <a:r>
              <a:rPr kumimoji="1" lang="en-US" altLang="zh-CN" dirty="0"/>
              <a:t>F6P-FBP</a:t>
            </a:r>
            <a:endParaRPr kumimoji="1" lang="zh-CN" altLang="en-US" dirty="0"/>
          </a:p>
        </p:txBody>
      </p:sp>
      <p:sp>
        <p:nvSpPr>
          <p:cNvPr id="3" name="内容占位符 2">
            <a:extLst>
              <a:ext uri="{FF2B5EF4-FFF2-40B4-BE49-F238E27FC236}">
                <a16:creationId xmlns:a16="http://schemas.microsoft.com/office/drawing/2014/main" id="{9F9986EF-C584-AD18-ECA7-08F86E68859E}"/>
              </a:ext>
            </a:extLst>
          </p:cNvPr>
          <p:cNvSpPr>
            <a:spLocks noGrp="1"/>
          </p:cNvSpPr>
          <p:nvPr>
            <p:ph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019D61FF-0E9A-6E1D-7CC4-CF5E4130EE34}"/>
              </a:ext>
            </a:extLst>
          </p:cNvPr>
          <p:cNvSpPr>
            <a:spLocks noGrp="1"/>
          </p:cNvSpPr>
          <p:nvPr>
            <p:ph type="sldNum" sz="quarter" idx="12"/>
          </p:nvPr>
        </p:nvSpPr>
        <p:spPr/>
        <p:txBody>
          <a:bodyPr/>
          <a:lstStyle/>
          <a:p>
            <a:fld id="{63FECFC1-1FBF-4FB4-B597-2E93DA8D3CB1}" type="slidenum">
              <a:rPr lang="en-NL" smtClean="0"/>
              <a:t>49</a:t>
            </a:fld>
            <a:endParaRPr lang="en-NL"/>
          </a:p>
        </p:txBody>
      </p:sp>
      <p:grpSp>
        <p:nvGrpSpPr>
          <p:cNvPr id="7" name="Group 33">
            <a:extLst>
              <a:ext uri="{FF2B5EF4-FFF2-40B4-BE49-F238E27FC236}">
                <a16:creationId xmlns:a16="http://schemas.microsoft.com/office/drawing/2014/main" id="{59FEFAA9-E3B3-4761-4B59-1E1B6016932F}"/>
              </a:ext>
            </a:extLst>
          </p:cNvPr>
          <p:cNvGrpSpPr/>
          <p:nvPr/>
        </p:nvGrpSpPr>
        <p:grpSpPr>
          <a:xfrm>
            <a:off x="7677976" y="0"/>
            <a:ext cx="5067301" cy="6885607"/>
            <a:chOff x="7801387" y="1173805"/>
            <a:chExt cx="3686495" cy="4920047"/>
          </a:xfrm>
        </p:grpSpPr>
        <p:grpSp>
          <p:nvGrpSpPr>
            <p:cNvPr id="8" name="Group 31">
              <a:extLst>
                <a:ext uri="{FF2B5EF4-FFF2-40B4-BE49-F238E27FC236}">
                  <a16:creationId xmlns:a16="http://schemas.microsoft.com/office/drawing/2014/main" id="{C0CF63B2-EE0F-7849-79C1-6CEF330F9561}"/>
                </a:ext>
              </a:extLst>
            </p:cNvPr>
            <p:cNvGrpSpPr/>
            <p:nvPr/>
          </p:nvGrpSpPr>
          <p:grpSpPr>
            <a:xfrm>
              <a:off x="7801387" y="1173805"/>
              <a:ext cx="3686495" cy="4920047"/>
              <a:chOff x="7801387" y="1173805"/>
              <a:chExt cx="3686495" cy="4920047"/>
            </a:xfrm>
          </p:grpSpPr>
          <p:pic>
            <p:nvPicPr>
              <p:cNvPr id="10" name="Picture 28">
                <a:extLst>
                  <a:ext uri="{FF2B5EF4-FFF2-40B4-BE49-F238E27FC236}">
                    <a16:creationId xmlns:a16="http://schemas.microsoft.com/office/drawing/2014/main" id="{5CE09F7C-FCD3-E522-8BDB-69FE9B7F7462}"/>
                  </a:ext>
                </a:extLst>
              </p:cNvPr>
              <p:cNvPicPr>
                <a:picLocks noChangeAspect="1"/>
              </p:cNvPicPr>
              <p:nvPr/>
            </p:nvPicPr>
            <p:blipFill rotWithShape="1">
              <a:blip r:embed="rId2"/>
              <a:srcRect l="2016" t="6216" r="-2016" b="-147"/>
              <a:stretch/>
            </p:blipFill>
            <p:spPr>
              <a:xfrm>
                <a:off x="7801387" y="1197509"/>
                <a:ext cx="3686495" cy="4896343"/>
              </a:xfrm>
              <a:prstGeom prst="rect">
                <a:avLst/>
              </a:prstGeom>
            </p:spPr>
          </p:pic>
          <p:sp>
            <p:nvSpPr>
              <p:cNvPr id="11" name="Rectangle 29">
                <a:extLst>
                  <a:ext uri="{FF2B5EF4-FFF2-40B4-BE49-F238E27FC236}">
                    <a16:creationId xmlns:a16="http://schemas.microsoft.com/office/drawing/2014/main" id="{D21571CA-C20C-76D7-89F5-AA2B731564AC}"/>
                  </a:ext>
                </a:extLst>
              </p:cNvPr>
              <p:cNvSpPr/>
              <p:nvPr/>
            </p:nvSpPr>
            <p:spPr>
              <a:xfrm>
                <a:off x="8282385" y="1173805"/>
                <a:ext cx="518715" cy="5207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Rectangle 30">
                <a:extLst>
                  <a:ext uri="{FF2B5EF4-FFF2-40B4-BE49-F238E27FC236}">
                    <a16:creationId xmlns:a16="http://schemas.microsoft.com/office/drawing/2014/main" id="{83300639-21CE-E1E0-C32E-A570BBB60CDE}"/>
                  </a:ext>
                </a:extLst>
              </p:cNvPr>
              <p:cNvSpPr/>
              <p:nvPr/>
            </p:nvSpPr>
            <p:spPr>
              <a:xfrm>
                <a:off x="9385276" y="3840805"/>
                <a:ext cx="2102606" cy="132556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9" name="Rectangle 32">
              <a:extLst>
                <a:ext uri="{FF2B5EF4-FFF2-40B4-BE49-F238E27FC236}">
                  <a16:creationId xmlns:a16="http://schemas.microsoft.com/office/drawing/2014/main" id="{B3D6321A-2360-C484-5D75-FCBF248DDE7C}"/>
                </a:ext>
              </a:extLst>
            </p:cNvPr>
            <p:cNvSpPr/>
            <p:nvPr/>
          </p:nvSpPr>
          <p:spPr>
            <a:xfrm>
              <a:off x="9291491" y="3535551"/>
              <a:ext cx="687778" cy="1132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13" name="矩形 12">
            <a:extLst>
              <a:ext uri="{FF2B5EF4-FFF2-40B4-BE49-F238E27FC236}">
                <a16:creationId xmlns:a16="http://schemas.microsoft.com/office/drawing/2014/main" id="{AC525A34-7269-B798-C995-F39201A1DF99}"/>
              </a:ext>
            </a:extLst>
          </p:cNvPr>
          <p:cNvSpPr/>
          <p:nvPr/>
        </p:nvSpPr>
        <p:spPr>
          <a:xfrm>
            <a:off x="9774869" y="1825626"/>
            <a:ext cx="1793464" cy="77840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 name="图片 4">
            <a:extLst>
              <a:ext uri="{FF2B5EF4-FFF2-40B4-BE49-F238E27FC236}">
                <a16:creationId xmlns:a16="http://schemas.microsoft.com/office/drawing/2014/main" id="{CD9DD640-8833-FEEF-8682-6DF3BD056307}"/>
              </a:ext>
            </a:extLst>
          </p:cNvPr>
          <p:cNvPicPr>
            <a:picLocks noChangeAspect="1"/>
          </p:cNvPicPr>
          <p:nvPr/>
        </p:nvPicPr>
        <p:blipFill>
          <a:blip r:embed="rId3"/>
          <a:stretch>
            <a:fillRect/>
          </a:stretch>
        </p:blipFill>
        <p:spPr>
          <a:xfrm>
            <a:off x="935815" y="989267"/>
            <a:ext cx="4940300" cy="2743200"/>
          </a:xfrm>
          <a:prstGeom prst="rect">
            <a:avLst/>
          </a:prstGeom>
        </p:spPr>
      </p:pic>
      <p:pic>
        <p:nvPicPr>
          <p:cNvPr id="6" name="图片 5">
            <a:extLst>
              <a:ext uri="{FF2B5EF4-FFF2-40B4-BE49-F238E27FC236}">
                <a16:creationId xmlns:a16="http://schemas.microsoft.com/office/drawing/2014/main" id="{1ADC1DD6-CAE6-A788-EF3C-8DE70736EAA6}"/>
              </a:ext>
            </a:extLst>
          </p:cNvPr>
          <p:cNvPicPr>
            <a:picLocks noChangeAspect="1"/>
          </p:cNvPicPr>
          <p:nvPr/>
        </p:nvPicPr>
        <p:blipFill>
          <a:blip r:embed="rId4"/>
          <a:stretch>
            <a:fillRect/>
          </a:stretch>
        </p:blipFill>
        <p:spPr>
          <a:xfrm>
            <a:off x="1007660" y="3742048"/>
            <a:ext cx="6403241" cy="3143559"/>
          </a:xfrm>
          <a:prstGeom prst="rect">
            <a:avLst/>
          </a:prstGeom>
        </p:spPr>
      </p:pic>
      <p:sp>
        <p:nvSpPr>
          <p:cNvPr id="14" name="TextBox 13">
            <a:extLst>
              <a:ext uri="{FF2B5EF4-FFF2-40B4-BE49-F238E27FC236}">
                <a16:creationId xmlns:a16="http://schemas.microsoft.com/office/drawing/2014/main" id="{B0CC757F-F32A-B661-A383-8F8F73560633}"/>
              </a:ext>
            </a:extLst>
          </p:cNvPr>
          <p:cNvSpPr txBox="1"/>
          <p:nvPr/>
        </p:nvSpPr>
        <p:spPr>
          <a:xfrm>
            <a:off x="4814717" y="184882"/>
            <a:ext cx="5067301" cy="1200329"/>
          </a:xfrm>
          <a:prstGeom prst="rect">
            <a:avLst/>
          </a:prstGeom>
          <a:noFill/>
        </p:spPr>
        <p:txBody>
          <a:bodyPr wrap="square" rtlCol="0">
            <a:spAutoFit/>
          </a:bodyPr>
          <a:lstStyle/>
          <a:p>
            <a:r>
              <a:rPr lang="en-CA" dirty="0"/>
              <a:t>Flux calculate by INCA:</a:t>
            </a:r>
          </a:p>
          <a:p>
            <a:r>
              <a:rPr lang="en-CA" dirty="0"/>
              <a:t>A375: 0.00037 nmol*mgProtein</a:t>
            </a:r>
            <a:r>
              <a:rPr lang="en-CA" baseline="30000" dirty="0"/>
              <a:t>-1</a:t>
            </a:r>
            <a:r>
              <a:rPr lang="en-CA" dirty="0"/>
              <a:t>*min</a:t>
            </a:r>
            <a:r>
              <a:rPr lang="en-CA" baseline="30000" dirty="0"/>
              <a:t>-1</a:t>
            </a:r>
          </a:p>
          <a:p>
            <a:r>
              <a:rPr lang="en-CA" dirty="0"/>
              <a:t>SK-MEL-2: 0.0033 nmol*mgProtein</a:t>
            </a:r>
            <a:r>
              <a:rPr lang="en-CA" baseline="30000" dirty="0"/>
              <a:t>-1</a:t>
            </a:r>
            <a:r>
              <a:rPr lang="en-CA" dirty="0"/>
              <a:t>*min</a:t>
            </a:r>
            <a:r>
              <a:rPr lang="en-CA" baseline="30000" dirty="0"/>
              <a:t>-1</a:t>
            </a:r>
          </a:p>
          <a:p>
            <a:endParaRPr lang="en-NL" dirty="0"/>
          </a:p>
        </p:txBody>
      </p:sp>
      <p:sp>
        <p:nvSpPr>
          <p:cNvPr id="15" name="TextBox 14">
            <a:extLst>
              <a:ext uri="{FF2B5EF4-FFF2-40B4-BE49-F238E27FC236}">
                <a16:creationId xmlns:a16="http://schemas.microsoft.com/office/drawing/2014/main" id="{465B8C02-79F2-1FE2-758B-A52872FF08EE}"/>
              </a:ext>
            </a:extLst>
          </p:cNvPr>
          <p:cNvSpPr txBox="1"/>
          <p:nvPr/>
        </p:nvSpPr>
        <p:spPr>
          <a:xfrm>
            <a:off x="3148878" y="979686"/>
            <a:ext cx="1665839" cy="369332"/>
          </a:xfrm>
          <a:prstGeom prst="rect">
            <a:avLst/>
          </a:prstGeom>
          <a:noFill/>
        </p:spPr>
        <p:txBody>
          <a:bodyPr wrap="square" rtlCol="0">
            <a:spAutoFit/>
          </a:bodyPr>
          <a:lstStyle/>
          <a:p>
            <a:r>
              <a:rPr lang="en-CA" b="1" dirty="0"/>
              <a:t>Concentration</a:t>
            </a:r>
            <a:endParaRPr lang="en-NL" b="1" dirty="0"/>
          </a:p>
        </p:txBody>
      </p:sp>
      <p:sp>
        <p:nvSpPr>
          <p:cNvPr id="16" name="TextBox 15">
            <a:extLst>
              <a:ext uri="{FF2B5EF4-FFF2-40B4-BE49-F238E27FC236}">
                <a16:creationId xmlns:a16="http://schemas.microsoft.com/office/drawing/2014/main" id="{E18BC702-4F1D-5B4F-15FD-631E5CE3BD89}"/>
              </a:ext>
            </a:extLst>
          </p:cNvPr>
          <p:cNvSpPr txBox="1"/>
          <p:nvPr/>
        </p:nvSpPr>
        <p:spPr>
          <a:xfrm>
            <a:off x="4529865" y="3672802"/>
            <a:ext cx="2059537" cy="369332"/>
          </a:xfrm>
          <a:prstGeom prst="rect">
            <a:avLst/>
          </a:prstGeom>
          <a:noFill/>
        </p:spPr>
        <p:txBody>
          <a:bodyPr wrap="square" rtlCol="0">
            <a:spAutoFit/>
          </a:bodyPr>
          <a:lstStyle/>
          <a:p>
            <a:r>
              <a:rPr lang="en-CA" b="1" dirty="0"/>
              <a:t>Labelling pattern</a:t>
            </a:r>
            <a:endParaRPr lang="en-NL" b="1" dirty="0"/>
          </a:p>
        </p:txBody>
      </p:sp>
    </p:spTree>
    <p:extLst>
      <p:ext uri="{BB962C8B-B14F-4D97-AF65-F5344CB8AC3E}">
        <p14:creationId xmlns:p14="http://schemas.microsoft.com/office/powerpoint/2010/main" val="10051169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F0F9DDE-9D1A-FE5A-8484-F10953ACCA8C}"/>
              </a:ext>
            </a:extLst>
          </p:cNvPr>
          <p:cNvSpPr txBox="1">
            <a:spLocks/>
          </p:cNvSpPr>
          <p:nvPr/>
        </p:nvSpPr>
        <p:spPr>
          <a:xfrm>
            <a:off x="2464076" y="364999"/>
            <a:ext cx="10515600" cy="584775"/>
          </a:xfrm>
          <a:prstGeom prst="rect">
            <a:avLst/>
          </a:prstGeom>
          <a:noFill/>
        </p:spPr>
        <p:txBody>
          <a:bodyPr wrap="square">
            <a:spAutoFit/>
          </a:bodyPr>
          <a:lstStyle>
            <a:defPPr>
              <a:defRPr lang="en-NL"/>
            </a:defPPr>
            <a:lvl1pPr>
              <a:defRPr sz="3200" i="0">
                <a:solidFill>
                  <a:srgbClr val="000000"/>
                </a:solidFill>
                <a:effectLst/>
              </a:defRPr>
            </a:lvl1pPr>
          </a:lstStyle>
          <a:p>
            <a:r>
              <a:rPr lang="en-US" dirty="0"/>
              <a:t>Metabolic phenotype of A375/SK-MEL-2</a:t>
            </a:r>
          </a:p>
        </p:txBody>
      </p:sp>
      <p:sp>
        <p:nvSpPr>
          <p:cNvPr id="17" name="TextBox 16">
            <a:extLst>
              <a:ext uri="{FF2B5EF4-FFF2-40B4-BE49-F238E27FC236}">
                <a16:creationId xmlns:a16="http://schemas.microsoft.com/office/drawing/2014/main" id="{002C4656-0173-F2CA-7295-31DF8156448D}"/>
              </a:ext>
            </a:extLst>
          </p:cNvPr>
          <p:cNvSpPr txBox="1"/>
          <p:nvPr/>
        </p:nvSpPr>
        <p:spPr>
          <a:xfrm>
            <a:off x="752475" y="1253331"/>
            <a:ext cx="10515600" cy="4351338"/>
          </a:xfrm>
          <a:prstGeom prst="rect">
            <a:avLst/>
          </a:prstGeom>
        </p:spPr>
        <p:txBody>
          <a:bodyPr vert="horz" lIns="91440" tIns="45720" rIns="91440" bIns="45720" rtlCol="0">
            <a:normAutofit/>
          </a:bodyPr>
          <a:lstStyle/>
          <a:p>
            <a:pPr marL="342900" indent="-457200">
              <a:lnSpc>
                <a:spcPct val="90000"/>
              </a:lnSpc>
              <a:spcAft>
                <a:spcPts val="600"/>
              </a:spcAft>
              <a:buFont typeface="Wingdings" panose="05000000000000000000" pitchFamily="2" charset="2"/>
              <a:buChar char="Ø"/>
            </a:pPr>
            <a:r>
              <a:rPr lang="en-US" sz="2400" dirty="0"/>
              <a:t>The A375 cells :</a:t>
            </a:r>
          </a:p>
          <a:p>
            <a:pPr marL="285750" indent="-228600">
              <a:lnSpc>
                <a:spcPct val="90000"/>
              </a:lnSpc>
              <a:spcAft>
                <a:spcPts val="600"/>
              </a:spcAft>
              <a:buFont typeface="Arial" panose="020B0604020202020204" pitchFamily="34" charset="0"/>
              <a:buChar char="•"/>
            </a:pPr>
            <a:r>
              <a:rPr lang="en-US" sz="2400" dirty="0"/>
              <a:t>Highly glycolytic phenotype and high lactate production</a:t>
            </a:r>
          </a:p>
          <a:p>
            <a:pPr marL="285750" indent="-228600">
              <a:lnSpc>
                <a:spcPct val="90000"/>
              </a:lnSpc>
              <a:spcAft>
                <a:spcPts val="600"/>
              </a:spcAft>
              <a:buFont typeface="Arial" panose="020B0604020202020204" pitchFamily="34" charset="0"/>
              <a:buChar char="•"/>
            </a:pPr>
            <a:r>
              <a:rPr lang="en-US" sz="2400" dirty="0"/>
              <a:t>The ratio of PPP/glycolysis is 38.4%</a:t>
            </a:r>
          </a:p>
          <a:p>
            <a:pPr indent="-228600">
              <a:lnSpc>
                <a:spcPct val="90000"/>
              </a:lnSpc>
              <a:spcAft>
                <a:spcPts val="600"/>
              </a:spcAft>
              <a:buFont typeface="Arial" panose="020B0604020202020204" pitchFamily="34" charset="0"/>
              <a:buChar char="•"/>
            </a:pPr>
            <a:endParaRPr lang="en-US" sz="2400" dirty="0"/>
          </a:p>
          <a:p>
            <a:pPr indent="-228600">
              <a:lnSpc>
                <a:spcPct val="90000"/>
              </a:lnSpc>
              <a:spcAft>
                <a:spcPts val="600"/>
              </a:spcAft>
              <a:buFont typeface="Arial" panose="020B0604020202020204" pitchFamily="34" charset="0"/>
              <a:buChar char="•"/>
            </a:pPr>
            <a:endParaRPr lang="en-US" sz="2400" dirty="0"/>
          </a:p>
          <a:p>
            <a:pPr marL="342900" indent="-457200">
              <a:lnSpc>
                <a:spcPct val="90000"/>
              </a:lnSpc>
              <a:spcAft>
                <a:spcPts val="600"/>
              </a:spcAft>
              <a:buFont typeface="Wingdings" panose="05000000000000000000" pitchFamily="2" charset="2"/>
              <a:buChar char="Ø"/>
            </a:pPr>
            <a:r>
              <a:rPr lang="en-US" sz="2400" dirty="0"/>
              <a:t>The SK-MEL-2 : </a:t>
            </a:r>
          </a:p>
          <a:p>
            <a:pPr marL="342900" indent="-457200">
              <a:lnSpc>
                <a:spcPct val="90000"/>
              </a:lnSpc>
              <a:spcAft>
                <a:spcPts val="600"/>
              </a:spcAft>
              <a:buFont typeface="Arial" panose="020B0604020202020204" pitchFamily="34" charset="0"/>
              <a:buChar char="•"/>
            </a:pPr>
            <a:r>
              <a:rPr lang="en-US" sz="2400" dirty="0"/>
              <a:t>Less active glycolysis pathway</a:t>
            </a:r>
          </a:p>
          <a:p>
            <a:pPr marL="285750" indent="-228600">
              <a:lnSpc>
                <a:spcPct val="90000"/>
              </a:lnSpc>
              <a:spcAft>
                <a:spcPts val="600"/>
              </a:spcAft>
              <a:buFont typeface="Arial" panose="020B0604020202020204" pitchFamily="34" charset="0"/>
              <a:buChar char="•"/>
            </a:pPr>
            <a:r>
              <a:rPr lang="en-US" sz="2400" dirty="0"/>
              <a:t>The ratio of PPP/glycolysis is 21.2%</a:t>
            </a:r>
          </a:p>
          <a:p>
            <a:pPr marL="400050" indent="-342900">
              <a:lnSpc>
                <a:spcPct val="90000"/>
              </a:lnSpc>
              <a:spcAft>
                <a:spcPts val="600"/>
              </a:spcAft>
              <a:buFont typeface="Arial" panose="020B0604020202020204" pitchFamily="34" charset="0"/>
              <a:buChar char="•"/>
            </a:pPr>
            <a:endParaRPr lang="en-US" sz="2400" dirty="0"/>
          </a:p>
          <a:p>
            <a:pPr marL="285750" indent="-228600">
              <a:lnSpc>
                <a:spcPct val="90000"/>
              </a:lnSpc>
              <a:spcAft>
                <a:spcPts val="600"/>
              </a:spcAft>
              <a:buFont typeface="Arial" panose="020B0604020202020204" pitchFamily="34" charset="0"/>
              <a:buChar char="•"/>
            </a:pPr>
            <a:endParaRPr lang="en-US" sz="2400" dirty="0"/>
          </a:p>
        </p:txBody>
      </p:sp>
      <p:sp>
        <p:nvSpPr>
          <p:cNvPr id="3" name="Slide Number Placeholder 2">
            <a:extLst>
              <a:ext uri="{FF2B5EF4-FFF2-40B4-BE49-F238E27FC236}">
                <a16:creationId xmlns:a16="http://schemas.microsoft.com/office/drawing/2014/main" id="{B1990303-0565-F132-5C10-F5B6A2F821F2}"/>
              </a:ext>
            </a:extLst>
          </p:cNvPr>
          <p:cNvSpPr>
            <a:spLocks noGrp="1"/>
          </p:cNvSpPr>
          <p:nvPr>
            <p:ph type="sldNum" sz="quarter" idx="12"/>
          </p:nvPr>
        </p:nvSpPr>
        <p:spPr/>
        <p:txBody>
          <a:bodyPr/>
          <a:lstStyle/>
          <a:p>
            <a:fld id="{63FECFC1-1FBF-4FB4-B597-2E93DA8D3CB1}" type="slidenum">
              <a:rPr lang="en-NL" smtClean="0"/>
              <a:t>50</a:t>
            </a:fld>
            <a:endParaRPr lang="en-NL"/>
          </a:p>
        </p:txBody>
      </p:sp>
    </p:spTree>
    <p:extLst>
      <p:ext uri="{BB962C8B-B14F-4D97-AF65-F5344CB8AC3E}">
        <p14:creationId xmlns:p14="http://schemas.microsoft.com/office/powerpoint/2010/main" val="13234724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8295E-1084-57BC-5425-2199B8BA38DB}"/>
              </a:ext>
            </a:extLst>
          </p:cNvPr>
          <p:cNvSpPr>
            <a:spLocks noGrp="1"/>
          </p:cNvSpPr>
          <p:nvPr>
            <p:ph type="title"/>
          </p:nvPr>
        </p:nvSpPr>
        <p:spPr>
          <a:xfrm>
            <a:off x="460147" y="495385"/>
            <a:ext cx="5744276" cy="978729"/>
          </a:xfrm>
          <a:noFill/>
        </p:spPr>
        <p:txBody>
          <a:bodyPr wrap="square">
            <a:spAutoFit/>
          </a:bodyPr>
          <a:lstStyle/>
          <a:p>
            <a:r>
              <a:rPr lang="en-GB" sz="3200" dirty="0">
                <a:solidFill>
                  <a:srgbClr val="000000"/>
                </a:solidFill>
                <a:latin typeface="+mn-lt"/>
                <a:ea typeface="+mn-ea"/>
                <a:cs typeface="+mn-cs"/>
              </a:rPr>
              <a:t>The metabolic phenotype of two cell lines after treatment by DCA</a:t>
            </a:r>
            <a:endParaRPr lang="en-NL" sz="3200" dirty="0">
              <a:solidFill>
                <a:srgbClr val="000000"/>
              </a:solidFill>
              <a:latin typeface="+mn-lt"/>
              <a:ea typeface="+mn-ea"/>
              <a:cs typeface="+mn-cs"/>
            </a:endParaRPr>
          </a:p>
        </p:txBody>
      </p:sp>
      <p:sp>
        <p:nvSpPr>
          <p:cNvPr id="8" name="Slide Number Placeholder 7">
            <a:extLst>
              <a:ext uri="{FF2B5EF4-FFF2-40B4-BE49-F238E27FC236}">
                <a16:creationId xmlns:a16="http://schemas.microsoft.com/office/drawing/2014/main" id="{AE5F611C-C75A-8D3E-633C-7E81A9C51E5C}"/>
              </a:ext>
            </a:extLst>
          </p:cNvPr>
          <p:cNvSpPr>
            <a:spLocks noGrp="1"/>
          </p:cNvSpPr>
          <p:nvPr>
            <p:ph type="sldNum" sz="quarter" idx="12"/>
          </p:nvPr>
        </p:nvSpPr>
        <p:spPr/>
        <p:txBody>
          <a:bodyPr/>
          <a:lstStyle/>
          <a:p>
            <a:fld id="{63FECFC1-1FBF-4FB4-B597-2E93DA8D3CB1}" type="slidenum">
              <a:rPr lang="en-NL" smtClean="0"/>
              <a:t>51</a:t>
            </a:fld>
            <a:endParaRPr lang="en-NL"/>
          </a:p>
        </p:txBody>
      </p:sp>
      <p:pic>
        <p:nvPicPr>
          <p:cNvPr id="5" name="Picture 4">
            <a:extLst>
              <a:ext uri="{FF2B5EF4-FFF2-40B4-BE49-F238E27FC236}">
                <a16:creationId xmlns:a16="http://schemas.microsoft.com/office/drawing/2014/main" id="{C090B869-FE1F-94A2-51ED-1396ED266D99}"/>
              </a:ext>
            </a:extLst>
          </p:cNvPr>
          <p:cNvPicPr>
            <a:picLocks noChangeAspect="1"/>
          </p:cNvPicPr>
          <p:nvPr/>
        </p:nvPicPr>
        <p:blipFill rotWithShape="1">
          <a:blip r:embed="rId3"/>
          <a:srcRect t="5757" r="49586" b="47691"/>
          <a:stretch/>
        </p:blipFill>
        <p:spPr>
          <a:xfrm>
            <a:off x="266700" y="2074983"/>
            <a:ext cx="3065585" cy="4510235"/>
          </a:xfrm>
          <a:prstGeom prst="rect">
            <a:avLst/>
          </a:prstGeom>
        </p:spPr>
      </p:pic>
      <p:sp>
        <p:nvSpPr>
          <p:cNvPr id="3" name="Rectangle 2">
            <a:extLst>
              <a:ext uri="{FF2B5EF4-FFF2-40B4-BE49-F238E27FC236}">
                <a16:creationId xmlns:a16="http://schemas.microsoft.com/office/drawing/2014/main" id="{39D77456-55A8-A330-D60D-82A72DF1D9AA}"/>
              </a:ext>
            </a:extLst>
          </p:cNvPr>
          <p:cNvSpPr/>
          <p:nvPr/>
        </p:nvSpPr>
        <p:spPr>
          <a:xfrm>
            <a:off x="2286207" y="2505670"/>
            <a:ext cx="505267" cy="923330"/>
          </a:xfrm>
          <a:prstGeom prst="rect">
            <a:avLst/>
          </a:prstGeom>
          <a:noFill/>
        </p:spPr>
        <p:txBody>
          <a:bodyPr wrap="none" lIns="91440" tIns="45720" rIns="91440" bIns="45720">
            <a:spAutoFit/>
          </a:bodyPr>
          <a:lstStyle/>
          <a:p>
            <a:pPr algn="ct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a:t>
            </a:r>
          </a:p>
        </p:txBody>
      </p:sp>
      <p:sp>
        <p:nvSpPr>
          <p:cNvPr id="12" name="TextBox 11">
            <a:extLst>
              <a:ext uri="{FF2B5EF4-FFF2-40B4-BE49-F238E27FC236}">
                <a16:creationId xmlns:a16="http://schemas.microsoft.com/office/drawing/2014/main" id="{32BD4B50-9623-D9F6-C696-FE1A6AB194F8}"/>
              </a:ext>
            </a:extLst>
          </p:cNvPr>
          <p:cNvSpPr txBox="1"/>
          <p:nvPr/>
        </p:nvSpPr>
        <p:spPr>
          <a:xfrm>
            <a:off x="2150714" y="2152856"/>
            <a:ext cx="990600" cy="307777"/>
          </a:xfrm>
          <a:prstGeom prst="rect">
            <a:avLst/>
          </a:prstGeom>
          <a:noFill/>
        </p:spPr>
        <p:txBody>
          <a:bodyPr wrap="square" rtlCol="0">
            <a:spAutoFit/>
          </a:bodyPr>
          <a:lstStyle/>
          <a:p>
            <a:r>
              <a:rPr lang="en-US" sz="1400" dirty="0"/>
              <a:t>Uptake</a:t>
            </a:r>
            <a:endParaRPr lang="en-NL" sz="1400" dirty="0"/>
          </a:p>
        </p:txBody>
      </p:sp>
      <p:sp>
        <p:nvSpPr>
          <p:cNvPr id="13" name="TextBox 12">
            <a:extLst>
              <a:ext uri="{FF2B5EF4-FFF2-40B4-BE49-F238E27FC236}">
                <a16:creationId xmlns:a16="http://schemas.microsoft.com/office/drawing/2014/main" id="{01E3CCB7-36AB-2D9D-A5A9-7E12FF599BEF}"/>
              </a:ext>
            </a:extLst>
          </p:cNvPr>
          <p:cNvSpPr txBox="1"/>
          <p:nvPr/>
        </p:nvSpPr>
        <p:spPr>
          <a:xfrm>
            <a:off x="2150714" y="2351781"/>
            <a:ext cx="990600" cy="307777"/>
          </a:xfrm>
          <a:prstGeom prst="rect">
            <a:avLst/>
          </a:prstGeom>
          <a:noFill/>
        </p:spPr>
        <p:txBody>
          <a:bodyPr wrap="square" rtlCol="0">
            <a:spAutoFit/>
          </a:bodyPr>
          <a:lstStyle/>
          <a:p>
            <a:r>
              <a:rPr lang="en-US" sz="1400" dirty="0"/>
              <a:t>Production</a:t>
            </a:r>
            <a:endParaRPr lang="en-NL" sz="1400" dirty="0"/>
          </a:p>
        </p:txBody>
      </p:sp>
      <p:sp>
        <p:nvSpPr>
          <p:cNvPr id="4" name="TextBox 3">
            <a:extLst>
              <a:ext uri="{FF2B5EF4-FFF2-40B4-BE49-F238E27FC236}">
                <a16:creationId xmlns:a16="http://schemas.microsoft.com/office/drawing/2014/main" id="{34FFDB6F-2431-A193-7BAD-6569A4259EB1}"/>
              </a:ext>
            </a:extLst>
          </p:cNvPr>
          <p:cNvSpPr txBox="1"/>
          <p:nvPr/>
        </p:nvSpPr>
        <p:spPr>
          <a:xfrm>
            <a:off x="4272635" y="6557918"/>
            <a:ext cx="2698589" cy="600164"/>
          </a:xfrm>
          <a:prstGeom prst="rect">
            <a:avLst/>
          </a:prstGeom>
          <a:noFill/>
        </p:spPr>
        <p:txBody>
          <a:bodyPr wrap="square" rtlCol="0">
            <a:spAutoFit/>
          </a:bodyPr>
          <a:lstStyle/>
          <a:p>
            <a:r>
              <a:rPr lang="en-GB" sz="1100" dirty="0">
                <a:latin typeface="Calibri" panose="020F0502020204030204" pitchFamily="34" charset="0"/>
              </a:rPr>
              <a:t>Evers, B. (2022). Repurposing an old drug</a:t>
            </a:r>
            <a:r>
              <a:rPr lang="en-NL" sz="1100" dirty="0">
                <a:latin typeface="Calibri" panose="020F0502020204030204" pitchFamily="34" charset="0"/>
              </a:rPr>
              <a:t>	</a:t>
            </a:r>
          </a:p>
          <a:p>
            <a:endParaRPr lang="en-NL" sz="1100" dirty="0"/>
          </a:p>
        </p:txBody>
      </p:sp>
      <p:pic>
        <p:nvPicPr>
          <p:cNvPr id="10" name="Picture 9">
            <a:extLst>
              <a:ext uri="{FF2B5EF4-FFF2-40B4-BE49-F238E27FC236}">
                <a16:creationId xmlns:a16="http://schemas.microsoft.com/office/drawing/2014/main" id="{AAC70444-D30F-F17C-275D-2220B2669AC2}"/>
              </a:ext>
            </a:extLst>
          </p:cNvPr>
          <p:cNvPicPr>
            <a:picLocks noChangeAspect="1"/>
          </p:cNvPicPr>
          <p:nvPr/>
        </p:nvPicPr>
        <p:blipFill>
          <a:blip r:embed="rId4"/>
          <a:stretch>
            <a:fillRect/>
          </a:stretch>
        </p:blipFill>
        <p:spPr>
          <a:xfrm>
            <a:off x="6339916" y="0"/>
            <a:ext cx="4619145" cy="6279150"/>
          </a:xfrm>
          <a:prstGeom prst="rect">
            <a:avLst/>
          </a:prstGeom>
        </p:spPr>
      </p:pic>
    </p:spTree>
    <p:extLst>
      <p:ext uri="{BB962C8B-B14F-4D97-AF65-F5344CB8AC3E}">
        <p14:creationId xmlns:p14="http://schemas.microsoft.com/office/powerpoint/2010/main" val="2631634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A320CF-0A5E-4B42-3E5D-E5FFD6EBF661}"/>
              </a:ext>
            </a:extLst>
          </p:cNvPr>
          <p:cNvSpPr>
            <a:spLocks noGrp="1"/>
          </p:cNvSpPr>
          <p:nvPr>
            <p:ph type="title"/>
          </p:nvPr>
        </p:nvSpPr>
        <p:spPr/>
        <p:txBody>
          <a:bodyPr/>
          <a:lstStyle/>
          <a:p>
            <a:r>
              <a:rPr kumimoji="1" lang="en-US" altLang="zh-CN" dirty="0"/>
              <a:t>Vmax of G6PDH in A375 up regulated</a:t>
            </a:r>
            <a:endParaRPr kumimoji="1" lang="zh-CN" altLang="en-US" dirty="0"/>
          </a:p>
        </p:txBody>
      </p:sp>
      <p:sp>
        <p:nvSpPr>
          <p:cNvPr id="3" name="内容占位符 2">
            <a:extLst>
              <a:ext uri="{FF2B5EF4-FFF2-40B4-BE49-F238E27FC236}">
                <a16:creationId xmlns:a16="http://schemas.microsoft.com/office/drawing/2014/main" id="{5F96F159-0E5C-2009-D23C-AE3D827CB650}"/>
              </a:ext>
            </a:extLst>
          </p:cNvPr>
          <p:cNvSpPr>
            <a:spLocks noGrp="1"/>
          </p:cNvSpPr>
          <p:nvPr>
            <p:ph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216D7589-38C3-7F6D-0E7D-325C67C79934}"/>
              </a:ext>
            </a:extLst>
          </p:cNvPr>
          <p:cNvSpPr>
            <a:spLocks noGrp="1"/>
          </p:cNvSpPr>
          <p:nvPr>
            <p:ph type="sldNum" sz="quarter" idx="12"/>
          </p:nvPr>
        </p:nvSpPr>
        <p:spPr/>
        <p:txBody>
          <a:bodyPr/>
          <a:lstStyle/>
          <a:p>
            <a:fld id="{63FECFC1-1FBF-4FB4-B597-2E93DA8D3CB1}" type="slidenum">
              <a:rPr lang="en-NL" smtClean="0"/>
              <a:t>52</a:t>
            </a:fld>
            <a:endParaRPr lang="en-NL"/>
          </a:p>
        </p:txBody>
      </p:sp>
      <p:pic>
        <p:nvPicPr>
          <p:cNvPr id="5" name="Picture 9">
            <a:extLst>
              <a:ext uri="{FF2B5EF4-FFF2-40B4-BE49-F238E27FC236}">
                <a16:creationId xmlns:a16="http://schemas.microsoft.com/office/drawing/2014/main" id="{95130949-BCD9-1AC8-5C59-C098D8F67955}"/>
              </a:ext>
            </a:extLst>
          </p:cNvPr>
          <p:cNvPicPr>
            <a:picLocks noChangeAspect="1"/>
          </p:cNvPicPr>
          <p:nvPr/>
        </p:nvPicPr>
        <p:blipFill>
          <a:blip r:embed="rId2"/>
          <a:stretch>
            <a:fillRect/>
          </a:stretch>
        </p:blipFill>
        <p:spPr>
          <a:xfrm>
            <a:off x="1755974" y="2133894"/>
            <a:ext cx="2743200" cy="4173864"/>
          </a:xfrm>
          <a:prstGeom prst="rect">
            <a:avLst/>
          </a:prstGeom>
        </p:spPr>
      </p:pic>
    </p:spTree>
    <p:extLst>
      <p:ext uri="{BB962C8B-B14F-4D97-AF65-F5344CB8AC3E}">
        <p14:creationId xmlns:p14="http://schemas.microsoft.com/office/powerpoint/2010/main" val="39076996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271FB-1276-D3F6-9C5E-E7D16C87CA83}"/>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C74C07B5-07D7-FFE2-89D6-41E28168A8FB}"/>
              </a:ext>
            </a:extLst>
          </p:cNvPr>
          <p:cNvSpPr>
            <a:spLocks noGrp="1"/>
          </p:cNvSpPr>
          <p:nvPr>
            <p:ph type="title"/>
          </p:nvPr>
        </p:nvSpPr>
        <p:spPr/>
        <p:txBody>
          <a:bodyPr/>
          <a:lstStyle/>
          <a:p>
            <a:r>
              <a:rPr kumimoji="1" lang="en-US" altLang="zh-CN" dirty="0"/>
              <a:t>A375 Control vs. A375 DCA treat group</a:t>
            </a:r>
            <a:endParaRPr kumimoji="1" lang="zh-CN" altLang="en-US" dirty="0"/>
          </a:p>
        </p:txBody>
      </p:sp>
      <p:sp>
        <p:nvSpPr>
          <p:cNvPr id="3" name="内容占位符 2">
            <a:extLst>
              <a:ext uri="{FF2B5EF4-FFF2-40B4-BE49-F238E27FC236}">
                <a16:creationId xmlns:a16="http://schemas.microsoft.com/office/drawing/2014/main" id="{70C171CB-9C88-BB95-9F51-CDBD73C57CC4}"/>
              </a:ext>
            </a:extLst>
          </p:cNvPr>
          <p:cNvSpPr>
            <a:spLocks noGrp="1"/>
          </p:cNvSpPr>
          <p:nvPr>
            <p:ph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044796C4-CB06-D5DD-B37A-B1F4A84B1C3A}"/>
              </a:ext>
            </a:extLst>
          </p:cNvPr>
          <p:cNvSpPr>
            <a:spLocks noGrp="1"/>
          </p:cNvSpPr>
          <p:nvPr>
            <p:ph type="sldNum" sz="quarter" idx="12"/>
          </p:nvPr>
        </p:nvSpPr>
        <p:spPr/>
        <p:txBody>
          <a:bodyPr/>
          <a:lstStyle/>
          <a:p>
            <a:fld id="{63FECFC1-1FBF-4FB4-B597-2E93DA8D3CB1}" type="slidenum">
              <a:rPr lang="en-NL" smtClean="0"/>
              <a:t>53</a:t>
            </a:fld>
            <a:endParaRPr lang="en-NL"/>
          </a:p>
        </p:txBody>
      </p:sp>
    </p:spTree>
    <p:extLst>
      <p:ext uri="{BB962C8B-B14F-4D97-AF65-F5344CB8AC3E}">
        <p14:creationId xmlns:p14="http://schemas.microsoft.com/office/powerpoint/2010/main" val="38674891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E3FEB-BA6F-1BFD-39A7-9A7CE02A56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D34891-3AB7-9306-1C9A-8B82168D6386}"/>
              </a:ext>
            </a:extLst>
          </p:cNvPr>
          <p:cNvSpPr>
            <a:spLocks noGrp="1"/>
          </p:cNvSpPr>
          <p:nvPr>
            <p:ph type="title"/>
          </p:nvPr>
        </p:nvSpPr>
        <p:spPr>
          <a:xfrm>
            <a:off x="838202" y="-473673"/>
            <a:ext cx="10515600" cy="2164362"/>
          </a:xfrm>
        </p:spPr>
        <p:txBody>
          <a:bodyPr/>
          <a:lstStyle/>
          <a:p>
            <a:r>
              <a:rPr lang="en-US" dirty="0"/>
              <a:t>Glucose to G6P</a:t>
            </a:r>
            <a:endParaRPr lang="en-NL"/>
          </a:p>
        </p:txBody>
      </p:sp>
      <p:sp>
        <p:nvSpPr>
          <p:cNvPr id="3" name="Content Placeholder 2">
            <a:extLst>
              <a:ext uri="{FF2B5EF4-FFF2-40B4-BE49-F238E27FC236}">
                <a16:creationId xmlns:a16="http://schemas.microsoft.com/office/drawing/2014/main" id="{1A578055-D536-3E7D-C0D1-D8A87BFF345E}"/>
              </a:ext>
            </a:extLst>
          </p:cNvPr>
          <p:cNvSpPr>
            <a:spLocks noGrp="1"/>
          </p:cNvSpPr>
          <p:nvPr>
            <p:ph idx="1"/>
          </p:nvPr>
        </p:nvSpPr>
        <p:spPr/>
        <p:txBody>
          <a:bodyPr/>
          <a:lstStyle/>
          <a:p>
            <a:endParaRPr lang="en-NL" dirty="0"/>
          </a:p>
        </p:txBody>
      </p:sp>
      <p:sp>
        <p:nvSpPr>
          <p:cNvPr id="4" name="Slide Number Placeholder 3">
            <a:extLst>
              <a:ext uri="{FF2B5EF4-FFF2-40B4-BE49-F238E27FC236}">
                <a16:creationId xmlns:a16="http://schemas.microsoft.com/office/drawing/2014/main" id="{9D043BE1-BBF2-81E7-B47F-8D06321D6AC5}"/>
              </a:ext>
            </a:extLst>
          </p:cNvPr>
          <p:cNvSpPr>
            <a:spLocks noGrp="1"/>
          </p:cNvSpPr>
          <p:nvPr>
            <p:ph type="sldNum" sz="quarter" idx="12"/>
          </p:nvPr>
        </p:nvSpPr>
        <p:spPr/>
        <p:txBody>
          <a:bodyPr/>
          <a:lstStyle/>
          <a:p>
            <a:fld id="{63FECFC1-1FBF-4FB4-B597-2E93DA8D3CB1}" type="slidenum">
              <a:rPr lang="en-NL" smtClean="0"/>
              <a:t>54</a:t>
            </a:fld>
            <a:endParaRPr lang="en-NL"/>
          </a:p>
        </p:txBody>
      </p:sp>
      <p:grpSp>
        <p:nvGrpSpPr>
          <p:cNvPr id="5" name="Group 33">
            <a:extLst>
              <a:ext uri="{FF2B5EF4-FFF2-40B4-BE49-F238E27FC236}">
                <a16:creationId xmlns:a16="http://schemas.microsoft.com/office/drawing/2014/main" id="{88411FB8-484B-F2CC-3785-F1A66A22B468}"/>
              </a:ext>
            </a:extLst>
          </p:cNvPr>
          <p:cNvGrpSpPr/>
          <p:nvPr/>
        </p:nvGrpSpPr>
        <p:grpSpPr>
          <a:xfrm>
            <a:off x="7704871" y="0"/>
            <a:ext cx="5067301" cy="6885607"/>
            <a:chOff x="7801387" y="1173805"/>
            <a:chExt cx="3686495" cy="4920047"/>
          </a:xfrm>
        </p:grpSpPr>
        <p:grpSp>
          <p:nvGrpSpPr>
            <p:cNvPr id="6" name="Group 31">
              <a:extLst>
                <a:ext uri="{FF2B5EF4-FFF2-40B4-BE49-F238E27FC236}">
                  <a16:creationId xmlns:a16="http://schemas.microsoft.com/office/drawing/2014/main" id="{B0B6FB15-A579-72B9-7674-F0403F8FBAAD}"/>
                </a:ext>
              </a:extLst>
            </p:cNvPr>
            <p:cNvGrpSpPr/>
            <p:nvPr/>
          </p:nvGrpSpPr>
          <p:grpSpPr>
            <a:xfrm>
              <a:off x="7801387" y="1173805"/>
              <a:ext cx="3686495" cy="4920047"/>
              <a:chOff x="7801387" y="1173805"/>
              <a:chExt cx="3686495" cy="4920047"/>
            </a:xfrm>
          </p:grpSpPr>
          <p:pic>
            <p:nvPicPr>
              <p:cNvPr id="8" name="Picture 28">
                <a:extLst>
                  <a:ext uri="{FF2B5EF4-FFF2-40B4-BE49-F238E27FC236}">
                    <a16:creationId xmlns:a16="http://schemas.microsoft.com/office/drawing/2014/main" id="{8EE7AC8F-6BFE-049C-4568-7B5835F857C3}"/>
                  </a:ext>
                </a:extLst>
              </p:cNvPr>
              <p:cNvPicPr>
                <a:picLocks noChangeAspect="1"/>
              </p:cNvPicPr>
              <p:nvPr/>
            </p:nvPicPr>
            <p:blipFill rotWithShape="1">
              <a:blip r:embed="rId2"/>
              <a:srcRect l="2016" t="6216" r="-2016" b="-147"/>
              <a:stretch/>
            </p:blipFill>
            <p:spPr>
              <a:xfrm>
                <a:off x="7801387" y="1197509"/>
                <a:ext cx="3686495" cy="4896343"/>
              </a:xfrm>
              <a:prstGeom prst="rect">
                <a:avLst/>
              </a:prstGeom>
            </p:spPr>
          </p:pic>
          <p:sp>
            <p:nvSpPr>
              <p:cNvPr id="9" name="Rectangle 29">
                <a:extLst>
                  <a:ext uri="{FF2B5EF4-FFF2-40B4-BE49-F238E27FC236}">
                    <a16:creationId xmlns:a16="http://schemas.microsoft.com/office/drawing/2014/main" id="{4C184CCA-FB48-6CF4-5A85-CABA51F97B9D}"/>
                  </a:ext>
                </a:extLst>
              </p:cNvPr>
              <p:cNvSpPr/>
              <p:nvPr/>
            </p:nvSpPr>
            <p:spPr>
              <a:xfrm>
                <a:off x="8282385" y="1173805"/>
                <a:ext cx="518715" cy="5207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0" name="Rectangle 30">
                <a:extLst>
                  <a:ext uri="{FF2B5EF4-FFF2-40B4-BE49-F238E27FC236}">
                    <a16:creationId xmlns:a16="http://schemas.microsoft.com/office/drawing/2014/main" id="{D83826C2-C238-B891-49D8-21E89CD42F59}"/>
                  </a:ext>
                </a:extLst>
              </p:cNvPr>
              <p:cNvSpPr/>
              <p:nvPr/>
            </p:nvSpPr>
            <p:spPr>
              <a:xfrm>
                <a:off x="9385276" y="3840805"/>
                <a:ext cx="2102606" cy="132556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7" name="Rectangle 32">
              <a:extLst>
                <a:ext uri="{FF2B5EF4-FFF2-40B4-BE49-F238E27FC236}">
                  <a16:creationId xmlns:a16="http://schemas.microsoft.com/office/drawing/2014/main" id="{0E8B5CBD-E612-4AA1-9F24-088CA8ECB1D5}"/>
                </a:ext>
              </a:extLst>
            </p:cNvPr>
            <p:cNvSpPr/>
            <p:nvPr/>
          </p:nvSpPr>
          <p:spPr>
            <a:xfrm>
              <a:off x="9291491" y="3535551"/>
              <a:ext cx="687778" cy="1132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12" name="矩形 11">
            <a:extLst>
              <a:ext uri="{FF2B5EF4-FFF2-40B4-BE49-F238E27FC236}">
                <a16:creationId xmlns:a16="http://schemas.microsoft.com/office/drawing/2014/main" id="{40B132C5-2900-40F5-97BC-C991AD38596B}"/>
              </a:ext>
            </a:extLst>
          </p:cNvPr>
          <p:cNvSpPr/>
          <p:nvPr/>
        </p:nvSpPr>
        <p:spPr>
          <a:xfrm>
            <a:off x="10031506" y="728773"/>
            <a:ext cx="1322295" cy="82815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3" name="图片 12">
            <a:extLst>
              <a:ext uri="{FF2B5EF4-FFF2-40B4-BE49-F238E27FC236}">
                <a16:creationId xmlns:a16="http://schemas.microsoft.com/office/drawing/2014/main" id="{3F05FC67-C5E9-7B6D-1C27-D47354774F09}"/>
              </a:ext>
            </a:extLst>
          </p:cNvPr>
          <p:cNvPicPr>
            <a:picLocks noChangeAspect="1"/>
          </p:cNvPicPr>
          <p:nvPr/>
        </p:nvPicPr>
        <p:blipFill>
          <a:blip r:embed="rId3"/>
          <a:stretch>
            <a:fillRect/>
          </a:stretch>
        </p:blipFill>
        <p:spPr>
          <a:xfrm>
            <a:off x="1080054" y="893990"/>
            <a:ext cx="3733800" cy="2565400"/>
          </a:xfrm>
          <a:prstGeom prst="rect">
            <a:avLst/>
          </a:prstGeom>
        </p:spPr>
      </p:pic>
      <p:pic>
        <p:nvPicPr>
          <p:cNvPr id="15" name="图片 14">
            <a:extLst>
              <a:ext uri="{FF2B5EF4-FFF2-40B4-BE49-F238E27FC236}">
                <a16:creationId xmlns:a16="http://schemas.microsoft.com/office/drawing/2014/main" id="{AEE9DC50-F251-DEDD-9C9B-F4EFC006AA5B}"/>
              </a:ext>
            </a:extLst>
          </p:cNvPr>
          <p:cNvPicPr>
            <a:picLocks noChangeAspect="1"/>
          </p:cNvPicPr>
          <p:nvPr/>
        </p:nvPicPr>
        <p:blipFill>
          <a:blip r:embed="rId4"/>
          <a:stretch>
            <a:fillRect/>
          </a:stretch>
        </p:blipFill>
        <p:spPr>
          <a:xfrm>
            <a:off x="634368" y="3496597"/>
            <a:ext cx="6842197" cy="3359057"/>
          </a:xfrm>
          <a:prstGeom prst="rect">
            <a:avLst/>
          </a:prstGeom>
        </p:spPr>
      </p:pic>
      <p:sp>
        <p:nvSpPr>
          <p:cNvPr id="11" name="Rectangle 10">
            <a:extLst>
              <a:ext uri="{FF2B5EF4-FFF2-40B4-BE49-F238E27FC236}">
                <a16:creationId xmlns:a16="http://schemas.microsoft.com/office/drawing/2014/main" id="{41E16442-4B5E-9CD2-6F3F-44529FC351F4}"/>
              </a:ext>
            </a:extLst>
          </p:cNvPr>
          <p:cNvSpPr/>
          <p:nvPr/>
        </p:nvSpPr>
        <p:spPr>
          <a:xfrm>
            <a:off x="6124333" y="3555047"/>
            <a:ext cx="912683" cy="2981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200" dirty="0">
                <a:solidFill>
                  <a:schemeClr val="tx1"/>
                </a:solidFill>
              </a:rPr>
              <a:t>Control</a:t>
            </a:r>
            <a:endParaRPr lang="en-NL" sz="1200" dirty="0">
              <a:solidFill>
                <a:schemeClr val="tx1"/>
              </a:solidFill>
            </a:endParaRPr>
          </a:p>
        </p:txBody>
      </p:sp>
      <p:sp>
        <p:nvSpPr>
          <p:cNvPr id="14" name="Rectangle 13">
            <a:extLst>
              <a:ext uri="{FF2B5EF4-FFF2-40B4-BE49-F238E27FC236}">
                <a16:creationId xmlns:a16="http://schemas.microsoft.com/office/drawing/2014/main" id="{DADC34BD-7C70-7C66-3D1C-5052EA8361C1}"/>
              </a:ext>
            </a:extLst>
          </p:cNvPr>
          <p:cNvSpPr/>
          <p:nvPr/>
        </p:nvSpPr>
        <p:spPr>
          <a:xfrm>
            <a:off x="6124332" y="3853218"/>
            <a:ext cx="912683" cy="2981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200" dirty="0">
                <a:solidFill>
                  <a:schemeClr val="tx1"/>
                </a:solidFill>
              </a:rPr>
              <a:t>DCA</a:t>
            </a:r>
            <a:endParaRPr lang="en-NL" sz="1200" dirty="0">
              <a:solidFill>
                <a:schemeClr val="tx1"/>
              </a:solidFill>
            </a:endParaRPr>
          </a:p>
        </p:txBody>
      </p:sp>
      <p:sp>
        <p:nvSpPr>
          <p:cNvPr id="16" name="TextBox 15">
            <a:extLst>
              <a:ext uri="{FF2B5EF4-FFF2-40B4-BE49-F238E27FC236}">
                <a16:creationId xmlns:a16="http://schemas.microsoft.com/office/drawing/2014/main" id="{E7D296E2-71E9-C134-4A74-432B3FDDD0C0}"/>
              </a:ext>
            </a:extLst>
          </p:cNvPr>
          <p:cNvSpPr txBox="1"/>
          <p:nvPr/>
        </p:nvSpPr>
        <p:spPr>
          <a:xfrm>
            <a:off x="4814717" y="184882"/>
            <a:ext cx="5067301" cy="1200329"/>
          </a:xfrm>
          <a:prstGeom prst="rect">
            <a:avLst/>
          </a:prstGeom>
          <a:noFill/>
        </p:spPr>
        <p:txBody>
          <a:bodyPr wrap="square" rtlCol="0">
            <a:spAutoFit/>
          </a:bodyPr>
          <a:lstStyle/>
          <a:p>
            <a:r>
              <a:rPr lang="en-CA" dirty="0"/>
              <a:t>Flux calculate by INCA:</a:t>
            </a:r>
          </a:p>
          <a:p>
            <a:r>
              <a:rPr lang="en-CA" dirty="0"/>
              <a:t>Control: 0.0040nmol*mgProtein</a:t>
            </a:r>
            <a:r>
              <a:rPr lang="en-CA" baseline="30000" dirty="0"/>
              <a:t>-1</a:t>
            </a:r>
            <a:r>
              <a:rPr lang="en-CA" dirty="0"/>
              <a:t>*min</a:t>
            </a:r>
            <a:r>
              <a:rPr lang="en-CA" baseline="30000" dirty="0"/>
              <a:t>-1</a:t>
            </a:r>
          </a:p>
          <a:p>
            <a:r>
              <a:rPr lang="en-CA" dirty="0"/>
              <a:t>DCA: 0.0042nmol*mgProtein</a:t>
            </a:r>
            <a:r>
              <a:rPr lang="en-CA" baseline="30000" dirty="0"/>
              <a:t>-1</a:t>
            </a:r>
            <a:r>
              <a:rPr lang="en-CA" dirty="0"/>
              <a:t>*min</a:t>
            </a:r>
            <a:r>
              <a:rPr lang="en-CA" baseline="30000" dirty="0"/>
              <a:t>-1</a:t>
            </a:r>
          </a:p>
          <a:p>
            <a:endParaRPr lang="en-NL" dirty="0"/>
          </a:p>
        </p:txBody>
      </p:sp>
      <p:sp>
        <p:nvSpPr>
          <p:cNvPr id="17" name="TextBox 16">
            <a:extLst>
              <a:ext uri="{FF2B5EF4-FFF2-40B4-BE49-F238E27FC236}">
                <a16:creationId xmlns:a16="http://schemas.microsoft.com/office/drawing/2014/main" id="{7DAC2A0C-2356-7739-A0B7-7CF1AFB4F4AD}"/>
              </a:ext>
            </a:extLst>
          </p:cNvPr>
          <p:cNvSpPr txBox="1"/>
          <p:nvPr/>
        </p:nvSpPr>
        <p:spPr>
          <a:xfrm>
            <a:off x="3217855" y="869494"/>
            <a:ext cx="1665839" cy="369332"/>
          </a:xfrm>
          <a:prstGeom prst="rect">
            <a:avLst/>
          </a:prstGeom>
          <a:noFill/>
        </p:spPr>
        <p:txBody>
          <a:bodyPr wrap="square" rtlCol="0">
            <a:spAutoFit/>
          </a:bodyPr>
          <a:lstStyle/>
          <a:p>
            <a:r>
              <a:rPr lang="en-CA" b="1" dirty="0"/>
              <a:t>Concentration</a:t>
            </a:r>
            <a:endParaRPr lang="en-NL" b="1" dirty="0"/>
          </a:p>
        </p:txBody>
      </p:sp>
      <p:sp>
        <p:nvSpPr>
          <p:cNvPr id="18" name="TextBox 17">
            <a:extLst>
              <a:ext uri="{FF2B5EF4-FFF2-40B4-BE49-F238E27FC236}">
                <a16:creationId xmlns:a16="http://schemas.microsoft.com/office/drawing/2014/main" id="{FC4F7B8E-DD7F-79F3-9A0C-83B8B71BDC2E}"/>
              </a:ext>
            </a:extLst>
          </p:cNvPr>
          <p:cNvSpPr txBox="1"/>
          <p:nvPr/>
        </p:nvSpPr>
        <p:spPr>
          <a:xfrm>
            <a:off x="4416095" y="3459390"/>
            <a:ext cx="2059537" cy="369332"/>
          </a:xfrm>
          <a:prstGeom prst="rect">
            <a:avLst/>
          </a:prstGeom>
          <a:noFill/>
        </p:spPr>
        <p:txBody>
          <a:bodyPr wrap="square" rtlCol="0">
            <a:spAutoFit/>
          </a:bodyPr>
          <a:lstStyle/>
          <a:p>
            <a:r>
              <a:rPr lang="en-CA" b="1" dirty="0"/>
              <a:t>Labelling pattern</a:t>
            </a:r>
            <a:endParaRPr lang="en-NL" b="1" dirty="0"/>
          </a:p>
        </p:txBody>
      </p:sp>
    </p:spTree>
    <p:extLst>
      <p:ext uri="{BB962C8B-B14F-4D97-AF65-F5344CB8AC3E}">
        <p14:creationId xmlns:p14="http://schemas.microsoft.com/office/powerpoint/2010/main" val="42737841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02AB9-C01E-361E-96C9-61EA03987F6F}"/>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F9503DB8-B1F1-5344-E24C-E0B2250CC496}"/>
              </a:ext>
            </a:extLst>
          </p:cNvPr>
          <p:cNvSpPr>
            <a:spLocks noGrp="1"/>
          </p:cNvSpPr>
          <p:nvPr>
            <p:ph type="title"/>
          </p:nvPr>
        </p:nvSpPr>
        <p:spPr>
          <a:xfrm>
            <a:off x="740585" y="136524"/>
            <a:ext cx="10515600" cy="1325563"/>
          </a:xfrm>
        </p:spPr>
        <p:txBody>
          <a:bodyPr/>
          <a:lstStyle/>
          <a:p>
            <a:r>
              <a:rPr kumimoji="1" lang="en-US" altLang="zh-CN" dirty="0"/>
              <a:t>G6P-6PG</a:t>
            </a:r>
            <a:endParaRPr kumimoji="1" lang="zh-CN" altLang="en-US" dirty="0"/>
          </a:p>
        </p:txBody>
      </p:sp>
      <p:sp>
        <p:nvSpPr>
          <p:cNvPr id="3" name="内容占位符 2">
            <a:extLst>
              <a:ext uri="{FF2B5EF4-FFF2-40B4-BE49-F238E27FC236}">
                <a16:creationId xmlns:a16="http://schemas.microsoft.com/office/drawing/2014/main" id="{9967AAD2-16FD-AD21-5F19-EFBDF43D9A88}"/>
              </a:ext>
            </a:extLst>
          </p:cNvPr>
          <p:cNvSpPr>
            <a:spLocks noGrp="1"/>
          </p:cNvSpPr>
          <p:nvPr>
            <p:ph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63D887C1-7DDD-EEE7-CA69-4DE18F710EC5}"/>
              </a:ext>
            </a:extLst>
          </p:cNvPr>
          <p:cNvSpPr>
            <a:spLocks noGrp="1"/>
          </p:cNvSpPr>
          <p:nvPr>
            <p:ph type="sldNum" sz="quarter" idx="12"/>
          </p:nvPr>
        </p:nvSpPr>
        <p:spPr/>
        <p:txBody>
          <a:bodyPr/>
          <a:lstStyle/>
          <a:p>
            <a:fld id="{63FECFC1-1FBF-4FB4-B597-2E93DA8D3CB1}" type="slidenum">
              <a:rPr lang="en-NL" smtClean="0"/>
              <a:t>55</a:t>
            </a:fld>
            <a:endParaRPr lang="en-NL"/>
          </a:p>
        </p:txBody>
      </p:sp>
      <p:grpSp>
        <p:nvGrpSpPr>
          <p:cNvPr id="7" name="Group 33">
            <a:extLst>
              <a:ext uri="{FF2B5EF4-FFF2-40B4-BE49-F238E27FC236}">
                <a16:creationId xmlns:a16="http://schemas.microsoft.com/office/drawing/2014/main" id="{C689FA36-D8B8-8E9E-A5FB-0293EC7F7445}"/>
              </a:ext>
            </a:extLst>
          </p:cNvPr>
          <p:cNvGrpSpPr/>
          <p:nvPr/>
        </p:nvGrpSpPr>
        <p:grpSpPr>
          <a:xfrm>
            <a:off x="7704871" y="0"/>
            <a:ext cx="5067301" cy="6885607"/>
            <a:chOff x="7801387" y="1173805"/>
            <a:chExt cx="3686495" cy="4920047"/>
          </a:xfrm>
        </p:grpSpPr>
        <p:grpSp>
          <p:nvGrpSpPr>
            <p:cNvPr id="8" name="Group 31">
              <a:extLst>
                <a:ext uri="{FF2B5EF4-FFF2-40B4-BE49-F238E27FC236}">
                  <a16:creationId xmlns:a16="http://schemas.microsoft.com/office/drawing/2014/main" id="{D4F529B4-775A-6ADE-B9BC-699B9C9675FB}"/>
                </a:ext>
              </a:extLst>
            </p:cNvPr>
            <p:cNvGrpSpPr/>
            <p:nvPr/>
          </p:nvGrpSpPr>
          <p:grpSpPr>
            <a:xfrm>
              <a:off x="7801387" y="1173805"/>
              <a:ext cx="3686495" cy="4920047"/>
              <a:chOff x="7801387" y="1173805"/>
              <a:chExt cx="3686495" cy="4920047"/>
            </a:xfrm>
          </p:grpSpPr>
          <p:pic>
            <p:nvPicPr>
              <p:cNvPr id="10" name="Picture 28">
                <a:extLst>
                  <a:ext uri="{FF2B5EF4-FFF2-40B4-BE49-F238E27FC236}">
                    <a16:creationId xmlns:a16="http://schemas.microsoft.com/office/drawing/2014/main" id="{62C81631-8938-291D-7EF8-7EC81D627703}"/>
                  </a:ext>
                </a:extLst>
              </p:cNvPr>
              <p:cNvPicPr>
                <a:picLocks noChangeAspect="1"/>
              </p:cNvPicPr>
              <p:nvPr/>
            </p:nvPicPr>
            <p:blipFill rotWithShape="1">
              <a:blip r:embed="rId2"/>
              <a:srcRect l="2016" t="6216" r="-2016" b="-147"/>
              <a:stretch/>
            </p:blipFill>
            <p:spPr>
              <a:xfrm>
                <a:off x="7801387" y="1197509"/>
                <a:ext cx="3686495" cy="4896343"/>
              </a:xfrm>
              <a:prstGeom prst="rect">
                <a:avLst/>
              </a:prstGeom>
            </p:spPr>
          </p:pic>
          <p:sp>
            <p:nvSpPr>
              <p:cNvPr id="11" name="Rectangle 29">
                <a:extLst>
                  <a:ext uri="{FF2B5EF4-FFF2-40B4-BE49-F238E27FC236}">
                    <a16:creationId xmlns:a16="http://schemas.microsoft.com/office/drawing/2014/main" id="{685B38FB-ED2E-BF71-C049-B063F0525EE3}"/>
                  </a:ext>
                </a:extLst>
              </p:cNvPr>
              <p:cNvSpPr/>
              <p:nvPr/>
            </p:nvSpPr>
            <p:spPr>
              <a:xfrm>
                <a:off x="8282385" y="1173805"/>
                <a:ext cx="518715" cy="5207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Rectangle 30">
                <a:extLst>
                  <a:ext uri="{FF2B5EF4-FFF2-40B4-BE49-F238E27FC236}">
                    <a16:creationId xmlns:a16="http://schemas.microsoft.com/office/drawing/2014/main" id="{A608367C-638B-5924-E586-24396DB3F55B}"/>
                  </a:ext>
                </a:extLst>
              </p:cNvPr>
              <p:cNvSpPr/>
              <p:nvPr/>
            </p:nvSpPr>
            <p:spPr>
              <a:xfrm>
                <a:off x="9385276" y="3840805"/>
                <a:ext cx="2102606" cy="132556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9" name="Rectangle 32">
              <a:extLst>
                <a:ext uri="{FF2B5EF4-FFF2-40B4-BE49-F238E27FC236}">
                  <a16:creationId xmlns:a16="http://schemas.microsoft.com/office/drawing/2014/main" id="{25D8970E-3DD6-A191-05EB-E1BE710DF2AE}"/>
                </a:ext>
              </a:extLst>
            </p:cNvPr>
            <p:cNvSpPr/>
            <p:nvPr/>
          </p:nvSpPr>
          <p:spPr>
            <a:xfrm>
              <a:off x="9291491" y="3535551"/>
              <a:ext cx="687778" cy="1132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6" name="图片 5">
            <a:extLst>
              <a:ext uri="{FF2B5EF4-FFF2-40B4-BE49-F238E27FC236}">
                <a16:creationId xmlns:a16="http://schemas.microsoft.com/office/drawing/2014/main" id="{411381D4-D5C2-CB39-A6A1-859FC6A56CE4}"/>
              </a:ext>
            </a:extLst>
          </p:cNvPr>
          <p:cNvPicPr>
            <a:picLocks noChangeAspect="1"/>
          </p:cNvPicPr>
          <p:nvPr/>
        </p:nvPicPr>
        <p:blipFill>
          <a:blip r:embed="rId3"/>
          <a:stretch>
            <a:fillRect/>
          </a:stretch>
        </p:blipFill>
        <p:spPr>
          <a:xfrm>
            <a:off x="1040608" y="925767"/>
            <a:ext cx="3848100" cy="2806700"/>
          </a:xfrm>
          <a:prstGeom prst="rect">
            <a:avLst/>
          </a:prstGeom>
        </p:spPr>
      </p:pic>
      <p:pic>
        <p:nvPicPr>
          <p:cNvPr id="14" name="图片 13">
            <a:extLst>
              <a:ext uri="{FF2B5EF4-FFF2-40B4-BE49-F238E27FC236}">
                <a16:creationId xmlns:a16="http://schemas.microsoft.com/office/drawing/2014/main" id="{6756BDFE-CEB0-3FAC-331D-CDDD5079CE0A}"/>
              </a:ext>
            </a:extLst>
          </p:cNvPr>
          <p:cNvPicPr>
            <a:picLocks noChangeAspect="1"/>
          </p:cNvPicPr>
          <p:nvPr/>
        </p:nvPicPr>
        <p:blipFill>
          <a:blip r:embed="rId4"/>
          <a:stretch>
            <a:fillRect/>
          </a:stretch>
        </p:blipFill>
        <p:spPr>
          <a:xfrm>
            <a:off x="1217645" y="3834228"/>
            <a:ext cx="5801719" cy="2848253"/>
          </a:xfrm>
          <a:prstGeom prst="rect">
            <a:avLst/>
          </a:prstGeom>
        </p:spPr>
      </p:pic>
      <p:sp>
        <p:nvSpPr>
          <p:cNvPr id="5" name="Rectangle 4">
            <a:extLst>
              <a:ext uri="{FF2B5EF4-FFF2-40B4-BE49-F238E27FC236}">
                <a16:creationId xmlns:a16="http://schemas.microsoft.com/office/drawing/2014/main" id="{44EDAEBD-B57C-60C6-DE00-23E46982936E}"/>
              </a:ext>
            </a:extLst>
          </p:cNvPr>
          <p:cNvSpPr/>
          <p:nvPr/>
        </p:nvSpPr>
        <p:spPr>
          <a:xfrm>
            <a:off x="5840449" y="3834228"/>
            <a:ext cx="912683" cy="2981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200" dirty="0">
                <a:solidFill>
                  <a:schemeClr val="tx1"/>
                </a:solidFill>
              </a:rPr>
              <a:t>Control</a:t>
            </a:r>
            <a:endParaRPr lang="en-NL" sz="1200" dirty="0">
              <a:solidFill>
                <a:schemeClr val="tx1"/>
              </a:solidFill>
            </a:endParaRPr>
          </a:p>
        </p:txBody>
      </p:sp>
      <p:sp>
        <p:nvSpPr>
          <p:cNvPr id="15" name="Rectangle 14">
            <a:extLst>
              <a:ext uri="{FF2B5EF4-FFF2-40B4-BE49-F238E27FC236}">
                <a16:creationId xmlns:a16="http://schemas.microsoft.com/office/drawing/2014/main" id="{F598CD6E-AEF1-74FC-8F2F-3121A0454FDE}"/>
              </a:ext>
            </a:extLst>
          </p:cNvPr>
          <p:cNvSpPr/>
          <p:nvPr/>
        </p:nvSpPr>
        <p:spPr>
          <a:xfrm>
            <a:off x="5840448" y="4132399"/>
            <a:ext cx="912683" cy="2981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200" dirty="0">
                <a:solidFill>
                  <a:schemeClr val="tx1"/>
                </a:solidFill>
              </a:rPr>
              <a:t>DCA</a:t>
            </a:r>
            <a:endParaRPr lang="en-NL" sz="1200" dirty="0">
              <a:solidFill>
                <a:schemeClr val="tx1"/>
              </a:solidFill>
            </a:endParaRPr>
          </a:p>
        </p:txBody>
      </p:sp>
      <p:sp>
        <p:nvSpPr>
          <p:cNvPr id="16" name="Rectangle 15">
            <a:extLst>
              <a:ext uri="{FF2B5EF4-FFF2-40B4-BE49-F238E27FC236}">
                <a16:creationId xmlns:a16="http://schemas.microsoft.com/office/drawing/2014/main" id="{036D9E11-67F6-A53C-A181-D6AC5946EF7F}"/>
              </a:ext>
            </a:extLst>
          </p:cNvPr>
          <p:cNvSpPr/>
          <p:nvPr/>
        </p:nvSpPr>
        <p:spPr>
          <a:xfrm>
            <a:off x="8178285" y="1145609"/>
            <a:ext cx="971281" cy="582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050" b="1" dirty="0">
              <a:solidFill>
                <a:schemeClr val="tx1"/>
              </a:solidFill>
            </a:endParaRPr>
          </a:p>
        </p:txBody>
      </p:sp>
      <p:sp>
        <p:nvSpPr>
          <p:cNvPr id="17" name="TextBox 16">
            <a:extLst>
              <a:ext uri="{FF2B5EF4-FFF2-40B4-BE49-F238E27FC236}">
                <a16:creationId xmlns:a16="http://schemas.microsoft.com/office/drawing/2014/main" id="{7D8B3C23-5232-D79E-E610-CEB3FE5F6133}"/>
              </a:ext>
            </a:extLst>
          </p:cNvPr>
          <p:cNvSpPr txBox="1"/>
          <p:nvPr/>
        </p:nvSpPr>
        <p:spPr>
          <a:xfrm>
            <a:off x="8804369" y="1309933"/>
            <a:ext cx="746975" cy="253916"/>
          </a:xfrm>
          <a:prstGeom prst="rect">
            <a:avLst/>
          </a:prstGeom>
          <a:noFill/>
        </p:spPr>
        <p:txBody>
          <a:bodyPr wrap="square" rtlCol="0">
            <a:spAutoFit/>
          </a:bodyPr>
          <a:lstStyle/>
          <a:p>
            <a:r>
              <a:rPr lang="en-CA" sz="1050" b="1" dirty="0"/>
              <a:t>6PG</a:t>
            </a:r>
            <a:endParaRPr lang="en-NL" sz="1050" b="1" dirty="0"/>
          </a:p>
        </p:txBody>
      </p:sp>
      <p:pic>
        <p:nvPicPr>
          <p:cNvPr id="18" name="Picture 17">
            <a:extLst>
              <a:ext uri="{FF2B5EF4-FFF2-40B4-BE49-F238E27FC236}">
                <a16:creationId xmlns:a16="http://schemas.microsoft.com/office/drawing/2014/main" id="{83B2D569-04DB-D93A-0FE1-A477343B1162}"/>
              </a:ext>
            </a:extLst>
          </p:cNvPr>
          <p:cNvPicPr>
            <a:picLocks noChangeAspect="1"/>
          </p:cNvPicPr>
          <p:nvPr/>
        </p:nvPicPr>
        <p:blipFill>
          <a:blip r:embed="rId5"/>
          <a:stretch>
            <a:fillRect/>
          </a:stretch>
        </p:blipFill>
        <p:spPr>
          <a:xfrm>
            <a:off x="7833354" y="1117390"/>
            <a:ext cx="889857" cy="574553"/>
          </a:xfrm>
          <a:prstGeom prst="rect">
            <a:avLst/>
          </a:prstGeom>
        </p:spPr>
      </p:pic>
      <p:cxnSp>
        <p:nvCxnSpPr>
          <p:cNvPr id="19" name="Straight Arrow Connector 18">
            <a:extLst>
              <a:ext uri="{FF2B5EF4-FFF2-40B4-BE49-F238E27FC236}">
                <a16:creationId xmlns:a16="http://schemas.microsoft.com/office/drawing/2014/main" id="{88507430-9700-3D03-03C1-6D8DF1FF2BBF}"/>
              </a:ext>
            </a:extLst>
          </p:cNvPr>
          <p:cNvCxnSpPr>
            <a:cxnSpLocks/>
            <a:stCxn id="17" idx="1"/>
          </p:cNvCxnSpPr>
          <p:nvPr/>
        </p:nvCxnSpPr>
        <p:spPr>
          <a:xfrm flipH="1">
            <a:off x="8610601" y="1436891"/>
            <a:ext cx="193768" cy="0"/>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3" name="矩形 12">
            <a:extLst>
              <a:ext uri="{FF2B5EF4-FFF2-40B4-BE49-F238E27FC236}">
                <a16:creationId xmlns:a16="http://schemas.microsoft.com/office/drawing/2014/main" id="{5A27FD8B-9CF3-F08E-F333-08FB266F2213}"/>
              </a:ext>
            </a:extLst>
          </p:cNvPr>
          <p:cNvSpPr/>
          <p:nvPr/>
        </p:nvSpPr>
        <p:spPr>
          <a:xfrm>
            <a:off x="8885527" y="1116981"/>
            <a:ext cx="2370658" cy="60688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TextBox 19">
            <a:extLst>
              <a:ext uri="{FF2B5EF4-FFF2-40B4-BE49-F238E27FC236}">
                <a16:creationId xmlns:a16="http://schemas.microsoft.com/office/drawing/2014/main" id="{76EFEC02-7B78-A665-55C3-0EC08B9C2C6E}"/>
              </a:ext>
            </a:extLst>
          </p:cNvPr>
          <p:cNvSpPr txBox="1"/>
          <p:nvPr/>
        </p:nvSpPr>
        <p:spPr>
          <a:xfrm>
            <a:off x="4814717" y="184882"/>
            <a:ext cx="5067301" cy="1200329"/>
          </a:xfrm>
          <a:prstGeom prst="rect">
            <a:avLst/>
          </a:prstGeom>
          <a:noFill/>
        </p:spPr>
        <p:txBody>
          <a:bodyPr wrap="square" rtlCol="0">
            <a:spAutoFit/>
          </a:bodyPr>
          <a:lstStyle/>
          <a:p>
            <a:r>
              <a:rPr lang="en-CA" dirty="0"/>
              <a:t>Flux calculate by INCA:</a:t>
            </a:r>
          </a:p>
          <a:p>
            <a:r>
              <a:rPr lang="en-CA" dirty="0"/>
              <a:t>Control: 0.0007nmol*mgProtein</a:t>
            </a:r>
            <a:r>
              <a:rPr lang="en-CA" baseline="30000" dirty="0"/>
              <a:t>-1</a:t>
            </a:r>
            <a:r>
              <a:rPr lang="en-CA" dirty="0"/>
              <a:t>*min</a:t>
            </a:r>
            <a:r>
              <a:rPr lang="en-CA" baseline="30000" dirty="0"/>
              <a:t>-1</a:t>
            </a:r>
          </a:p>
          <a:p>
            <a:r>
              <a:rPr lang="en-CA" dirty="0"/>
              <a:t>DCA: 0.0012nmol*mgProtein</a:t>
            </a:r>
            <a:r>
              <a:rPr lang="en-CA" baseline="30000" dirty="0"/>
              <a:t>-1</a:t>
            </a:r>
            <a:r>
              <a:rPr lang="en-CA" dirty="0"/>
              <a:t>*min</a:t>
            </a:r>
            <a:r>
              <a:rPr lang="en-CA" baseline="30000" dirty="0"/>
              <a:t>-1</a:t>
            </a:r>
          </a:p>
          <a:p>
            <a:endParaRPr lang="en-NL" dirty="0"/>
          </a:p>
        </p:txBody>
      </p:sp>
      <p:sp>
        <p:nvSpPr>
          <p:cNvPr id="21" name="TextBox 20">
            <a:extLst>
              <a:ext uri="{FF2B5EF4-FFF2-40B4-BE49-F238E27FC236}">
                <a16:creationId xmlns:a16="http://schemas.microsoft.com/office/drawing/2014/main" id="{3535379F-E80D-6231-D8EF-FD4E6C1A3E4F}"/>
              </a:ext>
            </a:extLst>
          </p:cNvPr>
          <p:cNvSpPr txBox="1"/>
          <p:nvPr/>
        </p:nvSpPr>
        <p:spPr>
          <a:xfrm>
            <a:off x="3297530" y="898347"/>
            <a:ext cx="1665839" cy="369332"/>
          </a:xfrm>
          <a:prstGeom prst="rect">
            <a:avLst/>
          </a:prstGeom>
          <a:noFill/>
        </p:spPr>
        <p:txBody>
          <a:bodyPr wrap="square" rtlCol="0">
            <a:spAutoFit/>
          </a:bodyPr>
          <a:lstStyle/>
          <a:p>
            <a:r>
              <a:rPr lang="en-CA" b="1" dirty="0"/>
              <a:t>Concentration</a:t>
            </a:r>
            <a:endParaRPr lang="en-NL" b="1" dirty="0"/>
          </a:p>
        </p:txBody>
      </p:sp>
      <p:sp>
        <p:nvSpPr>
          <p:cNvPr id="22" name="TextBox 21">
            <a:extLst>
              <a:ext uri="{FF2B5EF4-FFF2-40B4-BE49-F238E27FC236}">
                <a16:creationId xmlns:a16="http://schemas.microsoft.com/office/drawing/2014/main" id="{02CDF684-5990-2065-58CC-1FC9261BF72E}"/>
              </a:ext>
            </a:extLst>
          </p:cNvPr>
          <p:cNvSpPr txBox="1"/>
          <p:nvPr/>
        </p:nvSpPr>
        <p:spPr>
          <a:xfrm>
            <a:off x="4422078" y="3768345"/>
            <a:ext cx="2059537" cy="369332"/>
          </a:xfrm>
          <a:prstGeom prst="rect">
            <a:avLst/>
          </a:prstGeom>
          <a:noFill/>
        </p:spPr>
        <p:txBody>
          <a:bodyPr wrap="square" rtlCol="0">
            <a:spAutoFit/>
          </a:bodyPr>
          <a:lstStyle/>
          <a:p>
            <a:r>
              <a:rPr lang="en-CA" b="1" dirty="0"/>
              <a:t>Labelling pattern</a:t>
            </a:r>
            <a:endParaRPr lang="en-NL" b="1" dirty="0"/>
          </a:p>
        </p:txBody>
      </p:sp>
    </p:spTree>
    <p:extLst>
      <p:ext uri="{BB962C8B-B14F-4D97-AF65-F5344CB8AC3E}">
        <p14:creationId xmlns:p14="http://schemas.microsoft.com/office/powerpoint/2010/main" val="9848024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DAEAD-5DFF-5494-341C-5B9C2A51FF2A}"/>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7C9DCF1B-5C92-A0A4-CDBF-CCDBD44A40A6}"/>
              </a:ext>
            </a:extLst>
          </p:cNvPr>
          <p:cNvSpPr>
            <a:spLocks noGrp="1"/>
          </p:cNvSpPr>
          <p:nvPr>
            <p:ph type="title"/>
          </p:nvPr>
        </p:nvSpPr>
        <p:spPr>
          <a:xfrm>
            <a:off x="740585" y="136524"/>
            <a:ext cx="10515600" cy="1325563"/>
          </a:xfrm>
        </p:spPr>
        <p:txBody>
          <a:bodyPr/>
          <a:lstStyle/>
          <a:p>
            <a:r>
              <a:rPr kumimoji="1" lang="en-US" altLang="zh-CN" dirty="0"/>
              <a:t>G6P-F6P</a:t>
            </a:r>
            <a:endParaRPr kumimoji="1" lang="zh-CN" altLang="en-US" dirty="0"/>
          </a:p>
        </p:txBody>
      </p:sp>
      <p:sp>
        <p:nvSpPr>
          <p:cNvPr id="3" name="内容占位符 2">
            <a:extLst>
              <a:ext uri="{FF2B5EF4-FFF2-40B4-BE49-F238E27FC236}">
                <a16:creationId xmlns:a16="http://schemas.microsoft.com/office/drawing/2014/main" id="{EF1DE80C-5A4A-7245-3559-2D22383DC4E1}"/>
              </a:ext>
            </a:extLst>
          </p:cNvPr>
          <p:cNvSpPr>
            <a:spLocks noGrp="1"/>
          </p:cNvSpPr>
          <p:nvPr>
            <p:ph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6F9082FD-B011-2B27-9E3F-95A753B443F5}"/>
              </a:ext>
            </a:extLst>
          </p:cNvPr>
          <p:cNvSpPr>
            <a:spLocks noGrp="1"/>
          </p:cNvSpPr>
          <p:nvPr>
            <p:ph type="sldNum" sz="quarter" idx="12"/>
          </p:nvPr>
        </p:nvSpPr>
        <p:spPr/>
        <p:txBody>
          <a:bodyPr/>
          <a:lstStyle/>
          <a:p>
            <a:fld id="{63FECFC1-1FBF-4FB4-B597-2E93DA8D3CB1}" type="slidenum">
              <a:rPr lang="en-NL" smtClean="0"/>
              <a:t>56</a:t>
            </a:fld>
            <a:endParaRPr lang="en-NL"/>
          </a:p>
        </p:txBody>
      </p:sp>
      <p:grpSp>
        <p:nvGrpSpPr>
          <p:cNvPr id="7" name="Group 33">
            <a:extLst>
              <a:ext uri="{FF2B5EF4-FFF2-40B4-BE49-F238E27FC236}">
                <a16:creationId xmlns:a16="http://schemas.microsoft.com/office/drawing/2014/main" id="{07518B92-6817-D4B1-187A-98C214B21A76}"/>
              </a:ext>
            </a:extLst>
          </p:cNvPr>
          <p:cNvGrpSpPr/>
          <p:nvPr/>
        </p:nvGrpSpPr>
        <p:grpSpPr>
          <a:xfrm>
            <a:off x="7691424" y="9092"/>
            <a:ext cx="5067301" cy="6885607"/>
            <a:chOff x="7801387" y="1173805"/>
            <a:chExt cx="3686495" cy="4920047"/>
          </a:xfrm>
        </p:grpSpPr>
        <p:grpSp>
          <p:nvGrpSpPr>
            <p:cNvPr id="8" name="Group 31">
              <a:extLst>
                <a:ext uri="{FF2B5EF4-FFF2-40B4-BE49-F238E27FC236}">
                  <a16:creationId xmlns:a16="http://schemas.microsoft.com/office/drawing/2014/main" id="{DE764195-45A0-01DA-AED9-72E050EBFCD3}"/>
                </a:ext>
              </a:extLst>
            </p:cNvPr>
            <p:cNvGrpSpPr/>
            <p:nvPr/>
          </p:nvGrpSpPr>
          <p:grpSpPr>
            <a:xfrm>
              <a:off x="7801387" y="1173805"/>
              <a:ext cx="3686495" cy="4920047"/>
              <a:chOff x="7801387" y="1173805"/>
              <a:chExt cx="3686495" cy="4920047"/>
            </a:xfrm>
          </p:grpSpPr>
          <p:pic>
            <p:nvPicPr>
              <p:cNvPr id="10" name="Picture 28">
                <a:extLst>
                  <a:ext uri="{FF2B5EF4-FFF2-40B4-BE49-F238E27FC236}">
                    <a16:creationId xmlns:a16="http://schemas.microsoft.com/office/drawing/2014/main" id="{EC1B6DC3-2D0D-70A7-C694-2CF2605B5FFD}"/>
                  </a:ext>
                </a:extLst>
              </p:cNvPr>
              <p:cNvPicPr>
                <a:picLocks noChangeAspect="1"/>
              </p:cNvPicPr>
              <p:nvPr/>
            </p:nvPicPr>
            <p:blipFill rotWithShape="1">
              <a:blip r:embed="rId2"/>
              <a:srcRect l="2016" t="6216" r="-2016" b="-147"/>
              <a:stretch/>
            </p:blipFill>
            <p:spPr>
              <a:xfrm>
                <a:off x="7801387" y="1197509"/>
                <a:ext cx="3686495" cy="4896343"/>
              </a:xfrm>
              <a:prstGeom prst="rect">
                <a:avLst/>
              </a:prstGeom>
            </p:spPr>
          </p:pic>
          <p:sp>
            <p:nvSpPr>
              <p:cNvPr id="11" name="Rectangle 29">
                <a:extLst>
                  <a:ext uri="{FF2B5EF4-FFF2-40B4-BE49-F238E27FC236}">
                    <a16:creationId xmlns:a16="http://schemas.microsoft.com/office/drawing/2014/main" id="{6DECBEFE-EBBC-074F-6F54-DE223006F626}"/>
                  </a:ext>
                </a:extLst>
              </p:cNvPr>
              <p:cNvSpPr/>
              <p:nvPr/>
            </p:nvSpPr>
            <p:spPr>
              <a:xfrm>
                <a:off x="8282385" y="1173805"/>
                <a:ext cx="518715" cy="5207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Rectangle 30">
                <a:extLst>
                  <a:ext uri="{FF2B5EF4-FFF2-40B4-BE49-F238E27FC236}">
                    <a16:creationId xmlns:a16="http://schemas.microsoft.com/office/drawing/2014/main" id="{0ECD3D5B-3A06-6F6F-88E2-5ED3352D759E}"/>
                  </a:ext>
                </a:extLst>
              </p:cNvPr>
              <p:cNvSpPr/>
              <p:nvPr/>
            </p:nvSpPr>
            <p:spPr>
              <a:xfrm>
                <a:off x="9385276" y="3840805"/>
                <a:ext cx="2102606" cy="132556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9" name="Rectangle 32">
              <a:extLst>
                <a:ext uri="{FF2B5EF4-FFF2-40B4-BE49-F238E27FC236}">
                  <a16:creationId xmlns:a16="http://schemas.microsoft.com/office/drawing/2014/main" id="{B1505D41-17E9-3C4A-F318-78264AEE49B9}"/>
                </a:ext>
              </a:extLst>
            </p:cNvPr>
            <p:cNvSpPr/>
            <p:nvPr/>
          </p:nvSpPr>
          <p:spPr>
            <a:xfrm>
              <a:off x="9291491" y="3535551"/>
              <a:ext cx="687778" cy="1132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13" name="矩形 12">
            <a:extLst>
              <a:ext uri="{FF2B5EF4-FFF2-40B4-BE49-F238E27FC236}">
                <a16:creationId xmlns:a16="http://schemas.microsoft.com/office/drawing/2014/main" id="{C2E821AF-64CE-93BD-6588-1501B3539CFC}"/>
              </a:ext>
            </a:extLst>
          </p:cNvPr>
          <p:cNvSpPr/>
          <p:nvPr/>
        </p:nvSpPr>
        <p:spPr>
          <a:xfrm>
            <a:off x="9821337" y="1284880"/>
            <a:ext cx="1793464" cy="75853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 name="图片 4">
            <a:extLst>
              <a:ext uri="{FF2B5EF4-FFF2-40B4-BE49-F238E27FC236}">
                <a16:creationId xmlns:a16="http://schemas.microsoft.com/office/drawing/2014/main" id="{3F4A6788-B327-DDB6-57A3-107C87ECD49E}"/>
              </a:ext>
            </a:extLst>
          </p:cNvPr>
          <p:cNvPicPr>
            <a:picLocks noChangeAspect="1"/>
          </p:cNvPicPr>
          <p:nvPr/>
        </p:nvPicPr>
        <p:blipFill>
          <a:blip r:embed="rId3"/>
          <a:stretch>
            <a:fillRect/>
          </a:stretch>
        </p:blipFill>
        <p:spPr>
          <a:xfrm>
            <a:off x="740585" y="939630"/>
            <a:ext cx="3848100" cy="2832100"/>
          </a:xfrm>
          <a:prstGeom prst="rect">
            <a:avLst/>
          </a:prstGeom>
        </p:spPr>
      </p:pic>
      <p:pic>
        <p:nvPicPr>
          <p:cNvPr id="6" name="图片 5">
            <a:extLst>
              <a:ext uri="{FF2B5EF4-FFF2-40B4-BE49-F238E27FC236}">
                <a16:creationId xmlns:a16="http://schemas.microsoft.com/office/drawing/2014/main" id="{B65E5A92-1F82-4639-E9C0-0FF886BBA0A2}"/>
              </a:ext>
            </a:extLst>
          </p:cNvPr>
          <p:cNvPicPr>
            <a:picLocks noChangeAspect="1"/>
          </p:cNvPicPr>
          <p:nvPr/>
        </p:nvPicPr>
        <p:blipFill>
          <a:blip r:embed="rId4"/>
          <a:stretch>
            <a:fillRect/>
          </a:stretch>
        </p:blipFill>
        <p:spPr>
          <a:xfrm>
            <a:off x="740585" y="3771730"/>
            <a:ext cx="6178571" cy="3033261"/>
          </a:xfrm>
          <a:prstGeom prst="rect">
            <a:avLst/>
          </a:prstGeom>
        </p:spPr>
      </p:pic>
      <p:sp>
        <p:nvSpPr>
          <p:cNvPr id="14" name="Rectangle 13">
            <a:extLst>
              <a:ext uri="{FF2B5EF4-FFF2-40B4-BE49-F238E27FC236}">
                <a16:creationId xmlns:a16="http://schemas.microsoft.com/office/drawing/2014/main" id="{A9C96BCB-1C77-A2A1-9E54-FBABB66F1BA4}"/>
              </a:ext>
            </a:extLst>
          </p:cNvPr>
          <p:cNvSpPr/>
          <p:nvPr/>
        </p:nvSpPr>
        <p:spPr>
          <a:xfrm>
            <a:off x="5658117" y="3802322"/>
            <a:ext cx="912683" cy="2981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200" dirty="0">
                <a:solidFill>
                  <a:schemeClr val="tx1"/>
                </a:solidFill>
              </a:rPr>
              <a:t>Control</a:t>
            </a:r>
            <a:endParaRPr lang="en-NL" sz="1200" dirty="0">
              <a:solidFill>
                <a:schemeClr val="tx1"/>
              </a:solidFill>
            </a:endParaRPr>
          </a:p>
        </p:txBody>
      </p:sp>
      <p:sp>
        <p:nvSpPr>
          <p:cNvPr id="15" name="Rectangle 14">
            <a:extLst>
              <a:ext uri="{FF2B5EF4-FFF2-40B4-BE49-F238E27FC236}">
                <a16:creationId xmlns:a16="http://schemas.microsoft.com/office/drawing/2014/main" id="{D9BFEAC1-F929-9FFC-B8BE-CC89F02DAF9B}"/>
              </a:ext>
            </a:extLst>
          </p:cNvPr>
          <p:cNvSpPr/>
          <p:nvPr/>
        </p:nvSpPr>
        <p:spPr>
          <a:xfrm>
            <a:off x="5658116" y="4100493"/>
            <a:ext cx="912683" cy="2981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200" dirty="0">
                <a:solidFill>
                  <a:schemeClr val="tx1"/>
                </a:solidFill>
              </a:rPr>
              <a:t>DCA</a:t>
            </a:r>
            <a:endParaRPr lang="en-NL" sz="1200" dirty="0">
              <a:solidFill>
                <a:schemeClr val="tx1"/>
              </a:solidFill>
            </a:endParaRPr>
          </a:p>
        </p:txBody>
      </p:sp>
      <p:sp>
        <p:nvSpPr>
          <p:cNvPr id="16" name="TextBox 15">
            <a:extLst>
              <a:ext uri="{FF2B5EF4-FFF2-40B4-BE49-F238E27FC236}">
                <a16:creationId xmlns:a16="http://schemas.microsoft.com/office/drawing/2014/main" id="{3D7F5160-8DF3-8576-ABCF-2A84FA3AACF2}"/>
              </a:ext>
            </a:extLst>
          </p:cNvPr>
          <p:cNvSpPr txBox="1"/>
          <p:nvPr/>
        </p:nvSpPr>
        <p:spPr>
          <a:xfrm>
            <a:off x="4814717" y="184882"/>
            <a:ext cx="5067301" cy="1200329"/>
          </a:xfrm>
          <a:prstGeom prst="rect">
            <a:avLst/>
          </a:prstGeom>
          <a:noFill/>
        </p:spPr>
        <p:txBody>
          <a:bodyPr wrap="square" rtlCol="0">
            <a:spAutoFit/>
          </a:bodyPr>
          <a:lstStyle/>
          <a:p>
            <a:r>
              <a:rPr lang="en-CA" dirty="0"/>
              <a:t>Flux calculate by INCA:</a:t>
            </a:r>
          </a:p>
          <a:p>
            <a:r>
              <a:rPr lang="en-CA" dirty="0"/>
              <a:t>Control: 0.0033nmol*mgProtein</a:t>
            </a:r>
            <a:r>
              <a:rPr lang="en-CA" baseline="30000" dirty="0"/>
              <a:t>-1</a:t>
            </a:r>
            <a:r>
              <a:rPr lang="en-CA" dirty="0"/>
              <a:t>*min</a:t>
            </a:r>
            <a:r>
              <a:rPr lang="en-CA" baseline="30000" dirty="0"/>
              <a:t>-1</a:t>
            </a:r>
          </a:p>
          <a:p>
            <a:r>
              <a:rPr lang="en-CA" dirty="0"/>
              <a:t>DCA: 0.0030nmol*mgProtein</a:t>
            </a:r>
            <a:r>
              <a:rPr lang="en-CA" baseline="30000" dirty="0"/>
              <a:t>-1</a:t>
            </a:r>
            <a:r>
              <a:rPr lang="en-CA" dirty="0"/>
              <a:t>*min</a:t>
            </a:r>
            <a:r>
              <a:rPr lang="en-CA" baseline="30000" dirty="0"/>
              <a:t>-1</a:t>
            </a:r>
          </a:p>
          <a:p>
            <a:endParaRPr lang="en-NL" dirty="0"/>
          </a:p>
        </p:txBody>
      </p:sp>
      <p:sp>
        <p:nvSpPr>
          <p:cNvPr id="17" name="TextBox 16">
            <a:extLst>
              <a:ext uri="{FF2B5EF4-FFF2-40B4-BE49-F238E27FC236}">
                <a16:creationId xmlns:a16="http://schemas.microsoft.com/office/drawing/2014/main" id="{3C217A2F-91FF-B9DE-7F0B-016C6667CE6E}"/>
              </a:ext>
            </a:extLst>
          </p:cNvPr>
          <p:cNvSpPr txBox="1"/>
          <p:nvPr/>
        </p:nvSpPr>
        <p:spPr>
          <a:xfrm>
            <a:off x="2996950" y="915548"/>
            <a:ext cx="1665839" cy="369332"/>
          </a:xfrm>
          <a:prstGeom prst="rect">
            <a:avLst/>
          </a:prstGeom>
          <a:noFill/>
        </p:spPr>
        <p:txBody>
          <a:bodyPr wrap="square" rtlCol="0">
            <a:spAutoFit/>
          </a:bodyPr>
          <a:lstStyle/>
          <a:p>
            <a:r>
              <a:rPr lang="en-CA" b="1" dirty="0"/>
              <a:t>Concentration</a:t>
            </a:r>
            <a:endParaRPr lang="en-NL" b="1" dirty="0"/>
          </a:p>
        </p:txBody>
      </p:sp>
      <p:sp>
        <p:nvSpPr>
          <p:cNvPr id="18" name="TextBox 17">
            <a:extLst>
              <a:ext uri="{FF2B5EF4-FFF2-40B4-BE49-F238E27FC236}">
                <a16:creationId xmlns:a16="http://schemas.microsoft.com/office/drawing/2014/main" id="{3B20EB8C-8B2E-B6A4-94D4-6515DF1CB877}"/>
              </a:ext>
            </a:extLst>
          </p:cNvPr>
          <p:cNvSpPr txBox="1"/>
          <p:nvPr/>
        </p:nvSpPr>
        <p:spPr>
          <a:xfrm>
            <a:off x="4123167" y="3694854"/>
            <a:ext cx="2059537" cy="369332"/>
          </a:xfrm>
          <a:prstGeom prst="rect">
            <a:avLst/>
          </a:prstGeom>
          <a:noFill/>
        </p:spPr>
        <p:txBody>
          <a:bodyPr wrap="square" rtlCol="0">
            <a:spAutoFit/>
          </a:bodyPr>
          <a:lstStyle/>
          <a:p>
            <a:r>
              <a:rPr lang="en-CA" b="1" dirty="0"/>
              <a:t>Labelling pattern</a:t>
            </a:r>
            <a:endParaRPr lang="en-NL" b="1" dirty="0"/>
          </a:p>
        </p:txBody>
      </p:sp>
    </p:spTree>
    <p:extLst>
      <p:ext uri="{BB962C8B-B14F-4D97-AF65-F5344CB8AC3E}">
        <p14:creationId xmlns:p14="http://schemas.microsoft.com/office/powerpoint/2010/main" val="6181986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F1BC0-9E4A-9E43-8A72-1AF479A7EEA9}"/>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4A9D4BED-5AE4-381C-5851-A9BA92C5C85B}"/>
              </a:ext>
            </a:extLst>
          </p:cNvPr>
          <p:cNvSpPr>
            <a:spLocks noGrp="1"/>
          </p:cNvSpPr>
          <p:nvPr>
            <p:ph type="title"/>
          </p:nvPr>
        </p:nvSpPr>
        <p:spPr>
          <a:xfrm>
            <a:off x="740585" y="136524"/>
            <a:ext cx="10515600" cy="1325563"/>
          </a:xfrm>
        </p:spPr>
        <p:txBody>
          <a:bodyPr/>
          <a:lstStyle/>
          <a:p>
            <a:r>
              <a:rPr kumimoji="1" lang="en-US" altLang="zh-CN" dirty="0"/>
              <a:t>F6P-FBP</a:t>
            </a:r>
            <a:endParaRPr kumimoji="1" lang="zh-CN" altLang="en-US" dirty="0"/>
          </a:p>
        </p:txBody>
      </p:sp>
      <p:sp>
        <p:nvSpPr>
          <p:cNvPr id="3" name="内容占位符 2">
            <a:extLst>
              <a:ext uri="{FF2B5EF4-FFF2-40B4-BE49-F238E27FC236}">
                <a16:creationId xmlns:a16="http://schemas.microsoft.com/office/drawing/2014/main" id="{A84211DA-B0FE-7565-C2A7-F9D432F418BC}"/>
              </a:ext>
            </a:extLst>
          </p:cNvPr>
          <p:cNvSpPr>
            <a:spLocks noGrp="1"/>
          </p:cNvSpPr>
          <p:nvPr>
            <p:ph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D0A09883-D160-894A-D45C-A413949E03CA}"/>
              </a:ext>
            </a:extLst>
          </p:cNvPr>
          <p:cNvSpPr>
            <a:spLocks noGrp="1"/>
          </p:cNvSpPr>
          <p:nvPr>
            <p:ph type="sldNum" sz="quarter" idx="12"/>
          </p:nvPr>
        </p:nvSpPr>
        <p:spPr/>
        <p:txBody>
          <a:bodyPr/>
          <a:lstStyle/>
          <a:p>
            <a:fld id="{63FECFC1-1FBF-4FB4-B597-2E93DA8D3CB1}" type="slidenum">
              <a:rPr lang="en-NL" smtClean="0"/>
              <a:t>57</a:t>
            </a:fld>
            <a:endParaRPr lang="en-NL"/>
          </a:p>
        </p:txBody>
      </p:sp>
      <p:grpSp>
        <p:nvGrpSpPr>
          <p:cNvPr id="7" name="Group 33">
            <a:extLst>
              <a:ext uri="{FF2B5EF4-FFF2-40B4-BE49-F238E27FC236}">
                <a16:creationId xmlns:a16="http://schemas.microsoft.com/office/drawing/2014/main" id="{291FDBDC-1218-AA37-9BAC-73CAC0788F21}"/>
              </a:ext>
            </a:extLst>
          </p:cNvPr>
          <p:cNvGrpSpPr/>
          <p:nvPr/>
        </p:nvGrpSpPr>
        <p:grpSpPr>
          <a:xfrm>
            <a:off x="7677976" y="0"/>
            <a:ext cx="5067301" cy="6885607"/>
            <a:chOff x="7801387" y="1173805"/>
            <a:chExt cx="3686495" cy="4920047"/>
          </a:xfrm>
        </p:grpSpPr>
        <p:grpSp>
          <p:nvGrpSpPr>
            <p:cNvPr id="8" name="Group 31">
              <a:extLst>
                <a:ext uri="{FF2B5EF4-FFF2-40B4-BE49-F238E27FC236}">
                  <a16:creationId xmlns:a16="http://schemas.microsoft.com/office/drawing/2014/main" id="{BE0BAA55-6457-4845-5C2F-F1767A500B5D}"/>
                </a:ext>
              </a:extLst>
            </p:cNvPr>
            <p:cNvGrpSpPr/>
            <p:nvPr/>
          </p:nvGrpSpPr>
          <p:grpSpPr>
            <a:xfrm>
              <a:off x="7801387" y="1173805"/>
              <a:ext cx="3686495" cy="4920047"/>
              <a:chOff x="7801387" y="1173805"/>
              <a:chExt cx="3686495" cy="4920047"/>
            </a:xfrm>
          </p:grpSpPr>
          <p:pic>
            <p:nvPicPr>
              <p:cNvPr id="10" name="Picture 28">
                <a:extLst>
                  <a:ext uri="{FF2B5EF4-FFF2-40B4-BE49-F238E27FC236}">
                    <a16:creationId xmlns:a16="http://schemas.microsoft.com/office/drawing/2014/main" id="{F817B354-F3A6-5D6E-69A8-8C4DF79EAE36}"/>
                  </a:ext>
                </a:extLst>
              </p:cNvPr>
              <p:cNvPicPr>
                <a:picLocks noChangeAspect="1"/>
              </p:cNvPicPr>
              <p:nvPr/>
            </p:nvPicPr>
            <p:blipFill rotWithShape="1">
              <a:blip r:embed="rId2"/>
              <a:srcRect l="2016" t="6216" r="-2016" b="-147"/>
              <a:stretch/>
            </p:blipFill>
            <p:spPr>
              <a:xfrm>
                <a:off x="7801387" y="1197509"/>
                <a:ext cx="3686495" cy="4896343"/>
              </a:xfrm>
              <a:prstGeom prst="rect">
                <a:avLst/>
              </a:prstGeom>
            </p:spPr>
          </p:pic>
          <p:sp>
            <p:nvSpPr>
              <p:cNvPr id="11" name="Rectangle 29">
                <a:extLst>
                  <a:ext uri="{FF2B5EF4-FFF2-40B4-BE49-F238E27FC236}">
                    <a16:creationId xmlns:a16="http://schemas.microsoft.com/office/drawing/2014/main" id="{6AAC4C9F-ACBA-652A-F8B3-FA98A8CACA80}"/>
                  </a:ext>
                </a:extLst>
              </p:cNvPr>
              <p:cNvSpPr/>
              <p:nvPr/>
            </p:nvSpPr>
            <p:spPr>
              <a:xfrm>
                <a:off x="8282385" y="1173805"/>
                <a:ext cx="518715" cy="5207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Rectangle 30">
                <a:extLst>
                  <a:ext uri="{FF2B5EF4-FFF2-40B4-BE49-F238E27FC236}">
                    <a16:creationId xmlns:a16="http://schemas.microsoft.com/office/drawing/2014/main" id="{723CF02E-963D-DA05-BE8E-FDFABDE662AF}"/>
                  </a:ext>
                </a:extLst>
              </p:cNvPr>
              <p:cNvSpPr/>
              <p:nvPr/>
            </p:nvSpPr>
            <p:spPr>
              <a:xfrm>
                <a:off x="9385276" y="3840805"/>
                <a:ext cx="2102606" cy="132556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9" name="Rectangle 32">
              <a:extLst>
                <a:ext uri="{FF2B5EF4-FFF2-40B4-BE49-F238E27FC236}">
                  <a16:creationId xmlns:a16="http://schemas.microsoft.com/office/drawing/2014/main" id="{8A732896-3942-CBEF-2FFC-42FE5C1F96BF}"/>
                </a:ext>
              </a:extLst>
            </p:cNvPr>
            <p:cNvSpPr/>
            <p:nvPr/>
          </p:nvSpPr>
          <p:spPr>
            <a:xfrm>
              <a:off x="9291491" y="3535551"/>
              <a:ext cx="687778" cy="1132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13" name="矩形 12">
            <a:extLst>
              <a:ext uri="{FF2B5EF4-FFF2-40B4-BE49-F238E27FC236}">
                <a16:creationId xmlns:a16="http://schemas.microsoft.com/office/drawing/2014/main" id="{E024C827-2ACB-6F8F-5B6E-89248D4B2653}"/>
              </a:ext>
            </a:extLst>
          </p:cNvPr>
          <p:cNvSpPr/>
          <p:nvPr/>
        </p:nvSpPr>
        <p:spPr>
          <a:xfrm>
            <a:off x="9774869" y="1825626"/>
            <a:ext cx="1793464" cy="77840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4" name="图片 13">
            <a:extLst>
              <a:ext uri="{FF2B5EF4-FFF2-40B4-BE49-F238E27FC236}">
                <a16:creationId xmlns:a16="http://schemas.microsoft.com/office/drawing/2014/main" id="{41ECBDFE-AA60-B402-C0A3-02D9183D6308}"/>
              </a:ext>
            </a:extLst>
          </p:cNvPr>
          <p:cNvPicPr>
            <a:picLocks noChangeAspect="1"/>
          </p:cNvPicPr>
          <p:nvPr/>
        </p:nvPicPr>
        <p:blipFill>
          <a:blip r:embed="rId3"/>
          <a:stretch>
            <a:fillRect/>
          </a:stretch>
        </p:blipFill>
        <p:spPr>
          <a:xfrm>
            <a:off x="1040528" y="3909592"/>
            <a:ext cx="6005730" cy="2948408"/>
          </a:xfrm>
          <a:prstGeom prst="rect">
            <a:avLst/>
          </a:prstGeom>
        </p:spPr>
      </p:pic>
      <p:pic>
        <p:nvPicPr>
          <p:cNvPr id="15" name="图片 14">
            <a:extLst>
              <a:ext uri="{FF2B5EF4-FFF2-40B4-BE49-F238E27FC236}">
                <a16:creationId xmlns:a16="http://schemas.microsoft.com/office/drawing/2014/main" id="{A49092D5-2A82-ECCC-781A-CB1496FC7FC9}"/>
              </a:ext>
            </a:extLst>
          </p:cNvPr>
          <p:cNvPicPr>
            <a:picLocks noChangeAspect="1"/>
          </p:cNvPicPr>
          <p:nvPr/>
        </p:nvPicPr>
        <p:blipFill>
          <a:blip r:embed="rId4"/>
          <a:stretch>
            <a:fillRect/>
          </a:stretch>
        </p:blipFill>
        <p:spPr>
          <a:xfrm>
            <a:off x="838198" y="1308630"/>
            <a:ext cx="3822700" cy="2590800"/>
          </a:xfrm>
          <a:prstGeom prst="rect">
            <a:avLst/>
          </a:prstGeom>
        </p:spPr>
      </p:pic>
      <p:sp>
        <p:nvSpPr>
          <p:cNvPr id="5" name="Rectangle 4">
            <a:extLst>
              <a:ext uri="{FF2B5EF4-FFF2-40B4-BE49-F238E27FC236}">
                <a16:creationId xmlns:a16="http://schemas.microsoft.com/office/drawing/2014/main" id="{9052FB3C-3DE1-0381-07C5-6D1F1F75DC7C}"/>
              </a:ext>
            </a:extLst>
          </p:cNvPr>
          <p:cNvSpPr/>
          <p:nvPr/>
        </p:nvSpPr>
        <p:spPr>
          <a:xfrm>
            <a:off x="5830159" y="3909591"/>
            <a:ext cx="912683" cy="2981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200" dirty="0">
                <a:solidFill>
                  <a:schemeClr val="tx1"/>
                </a:solidFill>
              </a:rPr>
              <a:t>Control</a:t>
            </a:r>
            <a:endParaRPr lang="en-NL" sz="1200" dirty="0">
              <a:solidFill>
                <a:schemeClr val="tx1"/>
              </a:solidFill>
            </a:endParaRPr>
          </a:p>
        </p:txBody>
      </p:sp>
      <p:sp>
        <p:nvSpPr>
          <p:cNvPr id="6" name="Rectangle 5">
            <a:extLst>
              <a:ext uri="{FF2B5EF4-FFF2-40B4-BE49-F238E27FC236}">
                <a16:creationId xmlns:a16="http://schemas.microsoft.com/office/drawing/2014/main" id="{090064FB-B152-D586-F25C-65BE175FD1CE}"/>
              </a:ext>
            </a:extLst>
          </p:cNvPr>
          <p:cNvSpPr/>
          <p:nvPr/>
        </p:nvSpPr>
        <p:spPr>
          <a:xfrm>
            <a:off x="5830158" y="4207762"/>
            <a:ext cx="912683" cy="2981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200" dirty="0">
                <a:solidFill>
                  <a:schemeClr val="tx1"/>
                </a:solidFill>
              </a:rPr>
              <a:t>DCA</a:t>
            </a:r>
            <a:endParaRPr lang="en-NL" sz="1200" dirty="0">
              <a:solidFill>
                <a:schemeClr val="tx1"/>
              </a:solidFill>
            </a:endParaRPr>
          </a:p>
        </p:txBody>
      </p:sp>
      <p:sp>
        <p:nvSpPr>
          <p:cNvPr id="16" name="TextBox 15">
            <a:extLst>
              <a:ext uri="{FF2B5EF4-FFF2-40B4-BE49-F238E27FC236}">
                <a16:creationId xmlns:a16="http://schemas.microsoft.com/office/drawing/2014/main" id="{D2A21C75-C75F-0077-1A8C-EA355E80F909}"/>
              </a:ext>
            </a:extLst>
          </p:cNvPr>
          <p:cNvSpPr txBox="1"/>
          <p:nvPr/>
        </p:nvSpPr>
        <p:spPr>
          <a:xfrm>
            <a:off x="4814717" y="184882"/>
            <a:ext cx="5067301" cy="1200329"/>
          </a:xfrm>
          <a:prstGeom prst="rect">
            <a:avLst/>
          </a:prstGeom>
          <a:noFill/>
        </p:spPr>
        <p:txBody>
          <a:bodyPr wrap="square" rtlCol="0">
            <a:spAutoFit/>
          </a:bodyPr>
          <a:lstStyle/>
          <a:p>
            <a:r>
              <a:rPr lang="en-CA" dirty="0"/>
              <a:t>Flux calculate by INCA:</a:t>
            </a:r>
          </a:p>
          <a:p>
            <a:r>
              <a:rPr lang="en-CA" dirty="0"/>
              <a:t>Control: 0.0037nmol*mgProtein</a:t>
            </a:r>
            <a:r>
              <a:rPr lang="en-CA" baseline="30000" dirty="0"/>
              <a:t>-1</a:t>
            </a:r>
            <a:r>
              <a:rPr lang="en-CA" dirty="0"/>
              <a:t>*min</a:t>
            </a:r>
            <a:r>
              <a:rPr lang="en-CA" baseline="30000" dirty="0"/>
              <a:t>-1</a:t>
            </a:r>
          </a:p>
          <a:p>
            <a:r>
              <a:rPr lang="en-CA" dirty="0"/>
              <a:t>DCA: 0.0038nmol*mgProtein</a:t>
            </a:r>
            <a:r>
              <a:rPr lang="en-CA" baseline="30000" dirty="0"/>
              <a:t>-1</a:t>
            </a:r>
            <a:r>
              <a:rPr lang="en-CA" dirty="0"/>
              <a:t>*min</a:t>
            </a:r>
            <a:r>
              <a:rPr lang="en-CA" baseline="30000" dirty="0"/>
              <a:t>-1</a:t>
            </a:r>
          </a:p>
          <a:p>
            <a:endParaRPr lang="en-NL" dirty="0"/>
          </a:p>
        </p:txBody>
      </p:sp>
      <p:sp>
        <p:nvSpPr>
          <p:cNvPr id="17" name="TextBox 16">
            <a:extLst>
              <a:ext uri="{FF2B5EF4-FFF2-40B4-BE49-F238E27FC236}">
                <a16:creationId xmlns:a16="http://schemas.microsoft.com/office/drawing/2014/main" id="{2758A462-7463-50BB-F2E9-50C285F8E070}"/>
              </a:ext>
            </a:extLst>
          </p:cNvPr>
          <p:cNvSpPr txBox="1"/>
          <p:nvPr/>
        </p:nvSpPr>
        <p:spPr>
          <a:xfrm>
            <a:off x="3092672" y="1277422"/>
            <a:ext cx="1665839" cy="369332"/>
          </a:xfrm>
          <a:prstGeom prst="rect">
            <a:avLst/>
          </a:prstGeom>
          <a:noFill/>
        </p:spPr>
        <p:txBody>
          <a:bodyPr wrap="square" rtlCol="0">
            <a:spAutoFit/>
          </a:bodyPr>
          <a:lstStyle/>
          <a:p>
            <a:r>
              <a:rPr lang="en-CA" b="1" dirty="0"/>
              <a:t>Concentration</a:t>
            </a:r>
            <a:endParaRPr lang="en-NL" b="1" dirty="0"/>
          </a:p>
        </p:txBody>
      </p:sp>
      <p:sp>
        <p:nvSpPr>
          <p:cNvPr id="18" name="TextBox 17">
            <a:extLst>
              <a:ext uri="{FF2B5EF4-FFF2-40B4-BE49-F238E27FC236}">
                <a16:creationId xmlns:a16="http://schemas.microsoft.com/office/drawing/2014/main" id="{CF9EE658-6D4E-A26C-0DF0-3D7E4A6436D5}"/>
              </a:ext>
            </a:extLst>
          </p:cNvPr>
          <p:cNvSpPr txBox="1"/>
          <p:nvPr/>
        </p:nvSpPr>
        <p:spPr>
          <a:xfrm>
            <a:off x="4345946" y="3838429"/>
            <a:ext cx="2059537" cy="369332"/>
          </a:xfrm>
          <a:prstGeom prst="rect">
            <a:avLst/>
          </a:prstGeom>
          <a:noFill/>
        </p:spPr>
        <p:txBody>
          <a:bodyPr wrap="square" rtlCol="0">
            <a:spAutoFit/>
          </a:bodyPr>
          <a:lstStyle/>
          <a:p>
            <a:r>
              <a:rPr lang="en-CA" b="1" dirty="0"/>
              <a:t>Labelling pattern</a:t>
            </a:r>
            <a:endParaRPr lang="en-NL" b="1" dirty="0"/>
          </a:p>
        </p:txBody>
      </p:sp>
    </p:spTree>
    <p:extLst>
      <p:ext uri="{BB962C8B-B14F-4D97-AF65-F5344CB8AC3E}">
        <p14:creationId xmlns:p14="http://schemas.microsoft.com/office/powerpoint/2010/main" val="29649474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66C99-D234-68B9-9101-6F2AC976430E}"/>
              </a:ext>
            </a:extLst>
          </p:cNvPr>
          <p:cNvSpPr>
            <a:spLocks noGrp="1"/>
          </p:cNvSpPr>
          <p:nvPr>
            <p:ph type="title"/>
          </p:nvPr>
        </p:nvSpPr>
        <p:spPr>
          <a:xfrm>
            <a:off x="808638" y="386930"/>
            <a:ext cx="9236700" cy="1188950"/>
          </a:xfrm>
        </p:spPr>
        <p:txBody>
          <a:bodyPr anchor="b">
            <a:normAutofit/>
          </a:bodyPr>
          <a:lstStyle/>
          <a:p>
            <a:r>
              <a:rPr lang="en-US" sz="5400" b="1" dirty="0"/>
              <a:t>4. Future Plan</a:t>
            </a:r>
            <a:endParaRPr lang="en-NL" sz="5400" b="1" dirty="0"/>
          </a:p>
        </p:txBody>
      </p:sp>
      <p:sp>
        <p:nvSpPr>
          <p:cNvPr id="3" name="Content Placeholder 2">
            <a:extLst>
              <a:ext uri="{FF2B5EF4-FFF2-40B4-BE49-F238E27FC236}">
                <a16:creationId xmlns:a16="http://schemas.microsoft.com/office/drawing/2014/main" id="{C9F99AE7-2E61-BFAF-5D18-B6B767424743}"/>
              </a:ext>
            </a:extLst>
          </p:cNvPr>
          <p:cNvSpPr>
            <a:spLocks noGrp="1"/>
          </p:cNvSpPr>
          <p:nvPr>
            <p:ph idx="1"/>
          </p:nvPr>
        </p:nvSpPr>
        <p:spPr>
          <a:xfrm>
            <a:off x="793660" y="2599509"/>
            <a:ext cx="10143668" cy="3435531"/>
          </a:xfrm>
        </p:spPr>
        <p:txBody>
          <a:bodyPr anchor="ctr">
            <a:normAutofit/>
          </a:bodyPr>
          <a:lstStyle/>
          <a:p>
            <a:r>
              <a:rPr lang="en-US" altLang="zh-CN" sz="2400" dirty="0"/>
              <a:t>Complete the</a:t>
            </a:r>
            <a:r>
              <a:rPr lang="zh-CN" altLang="en-US" sz="2400" dirty="0"/>
              <a:t> </a:t>
            </a:r>
            <a:r>
              <a:rPr lang="en-US" altLang="zh-CN" sz="2400" dirty="0"/>
              <a:t>INCA model for glycolysis, PPP, and TCA</a:t>
            </a:r>
          </a:p>
          <a:p>
            <a:r>
              <a:rPr lang="en-US" altLang="zh-CN" sz="2400" dirty="0"/>
              <a:t>Positive control</a:t>
            </a:r>
          </a:p>
          <a:p>
            <a:endParaRPr lang="en-US" altLang="zh-CN" sz="2400" dirty="0"/>
          </a:p>
        </p:txBody>
      </p:sp>
      <p:sp>
        <p:nvSpPr>
          <p:cNvPr id="4" name="Slide Number Placeholder 3">
            <a:extLst>
              <a:ext uri="{FF2B5EF4-FFF2-40B4-BE49-F238E27FC236}">
                <a16:creationId xmlns:a16="http://schemas.microsoft.com/office/drawing/2014/main" id="{97B64CD8-B7BF-DC13-250C-6B1ACB636883}"/>
              </a:ext>
            </a:extLst>
          </p:cNvPr>
          <p:cNvSpPr>
            <a:spLocks noGrp="1"/>
          </p:cNvSpPr>
          <p:nvPr>
            <p:ph type="sldNum" sz="quarter" idx="12"/>
          </p:nvPr>
        </p:nvSpPr>
        <p:spPr>
          <a:xfrm>
            <a:off x="8610600" y="6492240"/>
            <a:ext cx="2743200" cy="365125"/>
          </a:xfrm>
        </p:spPr>
        <p:txBody>
          <a:bodyPr>
            <a:normAutofit/>
          </a:bodyPr>
          <a:lstStyle/>
          <a:p>
            <a:pPr>
              <a:spcAft>
                <a:spcPts val="600"/>
              </a:spcAft>
            </a:pPr>
            <a:fld id="{63FECFC1-1FBF-4FB4-B597-2E93DA8D3CB1}" type="slidenum">
              <a:rPr lang="en-NL"/>
              <a:pPr>
                <a:spcAft>
                  <a:spcPts val="600"/>
                </a:spcAft>
              </a:pPr>
              <a:t>58</a:t>
            </a:fld>
            <a:endParaRPr lang="en-NL"/>
          </a:p>
        </p:txBody>
      </p:sp>
    </p:spTree>
    <p:extLst>
      <p:ext uri="{BB962C8B-B14F-4D97-AF65-F5344CB8AC3E}">
        <p14:creationId xmlns:p14="http://schemas.microsoft.com/office/powerpoint/2010/main" val="21905771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000F7-A3FE-489C-DC99-8D5943FDE43E}"/>
              </a:ext>
            </a:extLst>
          </p:cNvPr>
          <p:cNvSpPr>
            <a:spLocks noGrp="1"/>
          </p:cNvSpPr>
          <p:nvPr>
            <p:ph type="title"/>
          </p:nvPr>
        </p:nvSpPr>
        <p:spPr/>
        <p:txBody>
          <a:bodyPr/>
          <a:lstStyle/>
          <a:p>
            <a:endParaRPr lang="en-NL"/>
          </a:p>
        </p:txBody>
      </p:sp>
      <p:sp>
        <p:nvSpPr>
          <p:cNvPr id="3" name="Content Placeholder 2">
            <a:extLst>
              <a:ext uri="{FF2B5EF4-FFF2-40B4-BE49-F238E27FC236}">
                <a16:creationId xmlns:a16="http://schemas.microsoft.com/office/drawing/2014/main" id="{63292857-621A-1725-1175-F12FB3640148}"/>
              </a:ext>
            </a:extLst>
          </p:cNvPr>
          <p:cNvSpPr>
            <a:spLocks noGrp="1"/>
          </p:cNvSpPr>
          <p:nvPr>
            <p:ph idx="1"/>
          </p:nvPr>
        </p:nvSpPr>
        <p:spPr/>
        <p:txBody>
          <a:bodyPr/>
          <a:lstStyle/>
          <a:p>
            <a:endParaRPr lang="en-NL" dirty="0"/>
          </a:p>
        </p:txBody>
      </p:sp>
      <p:sp>
        <p:nvSpPr>
          <p:cNvPr id="4" name="Slide Number Placeholder 3">
            <a:extLst>
              <a:ext uri="{FF2B5EF4-FFF2-40B4-BE49-F238E27FC236}">
                <a16:creationId xmlns:a16="http://schemas.microsoft.com/office/drawing/2014/main" id="{895C0FB5-F30F-2E0D-26DC-29E28CC43445}"/>
              </a:ext>
            </a:extLst>
          </p:cNvPr>
          <p:cNvSpPr>
            <a:spLocks noGrp="1"/>
          </p:cNvSpPr>
          <p:nvPr>
            <p:ph type="sldNum" sz="quarter" idx="12"/>
          </p:nvPr>
        </p:nvSpPr>
        <p:spPr/>
        <p:txBody>
          <a:bodyPr/>
          <a:lstStyle/>
          <a:p>
            <a:fld id="{63FECFC1-1FBF-4FB4-B597-2E93DA8D3CB1}" type="slidenum">
              <a:rPr lang="en-NL" smtClean="0"/>
              <a:t>59</a:t>
            </a:fld>
            <a:endParaRPr lang="en-NL"/>
          </a:p>
        </p:txBody>
      </p:sp>
      <p:grpSp>
        <p:nvGrpSpPr>
          <p:cNvPr id="5" name="Group 33">
            <a:extLst>
              <a:ext uri="{FF2B5EF4-FFF2-40B4-BE49-F238E27FC236}">
                <a16:creationId xmlns:a16="http://schemas.microsoft.com/office/drawing/2014/main" id="{E5262987-619B-985D-C0F7-35E35B80F206}"/>
              </a:ext>
            </a:extLst>
          </p:cNvPr>
          <p:cNvGrpSpPr/>
          <p:nvPr/>
        </p:nvGrpSpPr>
        <p:grpSpPr>
          <a:xfrm>
            <a:off x="3543300" y="-27607"/>
            <a:ext cx="5067301" cy="6885607"/>
            <a:chOff x="7801387" y="1173805"/>
            <a:chExt cx="3686495" cy="4920047"/>
          </a:xfrm>
        </p:grpSpPr>
        <p:grpSp>
          <p:nvGrpSpPr>
            <p:cNvPr id="6" name="Group 31">
              <a:extLst>
                <a:ext uri="{FF2B5EF4-FFF2-40B4-BE49-F238E27FC236}">
                  <a16:creationId xmlns:a16="http://schemas.microsoft.com/office/drawing/2014/main" id="{8D863030-F102-A1B7-79BB-8D90C80AC267}"/>
                </a:ext>
              </a:extLst>
            </p:cNvPr>
            <p:cNvGrpSpPr/>
            <p:nvPr/>
          </p:nvGrpSpPr>
          <p:grpSpPr>
            <a:xfrm>
              <a:off x="7801387" y="1173805"/>
              <a:ext cx="3686495" cy="4920047"/>
              <a:chOff x="7801387" y="1173805"/>
              <a:chExt cx="3686495" cy="4920047"/>
            </a:xfrm>
          </p:grpSpPr>
          <p:pic>
            <p:nvPicPr>
              <p:cNvPr id="8" name="Picture 28">
                <a:extLst>
                  <a:ext uri="{FF2B5EF4-FFF2-40B4-BE49-F238E27FC236}">
                    <a16:creationId xmlns:a16="http://schemas.microsoft.com/office/drawing/2014/main" id="{EF8CB9E4-F3C1-EAD5-81F5-752AD06FAD99}"/>
                  </a:ext>
                </a:extLst>
              </p:cNvPr>
              <p:cNvPicPr>
                <a:picLocks noChangeAspect="1"/>
              </p:cNvPicPr>
              <p:nvPr/>
            </p:nvPicPr>
            <p:blipFill rotWithShape="1">
              <a:blip r:embed="rId2"/>
              <a:srcRect l="2016" t="6216" r="-2016" b="-147"/>
              <a:stretch/>
            </p:blipFill>
            <p:spPr>
              <a:xfrm>
                <a:off x="7801387" y="1197509"/>
                <a:ext cx="3686495" cy="4896343"/>
              </a:xfrm>
              <a:prstGeom prst="rect">
                <a:avLst/>
              </a:prstGeom>
            </p:spPr>
          </p:pic>
          <p:sp>
            <p:nvSpPr>
              <p:cNvPr id="9" name="Rectangle 29">
                <a:extLst>
                  <a:ext uri="{FF2B5EF4-FFF2-40B4-BE49-F238E27FC236}">
                    <a16:creationId xmlns:a16="http://schemas.microsoft.com/office/drawing/2014/main" id="{D4894407-AAE4-BF1E-874E-424B710C8315}"/>
                  </a:ext>
                </a:extLst>
              </p:cNvPr>
              <p:cNvSpPr/>
              <p:nvPr/>
            </p:nvSpPr>
            <p:spPr>
              <a:xfrm>
                <a:off x="8282385" y="1173805"/>
                <a:ext cx="518715" cy="5207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0" name="Rectangle 30">
                <a:extLst>
                  <a:ext uri="{FF2B5EF4-FFF2-40B4-BE49-F238E27FC236}">
                    <a16:creationId xmlns:a16="http://schemas.microsoft.com/office/drawing/2014/main" id="{BA148A61-9994-9251-BCC4-D68866413BC9}"/>
                  </a:ext>
                </a:extLst>
              </p:cNvPr>
              <p:cNvSpPr/>
              <p:nvPr/>
            </p:nvSpPr>
            <p:spPr>
              <a:xfrm>
                <a:off x="9385276" y="3840805"/>
                <a:ext cx="2102606" cy="132556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7" name="Rectangle 32">
              <a:extLst>
                <a:ext uri="{FF2B5EF4-FFF2-40B4-BE49-F238E27FC236}">
                  <a16:creationId xmlns:a16="http://schemas.microsoft.com/office/drawing/2014/main" id="{3633B52E-A500-4C99-C711-3DAC5B9E5928}"/>
                </a:ext>
              </a:extLst>
            </p:cNvPr>
            <p:cNvSpPr/>
            <p:nvPr/>
          </p:nvSpPr>
          <p:spPr>
            <a:xfrm>
              <a:off x="9291491" y="3535551"/>
              <a:ext cx="687778" cy="1132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cxnSp>
        <p:nvCxnSpPr>
          <p:cNvPr id="12" name="Straight Connector 11">
            <a:extLst>
              <a:ext uri="{FF2B5EF4-FFF2-40B4-BE49-F238E27FC236}">
                <a16:creationId xmlns:a16="http://schemas.microsoft.com/office/drawing/2014/main" id="{06F4B877-A723-61AF-9006-355D2C2CFBEB}"/>
              </a:ext>
            </a:extLst>
          </p:cNvPr>
          <p:cNvCxnSpPr/>
          <p:nvPr/>
        </p:nvCxnSpPr>
        <p:spPr>
          <a:xfrm>
            <a:off x="5491729" y="3950402"/>
            <a:ext cx="0" cy="10178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EA51692-A554-E091-FC0B-B155E6426357}"/>
              </a:ext>
            </a:extLst>
          </p:cNvPr>
          <p:cNvCxnSpPr>
            <a:cxnSpLocks/>
          </p:cNvCxnSpPr>
          <p:nvPr/>
        </p:nvCxnSpPr>
        <p:spPr>
          <a:xfrm>
            <a:off x="5491729" y="4001293"/>
            <a:ext cx="31865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1073743-12D0-54D3-1904-5F8EC73D0CF0}"/>
              </a:ext>
            </a:extLst>
          </p:cNvPr>
          <p:cNvSpPr txBox="1"/>
          <p:nvPr/>
        </p:nvSpPr>
        <p:spPr>
          <a:xfrm>
            <a:off x="5810383" y="3816627"/>
            <a:ext cx="1211739" cy="369332"/>
          </a:xfrm>
          <a:prstGeom prst="rect">
            <a:avLst/>
          </a:prstGeom>
          <a:noFill/>
        </p:spPr>
        <p:txBody>
          <a:bodyPr wrap="square" rtlCol="0">
            <a:spAutoFit/>
          </a:bodyPr>
          <a:lstStyle/>
          <a:p>
            <a:r>
              <a:rPr lang="en-CA" dirty="0"/>
              <a:t>3BP/IA</a:t>
            </a:r>
            <a:endParaRPr lang="en-NL" dirty="0"/>
          </a:p>
        </p:txBody>
      </p:sp>
      <p:sp>
        <p:nvSpPr>
          <p:cNvPr id="16" name="Arrow: Right 15">
            <a:extLst>
              <a:ext uri="{FF2B5EF4-FFF2-40B4-BE49-F238E27FC236}">
                <a16:creationId xmlns:a16="http://schemas.microsoft.com/office/drawing/2014/main" id="{C56F17A9-7945-0E72-F114-EA84CB08D7D3}"/>
              </a:ext>
            </a:extLst>
          </p:cNvPr>
          <p:cNvSpPr/>
          <p:nvPr/>
        </p:nvSpPr>
        <p:spPr>
          <a:xfrm>
            <a:off x="3015916" y="1395663"/>
            <a:ext cx="1082842"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 name="TextBox 16">
            <a:extLst>
              <a:ext uri="{FF2B5EF4-FFF2-40B4-BE49-F238E27FC236}">
                <a16:creationId xmlns:a16="http://schemas.microsoft.com/office/drawing/2014/main" id="{7BA7B736-DCAF-B3BF-A288-8FA79064D2CC}"/>
              </a:ext>
            </a:extLst>
          </p:cNvPr>
          <p:cNvSpPr txBox="1"/>
          <p:nvPr/>
        </p:nvSpPr>
        <p:spPr>
          <a:xfrm>
            <a:off x="489284" y="701166"/>
            <a:ext cx="2334127" cy="1754326"/>
          </a:xfrm>
          <a:prstGeom prst="rect">
            <a:avLst/>
          </a:prstGeom>
          <a:noFill/>
        </p:spPr>
        <p:txBody>
          <a:bodyPr wrap="square" rtlCol="0">
            <a:spAutoFit/>
          </a:bodyPr>
          <a:lstStyle/>
          <a:p>
            <a:r>
              <a:rPr lang="en-US" altLang="zh-CN" b="1" dirty="0"/>
              <a:t>DHEA</a:t>
            </a:r>
            <a:r>
              <a:rPr lang="zh-CN" altLang="en-US" b="1" dirty="0"/>
              <a:t>：</a:t>
            </a:r>
            <a:r>
              <a:rPr lang="en-GB" altLang="zh-CN" dirty="0"/>
              <a:t>Competitive inhibition of the NADP⁺ binding site</a:t>
            </a:r>
          </a:p>
          <a:p>
            <a:r>
              <a:rPr lang="en-CA" b="1" dirty="0"/>
              <a:t>6-Aminonicotinamide</a:t>
            </a:r>
            <a:r>
              <a:rPr lang="zh-CN" altLang="en-US" b="1" dirty="0"/>
              <a:t>：</a:t>
            </a:r>
            <a:endParaRPr lang="en-US" altLang="zh-CN" b="1" dirty="0"/>
          </a:p>
          <a:p>
            <a:r>
              <a:rPr lang="en-GB" dirty="0"/>
              <a:t>Simultaneously inhibit G6PD and 6PGD</a:t>
            </a:r>
            <a:endParaRPr lang="en-NL" dirty="0"/>
          </a:p>
        </p:txBody>
      </p:sp>
    </p:spTree>
    <p:extLst>
      <p:ext uri="{BB962C8B-B14F-4D97-AF65-F5344CB8AC3E}">
        <p14:creationId xmlns:p14="http://schemas.microsoft.com/office/powerpoint/2010/main" val="21230774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02091-D912-6869-3D27-E3FF1149ADB3}"/>
              </a:ext>
            </a:extLst>
          </p:cNvPr>
          <p:cNvSpPr>
            <a:spLocks noGrp="1"/>
          </p:cNvSpPr>
          <p:nvPr>
            <p:ph type="title"/>
          </p:nvPr>
        </p:nvSpPr>
        <p:spPr/>
        <p:txBody>
          <a:bodyPr>
            <a:normAutofit/>
          </a:bodyPr>
          <a:lstStyle/>
          <a:p>
            <a:r>
              <a:rPr lang="en-GB" sz="3200" dirty="0"/>
              <a:t>Estimated CAC fluxes at 8 h after addition of [U-13C] glucose by INCA for A375 and SK-MEL-2 cells.</a:t>
            </a:r>
            <a:endParaRPr lang="en-NL" sz="3200" dirty="0"/>
          </a:p>
        </p:txBody>
      </p:sp>
      <p:sp>
        <p:nvSpPr>
          <p:cNvPr id="4" name="Slide Number Placeholder 3">
            <a:extLst>
              <a:ext uri="{FF2B5EF4-FFF2-40B4-BE49-F238E27FC236}">
                <a16:creationId xmlns:a16="http://schemas.microsoft.com/office/drawing/2014/main" id="{9FF8C65A-952F-6ABD-D957-34F07724DFD9}"/>
              </a:ext>
            </a:extLst>
          </p:cNvPr>
          <p:cNvSpPr>
            <a:spLocks noGrp="1"/>
          </p:cNvSpPr>
          <p:nvPr>
            <p:ph type="sldNum" sz="quarter" idx="12"/>
          </p:nvPr>
        </p:nvSpPr>
        <p:spPr/>
        <p:txBody>
          <a:bodyPr/>
          <a:lstStyle/>
          <a:p>
            <a:fld id="{63FECFC1-1FBF-4FB4-B597-2E93DA8D3CB1}" type="slidenum">
              <a:rPr lang="en-NL" smtClean="0"/>
              <a:t>60</a:t>
            </a:fld>
            <a:endParaRPr lang="en-NL"/>
          </a:p>
        </p:txBody>
      </p:sp>
      <p:grpSp>
        <p:nvGrpSpPr>
          <p:cNvPr id="10" name="Group 9">
            <a:extLst>
              <a:ext uri="{FF2B5EF4-FFF2-40B4-BE49-F238E27FC236}">
                <a16:creationId xmlns:a16="http://schemas.microsoft.com/office/drawing/2014/main" id="{52A16DFD-5477-C1B0-DA09-52132B7B3804}"/>
              </a:ext>
            </a:extLst>
          </p:cNvPr>
          <p:cNvGrpSpPr/>
          <p:nvPr/>
        </p:nvGrpSpPr>
        <p:grpSpPr>
          <a:xfrm>
            <a:off x="328246" y="1682611"/>
            <a:ext cx="6330462" cy="5175389"/>
            <a:chOff x="2661138" y="1546087"/>
            <a:chExt cx="6330462" cy="5175389"/>
          </a:xfrm>
        </p:grpSpPr>
        <p:pic>
          <p:nvPicPr>
            <p:cNvPr id="8" name="Picture 7">
              <a:extLst>
                <a:ext uri="{FF2B5EF4-FFF2-40B4-BE49-F238E27FC236}">
                  <a16:creationId xmlns:a16="http://schemas.microsoft.com/office/drawing/2014/main" id="{79540DFB-0588-B20D-0E62-F1F2F09ADC92}"/>
                </a:ext>
              </a:extLst>
            </p:cNvPr>
            <p:cNvPicPr>
              <a:picLocks noChangeAspect="1"/>
            </p:cNvPicPr>
            <p:nvPr/>
          </p:nvPicPr>
          <p:blipFill>
            <a:blip r:embed="rId2"/>
            <a:stretch>
              <a:fillRect/>
            </a:stretch>
          </p:blipFill>
          <p:spPr>
            <a:xfrm>
              <a:off x="2698142" y="1546087"/>
              <a:ext cx="6293458" cy="5175389"/>
            </a:xfrm>
            <a:prstGeom prst="rect">
              <a:avLst/>
            </a:prstGeom>
          </p:spPr>
        </p:pic>
        <p:sp>
          <p:nvSpPr>
            <p:cNvPr id="9" name="Rectangle 8">
              <a:extLst>
                <a:ext uri="{FF2B5EF4-FFF2-40B4-BE49-F238E27FC236}">
                  <a16:creationId xmlns:a16="http://schemas.microsoft.com/office/drawing/2014/main" id="{31F5CC05-B5F6-54F1-2F1E-4078CF1596DF}"/>
                </a:ext>
              </a:extLst>
            </p:cNvPr>
            <p:cNvSpPr/>
            <p:nvPr/>
          </p:nvSpPr>
          <p:spPr>
            <a:xfrm>
              <a:off x="2661138" y="5146431"/>
              <a:ext cx="433754" cy="5627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15" name="Picture 14">
            <a:extLst>
              <a:ext uri="{FF2B5EF4-FFF2-40B4-BE49-F238E27FC236}">
                <a16:creationId xmlns:a16="http://schemas.microsoft.com/office/drawing/2014/main" id="{3D1CAF2E-E31A-0665-C0C9-541E23B3533E}"/>
              </a:ext>
            </a:extLst>
          </p:cNvPr>
          <p:cNvPicPr>
            <a:picLocks noChangeAspect="1"/>
          </p:cNvPicPr>
          <p:nvPr/>
        </p:nvPicPr>
        <p:blipFill>
          <a:blip r:embed="rId3"/>
          <a:srcRect l="20163" t="1" r="28219" b="-7230"/>
          <a:stretch>
            <a:fillRect/>
          </a:stretch>
        </p:blipFill>
        <p:spPr>
          <a:xfrm>
            <a:off x="7917226" y="1027906"/>
            <a:ext cx="4056185" cy="3064120"/>
          </a:xfrm>
          <a:prstGeom prst="rect">
            <a:avLst/>
          </a:prstGeom>
        </p:spPr>
      </p:pic>
      <p:grpSp>
        <p:nvGrpSpPr>
          <p:cNvPr id="14" name="Group 13">
            <a:extLst>
              <a:ext uri="{FF2B5EF4-FFF2-40B4-BE49-F238E27FC236}">
                <a16:creationId xmlns:a16="http://schemas.microsoft.com/office/drawing/2014/main" id="{25FE2C5B-E641-FBFC-D1FC-AD30B192FD35}"/>
              </a:ext>
            </a:extLst>
          </p:cNvPr>
          <p:cNvGrpSpPr/>
          <p:nvPr/>
        </p:nvGrpSpPr>
        <p:grpSpPr>
          <a:xfrm>
            <a:off x="6695712" y="1690688"/>
            <a:ext cx="1951893" cy="3699023"/>
            <a:chOff x="7417777" y="1532607"/>
            <a:chExt cx="2381349" cy="4178994"/>
          </a:xfrm>
        </p:grpSpPr>
        <p:pic>
          <p:nvPicPr>
            <p:cNvPr id="12" name="Picture 11">
              <a:extLst>
                <a:ext uri="{FF2B5EF4-FFF2-40B4-BE49-F238E27FC236}">
                  <a16:creationId xmlns:a16="http://schemas.microsoft.com/office/drawing/2014/main" id="{D5594C47-42D8-DEBA-3A25-9026D0D7204E}"/>
                </a:ext>
              </a:extLst>
            </p:cNvPr>
            <p:cNvPicPr>
              <a:picLocks noChangeAspect="1"/>
            </p:cNvPicPr>
            <p:nvPr/>
          </p:nvPicPr>
          <p:blipFill>
            <a:blip r:embed="rId4"/>
            <a:stretch>
              <a:fillRect/>
            </a:stretch>
          </p:blipFill>
          <p:spPr>
            <a:xfrm>
              <a:off x="7422076" y="1937232"/>
              <a:ext cx="2377050" cy="3774369"/>
            </a:xfrm>
            <a:prstGeom prst="rect">
              <a:avLst/>
            </a:prstGeom>
          </p:spPr>
        </p:pic>
        <p:sp>
          <p:nvSpPr>
            <p:cNvPr id="13" name="Rectangle 12">
              <a:extLst>
                <a:ext uri="{FF2B5EF4-FFF2-40B4-BE49-F238E27FC236}">
                  <a16:creationId xmlns:a16="http://schemas.microsoft.com/office/drawing/2014/main" id="{F23DE478-AB2B-BEB2-FEBD-998020CFE9E1}"/>
                </a:ext>
              </a:extLst>
            </p:cNvPr>
            <p:cNvSpPr/>
            <p:nvPr/>
          </p:nvSpPr>
          <p:spPr>
            <a:xfrm>
              <a:off x="7417777" y="1532607"/>
              <a:ext cx="433754" cy="5627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3" name="TextBox 2">
            <a:extLst>
              <a:ext uri="{FF2B5EF4-FFF2-40B4-BE49-F238E27FC236}">
                <a16:creationId xmlns:a16="http://schemas.microsoft.com/office/drawing/2014/main" id="{05E04623-58FE-B757-98A4-B080F447CE17}"/>
              </a:ext>
            </a:extLst>
          </p:cNvPr>
          <p:cNvSpPr txBox="1"/>
          <p:nvPr/>
        </p:nvSpPr>
        <p:spPr>
          <a:xfrm>
            <a:off x="4272635" y="6557918"/>
            <a:ext cx="2698589" cy="600164"/>
          </a:xfrm>
          <a:prstGeom prst="rect">
            <a:avLst/>
          </a:prstGeom>
          <a:noFill/>
        </p:spPr>
        <p:txBody>
          <a:bodyPr wrap="square" rtlCol="0">
            <a:spAutoFit/>
          </a:bodyPr>
          <a:lstStyle/>
          <a:p>
            <a:r>
              <a:rPr lang="en-GB" sz="1100" dirty="0">
                <a:latin typeface="Calibri" panose="020F0502020204030204" pitchFamily="34" charset="0"/>
              </a:rPr>
              <a:t>Evers, B. (2022). Repurposing an old drug</a:t>
            </a:r>
            <a:r>
              <a:rPr lang="en-NL" sz="1100" dirty="0">
                <a:latin typeface="Calibri" panose="020F0502020204030204" pitchFamily="34" charset="0"/>
              </a:rPr>
              <a:t>	</a:t>
            </a:r>
          </a:p>
          <a:p>
            <a:endParaRPr lang="en-NL" sz="1100" dirty="0"/>
          </a:p>
        </p:txBody>
      </p:sp>
    </p:spTree>
    <p:extLst>
      <p:ext uri="{BB962C8B-B14F-4D97-AF65-F5344CB8AC3E}">
        <p14:creationId xmlns:p14="http://schemas.microsoft.com/office/powerpoint/2010/main" val="8214016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2A26E-0515-909B-8B29-366395BCBC04}"/>
              </a:ext>
            </a:extLst>
          </p:cNvPr>
          <p:cNvSpPr>
            <a:spLocks noGrp="1"/>
          </p:cNvSpPr>
          <p:nvPr>
            <p:ph type="title"/>
          </p:nvPr>
        </p:nvSpPr>
        <p:spPr/>
        <p:txBody>
          <a:bodyPr/>
          <a:lstStyle/>
          <a:p>
            <a:endParaRPr lang="en-NL"/>
          </a:p>
        </p:txBody>
      </p:sp>
      <p:pic>
        <p:nvPicPr>
          <p:cNvPr id="10" name="Content Placeholder 9">
            <a:extLst>
              <a:ext uri="{FF2B5EF4-FFF2-40B4-BE49-F238E27FC236}">
                <a16:creationId xmlns:a16="http://schemas.microsoft.com/office/drawing/2014/main" id="{6826BADA-A4A3-D929-DFDA-5A406EE87BE2}"/>
              </a:ext>
            </a:extLst>
          </p:cNvPr>
          <p:cNvPicPr>
            <a:picLocks noGrp="1" noChangeAspect="1"/>
          </p:cNvPicPr>
          <p:nvPr>
            <p:ph idx="1"/>
          </p:nvPr>
        </p:nvPicPr>
        <p:blipFill>
          <a:blip r:embed="rId2"/>
          <a:stretch>
            <a:fillRect/>
          </a:stretch>
        </p:blipFill>
        <p:spPr>
          <a:xfrm>
            <a:off x="6469142" y="1160215"/>
            <a:ext cx="5722858" cy="4007097"/>
          </a:xfrm>
          <a:prstGeom prst="rect">
            <a:avLst/>
          </a:prstGeom>
        </p:spPr>
      </p:pic>
      <p:sp>
        <p:nvSpPr>
          <p:cNvPr id="4" name="Slide Number Placeholder 3">
            <a:extLst>
              <a:ext uri="{FF2B5EF4-FFF2-40B4-BE49-F238E27FC236}">
                <a16:creationId xmlns:a16="http://schemas.microsoft.com/office/drawing/2014/main" id="{06E8F4B9-3EC9-D53C-E38E-A09B9C61326A}"/>
              </a:ext>
            </a:extLst>
          </p:cNvPr>
          <p:cNvSpPr>
            <a:spLocks noGrp="1"/>
          </p:cNvSpPr>
          <p:nvPr>
            <p:ph type="sldNum" sz="quarter" idx="12"/>
          </p:nvPr>
        </p:nvSpPr>
        <p:spPr/>
        <p:txBody>
          <a:bodyPr/>
          <a:lstStyle/>
          <a:p>
            <a:fld id="{63FECFC1-1FBF-4FB4-B597-2E93DA8D3CB1}" type="slidenum">
              <a:rPr lang="en-NL" smtClean="0"/>
              <a:t>61</a:t>
            </a:fld>
            <a:endParaRPr lang="en-NL"/>
          </a:p>
        </p:txBody>
      </p:sp>
      <p:pic>
        <p:nvPicPr>
          <p:cNvPr id="7" name="Picture 6">
            <a:extLst>
              <a:ext uri="{FF2B5EF4-FFF2-40B4-BE49-F238E27FC236}">
                <a16:creationId xmlns:a16="http://schemas.microsoft.com/office/drawing/2014/main" id="{1116062C-C6B1-D2E2-73F5-CE8F9126EFE3}"/>
              </a:ext>
            </a:extLst>
          </p:cNvPr>
          <p:cNvPicPr>
            <a:picLocks noChangeAspect="1"/>
          </p:cNvPicPr>
          <p:nvPr/>
        </p:nvPicPr>
        <p:blipFill>
          <a:blip r:embed="rId3"/>
          <a:stretch>
            <a:fillRect/>
          </a:stretch>
        </p:blipFill>
        <p:spPr>
          <a:xfrm>
            <a:off x="141326" y="1160215"/>
            <a:ext cx="2520872" cy="4537570"/>
          </a:xfrm>
          <a:prstGeom prst="rect">
            <a:avLst/>
          </a:prstGeom>
        </p:spPr>
      </p:pic>
      <p:pic>
        <p:nvPicPr>
          <p:cNvPr id="9" name="Picture 8">
            <a:extLst>
              <a:ext uri="{FF2B5EF4-FFF2-40B4-BE49-F238E27FC236}">
                <a16:creationId xmlns:a16="http://schemas.microsoft.com/office/drawing/2014/main" id="{8BCDEE36-8FA9-722C-E937-1D43E44CE560}"/>
              </a:ext>
            </a:extLst>
          </p:cNvPr>
          <p:cNvPicPr>
            <a:picLocks noChangeAspect="1"/>
          </p:cNvPicPr>
          <p:nvPr/>
        </p:nvPicPr>
        <p:blipFill>
          <a:blip r:embed="rId4"/>
          <a:srcRect t="853"/>
          <a:stretch>
            <a:fillRect/>
          </a:stretch>
        </p:blipFill>
        <p:spPr>
          <a:xfrm>
            <a:off x="2662198" y="1009651"/>
            <a:ext cx="3366353" cy="5167312"/>
          </a:xfrm>
          <a:prstGeom prst="rect">
            <a:avLst/>
          </a:prstGeom>
        </p:spPr>
      </p:pic>
      <p:sp>
        <p:nvSpPr>
          <p:cNvPr id="3" name="TextBox 2">
            <a:extLst>
              <a:ext uri="{FF2B5EF4-FFF2-40B4-BE49-F238E27FC236}">
                <a16:creationId xmlns:a16="http://schemas.microsoft.com/office/drawing/2014/main" id="{BE977817-2BB4-457D-BD72-BFFB4151AEFE}"/>
              </a:ext>
            </a:extLst>
          </p:cNvPr>
          <p:cNvSpPr txBox="1"/>
          <p:nvPr/>
        </p:nvSpPr>
        <p:spPr>
          <a:xfrm>
            <a:off x="1401762" y="6371889"/>
            <a:ext cx="2698589" cy="600164"/>
          </a:xfrm>
          <a:prstGeom prst="rect">
            <a:avLst/>
          </a:prstGeom>
          <a:noFill/>
        </p:spPr>
        <p:txBody>
          <a:bodyPr wrap="square" rtlCol="0">
            <a:spAutoFit/>
          </a:bodyPr>
          <a:lstStyle/>
          <a:p>
            <a:r>
              <a:rPr lang="en-GB" sz="1100" dirty="0">
                <a:latin typeface="Calibri" panose="020F0502020204030204" pitchFamily="34" charset="0"/>
              </a:rPr>
              <a:t>Evers, B. (2022). Repurposing an old drug</a:t>
            </a:r>
            <a:r>
              <a:rPr lang="en-NL" sz="1100" dirty="0">
                <a:latin typeface="Calibri" panose="020F0502020204030204" pitchFamily="34" charset="0"/>
              </a:rPr>
              <a:t>	</a:t>
            </a:r>
          </a:p>
          <a:p>
            <a:endParaRPr lang="en-NL" sz="1100" dirty="0"/>
          </a:p>
        </p:txBody>
      </p:sp>
    </p:spTree>
    <p:extLst>
      <p:ext uri="{BB962C8B-B14F-4D97-AF65-F5344CB8AC3E}">
        <p14:creationId xmlns:p14="http://schemas.microsoft.com/office/powerpoint/2010/main" val="8111129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1393E-5295-5B33-A39F-1C94C5CB2EF2}"/>
              </a:ext>
            </a:extLst>
          </p:cNvPr>
          <p:cNvSpPr>
            <a:spLocks noGrp="1"/>
          </p:cNvSpPr>
          <p:nvPr>
            <p:ph type="title"/>
          </p:nvPr>
        </p:nvSpPr>
        <p:spPr/>
        <p:txBody>
          <a:bodyPr/>
          <a:lstStyle/>
          <a:p>
            <a:endParaRPr lang="en-NL"/>
          </a:p>
        </p:txBody>
      </p:sp>
      <p:sp>
        <p:nvSpPr>
          <p:cNvPr id="3" name="Content Placeholder 2">
            <a:extLst>
              <a:ext uri="{FF2B5EF4-FFF2-40B4-BE49-F238E27FC236}">
                <a16:creationId xmlns:a16="http://schemas.microsoft.com/office/drawing/2014/main" id="{28027A95-CBA9-F2DA-C73C-7C4BAFAA7946}"/>
              </a:ext>
            </a:extLst>
          </p:cNvPr>
          <p:cNvSpPr>
            <a:spLocks noGrp="1"/>
          </p:cNvSpPr>
          <p:nvPr>
            <p:ph idx="1"/>
          </p:nvPr>
        </p:nvSpPr>
        <p:spPr/>
        <p:txBody>
          <a:bodyPr/>
          <a:lstStyle/>
          <a:p>
            <a:endParaRPr lang="en-NL" dirty="0"/>
          </a:p>
        </p:txBody>
      </p:sp>
      <p:sp>
        <p:nvSpPr>
          <p:cNvPr id="4" name="Slide Number Placeholder 3">
            <a:extLst>
              <a:ext uri="{FF2B5EF4-FFF2-40B4-BE49-F238E27FC236}">
                <a16:creationId xmlns:a16="http://schemas.microsoft.com/office/drawing/2014/main" id="{D6FC73E9-57F5-6765-E406-1BBBEB055DA0}"/>
              </a:ext>
            </a:extLst>
          </p:cNvPr>
          <p:cNvSpPr>
            <a:spLocks noGrp="1"/>
          </p:cNvSpPr>
          <p:nvPr>
            <p:ph type="sldNum" sz="quarter" idx="12"/>
          </p:nvPr>
        </p:nvSpPr>
        <p:spPr/>
        <p:txBody>
          <a:bodyPr/>
          <a:lstStyle/>
          <a:p>
            <a:fld id="{63FECFC1-1FBF-4FB4-B597-2E93DA8D3CB1}" type="slidenum">
              <a:rPr lang="en-NL" smtClean="0"/>
              <a:t>62</a:t>
            </a:fld>
            <a:endParaRPr lang="en-NL"/>
          </a:p>
        </p:txBody>
      </p:sp>
      <p:pic>
        <p:nvPicPr>
          <p:cNvPr id="6" name="Picture 5">
            <a:extLst>
              <a:ext uri="{FF2B5EF4-FFF2-40B4-BE49-F238E27FC236}">
                <a16:creationId xmlns:a16="http://schemas.microsoft.com/office/drawing/2014/main" id="{B7217A86-5081-71FD-B35C-32151AC4E3F7}"/>
              </a:ext>
            </a:extLst>
          </p:cNvPr>
          <p:cNvPicPr>
            <a:picLocks noChangeAspect="1"/>
          </p:cNvPicPr>
          <p:nvPr/>
        </p:nvPicPr>
        <p:blipFill>
          <a:blip r:embed="rId2"/>
          <a:stretch>
            <a:fillRect/>
          </a:stretch>
        </p:blipFill>
        <p:spPr>
          <a:xfrm>
            <a:off x="240901" y="876865"/>
            <a:ext cx="2620175" cy="5935265"/>
          </a:xfrm>
          <a:prstGeom prst="rect">
            <a:avLst/>
          </a:prstGeom>
        </p:spPr>
      </p:pic>
      <p:sp>
        <p:nvSpPr>
          <p:cNvPr id="8" name="TextBox 7">
            <a:extLst>
              <a:ext uri="{FF2B5EF4-FFF2-40B4-BE49-F238E27FC236}">
                <a16:creationId xmlns:a16="http://schemas.microsoft.com/office/drawing/2014/main" id="{9EFC85E3-34A0-0751-0722-BC3B816139DB}"/>
              </a:ext>
            </a:extLst>
          </p:cNvPr>
          <p:cNvSpPr txBox="1"/>
          <p:nvPr/>
        </p:nvSpPr>
        <p:spPr>
          <a:xfrm>
            <a:off x="105506" y="45869"/>
            <a:ext cx="12086493" cy="830997"/>
          </a:xfrm>
          <a:prstGeom prst="rect">
            <a:avLst/>
          </a:prstGeom>
          <a:noFill/>
        </p:spPr>
        <p:txBody>
          <a:bodyPr wrap="square">
            <a:spAutoFit/>
          </a:bodyPr>
          <a:lstStyle/>
          <a:p>
            <a:r>
              <a:rPr lang="en-GB" sz="2400" b="0" i="0" dirty="0">
                <a:solidFill>
                  <a:srgbClr val="000000"/>
                </a:solidFill>
                <a:effectLst/>
                <a:latin typeface="Arial" panose="020B0604020202020204" pitchFamily="34" charset="0"/>
              </a:rPr>
              <a:t>Heatmap of the absolute concentrations of oxidative metabolism-related enzymes and transporters in A375 and SK-MEL-2 cells</a:t>
            </a:r>
            <a:endParaRPr lang="en-NL" sz="2400" dirty="0"/>
          </a:p>
        </p:txBody>
      </p:sp>
      <p:sp>
        <p:nvSpPr>
          <p:cNvPr id="5" name="TextBox 4">
            <a:extLst>
              <a:ext uri="{FF2B5EF4-FFF2-40B4-BE49-F238E27FC236}">
                <a16:creationId xmlns:a16="http://schemas.microsoft.com/office/drawing/2014/main" id="{872E1767-7E87-4C08-F143-27A1B5DD85F0}"/>
              </a:ext>
            </a:extLst>
          </p:cNvPr>
          <p:cNvSpPr txBox="1"/>
          <p:nvPr/>
        </p:nvSpPr>
        <p:spPr>
          <a:xfrm>
            <a:off x="4272635" y="6557918"/>
            <a:ext cx="2698589" cy="600164"/>
          </a:xfrm>
          <a:prstGeom prst="rect">
            <a:avLst/>
          </a:prstGeom>
          <a:noFill/>
        </p:spPr>
        <p:txBody>
          <a:bodyPr wrap="square" rtlCol="0">
            <a:spAutoFit/>
          </a:bodyPr>
          <a:lstStyle/>
          <a:p>
            <a:r>
              <a:rPr lang="en-GB" sz="1100" dirty="0">
                <a:latin typeface="Calibri" panose="020F0502020204030204" pitchFamily="34" charset="0"/>
              </a:rPr>
              <a:t>Evers, B. (2022). Repurposing an old drug</a:t>
            </a:r>
            <a:r>
              <a:rPr lang="en-NL" sz="1100" dirty="0">
                <a:latin typeface="Calibri" panose="020F0502020204030204" pitchFamily="34" charset="0"/>
              </a:rPr>
              <a:t>	</a:t>
            </a:r>
          </a:p>
          <a:p>
            <a:endParaRPr lang="en-NL" sz="1100" dirty="0"/>
          </a:p>
        </p:txBody>
      </p:sp>
    </p:spTree>
    <p:extLst>
      <p:ext uri="{BB962C8B-B14F-4D97-AF65-F5344CB8AC3E}">
        <p14:creationId xmlns:p14="http://schemas.microsoft.com/office/powerpoint/2010/main" val="8689585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993AA567-B7E2-F508-F4B0-EE7754203E60}"/>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87570" y="2274"/>
            <a:ext cx="9122658" cy="6855726"/>
          </a:xfrm>
        </p:spPr>
      </p:pic>
      <p:cxnSp>
        <p:nvCxnSpPr>
          <p:cNvPr id="8" name="Straight Arrow Connector 7">
            <a:extLst>
              <a:ext uri="{FF2B5EF4-FFF2-40B4-BE49-F238E27FC236}">
                <a16:creationId xmlns:a16="http://schemas.microsoft.com/office/drawing/2014/main" id="{7D49DCAB-1FFF-8769-B465-D4F57D1BE1B1}"/>
              </a:ext>
            </a:extLst>
          </p:cNvPr>
          <p:cNvCxnSpPr/>
          <p:nvPr/>
        </p:nvCxnSpPr>
        <p:spPr>
          <a:xfrm flipH="1" flipV="1">
            <a:off x="5181600" y="3212123"/>
            <a:ext cx="246185" cy="21687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48F0E307-AA2F-81EF-B259-29A2D712F821}"/>
              </a:ext>
            </a:extLst>
          </p:cNvPr>
          <p:cNvPicPr>
            <a:picLocks noChangeAspect="1"/>
          </p:cNvPicPr>
          <p:nvPr/>
        </p:nvPicPr>
        <p:blipFill>
          <a:blip r:embed="rId4"/>
          <a:stretch>
            <a:fillRect/>
          </a:stretch>
        </p:blipFill>
        <p:spPr>
          <a:xfrm>
            <a:off x="9555268" y="533694"/>
            <a:ext cx="1991003" cy="3029373"/>
          </a:xfrm>
          <a:prstGeom prst="rect">
            <a:avLst/>
          </a:prstGeom>
        </p:spPr>
      </p:pic>
      <p:pic>
        <p:nvPicPr>
          <p:cNvPr id="12" name="Picture 11" descr="A yellow and blue rectangles&#10;&#10;AI-generated content may be incorrect.">
            <a:extLst>
              <a:ext uri="{FF2B5EF4-FFF2-40B4-BE49-F238E27FC236}">
                <a16:creationId xmlns:a16="http://schemas.microsoft.com/office/drawing/2014/main" id="{44CA0D3E-4141-E500-7C52-DA14840CC2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84790" y="3932399"/>
            <a:ext cx="3507210" cy="2011975"/>
          </a:xfrm>
          <a:prstGeom prst="rect">
            <a:avLst/>
          </a:prstGeom>
        </p:spPr>
      </p:pic>
    </p:spTree>
    <p:extLst>
      <p:ext uri="{BB962C8B-B14F-4D97-AF65-F5344CB8AC3E}">
        <p14:creationId xmlns:p14="http://schemas.microsoft.com/office/powerpoint/2010/main" val="10226769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2CEC7-AE28-B197-62FB-3FD03BF370EB}"/>
              </a:ext>
            </a:extLst>
          </p:cNvPr>
          <p:cNvSpPr>
            <a:spLocks noGrp="1"/>
          </p:cNvSpPr>
          <p:nvPr>
            <p:ph type="title"/>
          </p:nvPr>
        </p:nvSpPr>
        <p:spPr>
          <a:xfrm>
            <a:off x="0" y="-133106"/>
            <a:ext cx="10515600" cy="1325563"/>
          </a:xfrm>
        </p:spPr>
        <p:txBody>
          <a:bodyPr/>
          <a:lstStyle/>
          <a:p>
            <a:r>
              <a:rPr lang="en-US" altLang="zh-CN" dirty="0"/>
              <a:t>A375 TCA flux</a:t>
            </a:r>
            <a:endParaRPr lang="en-NL" dirty="0"/>
          </a:p>
        </p:txBody>
      </p:sp>
      <p:sp>
        <p:nvSpPr>
          <p:cNvPr id="4" name="Slide Number Placeholder 3">
            <a:extLst>
              <a:ext uri="{FF2B5EF4-FFF2-40B4-BE49-F238E27FC236}">
                <a16:creationId xmlns:a16="http://schemas.microsoft.com/office/drawing/2014/main" id="{CCA540C6-B2B5-D6AA-ABDB-C0B506AD6EB8}"/>
              </a:ext>
            </a:extLst>
          </p:cNvPr>
          <p:cNvSpPr>
            <a:spLocks noGrp="1"/>
          </p:cNvSpPr>
          <p:nvPr>
            <p:ph type="sldNum" sz="quarter" idx="12"/>
          </p:nvPr>
        </p:nvSpPr>
        <p:spPr/>
        <p:txBody>
          <a:bodyPr/>
          <a:lstStyle/>
          <a:p>
            <a:fld id="{63FECFC1-1FBF-4FB4-B597-2E93DA8D3CB1}" type="slidenum">
              <a:rPr lang="en-NL" smtClean="0"/>
              <a:t>64</a:t>
            </a:fld>
            <a:endParaRPr lang="en-NL"/>
          </a:p>
        </p:txBody>
      </p:sp>
      <p:pic>
        <p:nvPicPr>
          <p:cNvPr id="6" name="Picture 5">
            <a:extLst>
              <a:ext uri="{FF2B5EF4-FFF2-40B4-BE49-F238E27FC236}">
                <a16:creationId xmlns:a16="http://schemas.microsoft.com/office/drawing/2014/main" id="{8A0B9EE4-8832-F526-3DD8-5A6D41B24B44}"/>
              </a:ext>
            </a:extLst>
          </p:cNvPr>
          <p:cNvPicPr>
            <a:picLocks noChangeAspect="1"/>
          </p:cNvPicPr>
          <p:nvPr/>
        </p:nvPicPr>
        <p:blipFill>
          <a:blip r:embed="rId2"/>
          <a:stretch>
            <a:fillRect/>
          </a:stretch>
        </p:blipFill>
        <p:spPr>
          <a:xfrm>
            <a:off x="0" y="1192457"/>
            <a:ext cx="6478306" cy="3826646"/>
          </a:xfrm>
          <a:prstGeom prst="rect">
            <a:avLst/>
          </a:prstGeom>
        </p:spPr>
      </p:pic>
      <p:pic>
        <p:nvPicPr>
          <p:cNvPr id="8" name="Picture 7">
            <a:extLst>
              <a:ext uri="{FF2B5EF4-FFF2-40B4-BE49-F238E27FC236}">
                <a16:creationId xmlns:a16="http://schemas.microsoft.com/office/drawing/2014/main" id="{6E9E07EF-BE52-48BC-B83A-8EBD6FFA13C2}"/>
              </a:ext>
            </a:extLst>
          </p:cNvPr>
          <p:cNvPicPr>
            <a:picLocks noChangeAspect="1"/>
          </p:cNvPicPr>
          <p:nvPr/>
        </p:nvPicPr>
        <p:blipFill>
          <a:blip r:embed="rId3"/>
          <a:stretch>
            <a:fillRect/>
          </a:stretch>
        </p:blipFill>
        <p:spPr>
          <a:xfrm>
            <a:off x="536376" y="5027278"/>
            <a:ext cx="5665132" cy="1571693"/>
          </a:xfrm>
          <a:prstGeom prst="rect">
            <a:avLst/>
          </a:prstGeom>
        </p:spPr>
      </p:pic>
      <p:grpSp>
        <p:nvGrpSpPr>
          <p:cNvPr id="12" name="Group 11">
            <a:extLst>
              <a:ext uri="{FF2B5EF4-FFF2-40B4-BE49-F238E27FC236}">
                <a16:creationId xmlns:a16="http://schemas.microsoft.com/office/drawing/2014/main" id="{BA0671EF-8646-C078-27BB-7F247B7D31E2}"/>
              </a:ext>
            </a:extLst>
          </p:cNvPr>
          <p:cNvGrpSpPr/>
          <p:nvPr/>
        </p:nvGrpSpPr>
        <p:grpSpPr>
          <a:xfrm>
            <a:off x="6717323" y="529675"/>
            <a:ext cx="5201376" cy="4867954"/>
            <a:chOff x="3495312" y="995023"/>
            <a:chExt cx="5201376" cy="4867954"/>
          </a:xfrm>
        </p:grpSpPr>
        <p:pic>
          <p:nvPicPr>
            <p:cNvPr id="10" name="Picture 9">
              <a:extLst>
                <a:ext uri="{FF2B5EF4-FFF2-40B4-BE49-F238E27FC236}">
                  <a16:creationId xmlns:a16="http://schemas.microsoft.com/office/drawing/2014/main" id="{F0D041BC-7D91-6897-27ED-9FEFB19F47E1}"/>
                </a:ext>
              </a:extLst>
            </p:cNvPr>
            <p:cNvPicPr>
              <a:picLocks noChangeAspect="1"/>
            </p:cNvPicPr>
            <p:nvPr/>
          </p:nvPicPr>
          <p:blipFill>
            <a:blip r:embed="rId4"/>
            <a:stretch>
              <a:fillRect/>
            </a:stretch>
          </p:blipFill>
          <p:spPr>
            <a:xfrm>
              <a:off x="3495312" y="995023"/>
              <a:ext cx="5201376" cy="4867954"/>
            </a:xfrm>
            <a:prstGeom prst="rect">
              <a:avLst/>
            </a:prstGeom>
          </p:spPr>
        </p:pic>
        <p:sp>
          <p:nvSpPr>
            <p:cNvPr id="11" name="Rectangle 10">
              <a:extLst>
                <a:ext uri="{FF2B5EF4-FFF2-40B4-BE49-F238E27FC236}">
                  <a16:creationId xmlns:a16="http://schemas.microsoft.com/office/drawing/2014/main" id="{0BE4826C-85FE-A6A6-DBFD-B2486FAFD7D9}"/>
                </a:ext>
              </a:extLst>
            </p:cNvPr>
            <p:cNvSpPr/>
            <p:nvPr/>
          </p:nvSpPr>
          <p:spPr>
            <a:xfrm>
              <a:off x="3552092" y="1031631"/>
              <a:ext cx="515816" cy="60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3" name="TextBox 2">
            <a:extLst>
              <a:ext uri="{FF2B5EF4-FFF2-40B4-BE49-F238E27FC236}">
                <a16:creationId xmlns:a16="http://schemas.microsoft.com/office/drawing/2014/main" id="{2BCBEB61-29BE-B8AF-E9E9-14638FCB972C}"/>
              </a:ext>
            </a:extLst>
          </p:cNvPr>
          <p:cNvSpPr txBox="1"/>
          <p:nvPr/>
        </p:nvSpPr>
        <p:spPr>
          <a:xfrm>
            <a:off x="4272635" y="6557918"/>
            <a:ext cx="2698589" cy="600164"/>
          </a:xfrm>
          <a:prstGeom prst="rect">
            <a:avLst/>
          </a:prstGeom>
          <a:noFill/>
        </p:spPr>
        <p:txBody>
          <a:bodyPr wrap="square" rtlCol="0">
            <a:spAutoFit/>
          </a:bodyPr>
          <a:lstStyle/>
          <a:p>
            <a:r>
              <a:rPr lang="en-GB" sz="1100" dirty="0">
                <a:latin typeface="Calibri" panose="020F0502020204030204" pitchFamily="34" charset="0"/>
              </a:rPr>
              <a:t>Evers, B. (2022). Repurposing an old drug</a:t>
            </a:r>
            <a:r>
              <a:rPr lang="en-NL" sz="1100" dirty="0">
                <a:latin typeface="Calibri" panose="020F0502020204030204" pitchFamily="34" charset="0"/>
              </a:rPr>
              <a:t>	</a:t>
            </a:r>
          </a:p>
          <a:p>
            <a:endParaRPr lang="en-NL" sz="1100" dirty="0"/>
          </a:p>
        </p:txBody>
      </p:sp>
    </p:spTree>
    <p:extLst>
      <p:ext uri="{BB962C8B-B14F-4D97-AF65-F5344CB8AC3E}">
        <p14:creationId xmlns:p14="http://schemas.microsoft.com/office/powerpoint/2010/main" val="29094953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12EB2-E925-FA64-769E-79DDFC5693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BE6AAC-1CBF-8E3F-4074-22C864C30810}"/>
              </a:ext>
            </a:extLst>
          </p:cNvPr>
          <p:cNvSpPr>
            <a:spLocks noGrp="1"/>
          </p:cNvSpPr>
          <p:nvPr>
            <p:ph type="title"/>
          </p:nvPr>
        </p:nvSpPr>
        <p:spPr>
          <a:xfrm>
            <a:off x="0" y="-133106"/>
            <a:ext cx="10515600" cy="1325563"/>
          </a:xfrm>
        </p:spPr>
        <p:txBody>
          <a:bodyPr/>
          <a:lstStyle/>
          <a:p>
            <a:r>
              <a:rPr lang="en-US" altLang="zh-CN" dirty="0"/>
              <a:t>SK-MEL-2 TCA flux</a:t>
            </a:r>
            <a:endParaRPr lang="en-NL" dirty="0"/>
          </a:p>
        </p:txBody>
      </p:sp>
      <p:sp>
        <p:nvSpPr>
          <p:cNvPr id="4" name="Slide Number Placeholder 3">
            <a:extLst>
              <a:ext uri="{FF2B5EF4-FFF2-40B4-BE49-F238E27FC236}">
                <a16:creationId xmlns:a16="http://schemas.microsoft.com/office/drawing/2014/main" id="{CFA63A1B-73A9-E56D-29ED-3441F2402D14}"/>
              </a:ext>
            </a:extLst>
          </p:cNvPr>
          <p:cNvSpPr>
            <a:spLocks noGrp="1"/>
          </p:cNvSpPr>
          <p:nvPr>
            <p:ph type="sldNum" sz="quarter" idx="12"/>
          </p:nvPr>
        </p:nvSpPr>
        <p:spPr/>
        <p:txBody>
          <a:bodyPr/>
          <a:lstStyle/>
          <a:p>
            <a:fld id="{63FECFC1-1FBF-4FB4-B597-2E93DA8D3CB1}" type="slidenum">
              <a:rPr lang="en-NL" smtClean="0"/>
              <a:t>65</a:t>
            </a:fld>
            <a:endParaRPr lang="en-NL"/>
          </a:p>
        </p:txBody>
      </p:sp>
      <p:pic>
        <p:nvPicPr>
          <p:cNvPr id="5" name="Picture 4">
            <a:extLst>
              <a:ext uri="{FF2B5EF4-FFF2-40B4-BE49-F238E27FC236}">
                <a16:creationId xmlns:a16="http://schemas.microsoft.com/office/drawing/2014/main" id="{F5DAB6CC-236D-8263-F605-8484E42C456B}"/>
              </a:ext>
            </a:extLst>
          </p:cNvPr>
          <p:cNvPicPr>
            <a:picLocks noChangeAspect="1"/>
          </p:cNvPicPr>
          <p:nvPr/>
        </p:nvPicPr>
        <p:blipFill>
          <a:blip r:embed="rId2"/>
          <a:stretch>
            <a:fillRect/>
          </a:stretch>
        </p:blipFill>
        <p:spPr>
          <a:xfrm>
            <a:off x="227964" y="1044957"/>
            <a:ext cx="6196282" cy="5247716"/>
          </a:xfrm>
          <a:prstGeom prst="rect">
            <a:avLst/>
          </a:prstGeom>
        </p:spPr>
      </p:pic>
      <p:grpSp>
        <p:nvGrpSpPr>
          <p:cNvPr id="7" name="Group 6">
            <a:extLst>
              <a:ext uri="{FF2B5EF4-FFF2-40B4-BE49-F238E27FC236}">
                <a16:creationId xmlns:a16="http://schemas.microsoft.com/office/drawing/2014/main" id="{BE220A7E-8F73-E98D-1854-4F2C0D0D37D3}"/>
              </a:ext>
            </a:extLst>
          </p:cNvPr>
          <p:cNvGrpSpPr/>
          <p:nvPr/>
        </p:nvGrpSpPr>
        <p:grpSpPr>
          <a:xfrm>
            <a:off x="6717323" y="529675"/>
            <a:ext cx="5201376" cy="4867954"/>
            <a:chOff x="3495312" y="995023"/>
            <a:chExt cx="5201376" cy="4867954"/>
          </a:xfrm>
        </p:grpSpPr>
        <p:pic>
          <p:nvPicPr>
            <p:cNvPr id="8" name="Picture 7">
              <a:extLst>
                <a:ext uri="{FF2B5EF4-FFF2-40B4-BE49-F238E27FC236}">
                  <a16:creationId xmlns:a16="http://schemas.microsoft.com/office/drawing/2014/main" id="{A9C0EE92-AE0A-E98A-3B6D-AE0D6FC9C236}"/>
                </a:ext>
              </a:extLst>
            </p:cNvPr>
            <p:cNvPicPr>
              <a:picLocks noChangeAspect="1"/>
            </p:cNvPicPr>
            <p:nvPr/>
          </p:nvPicPr>
          <p:blipFill>
            <a:blip r:embed="rId3"/>
            <a:stretch>
              <a:fillRect/>
            </a:stretch>
          </p:blipFill>
          <p:spPr>
            <a:xfrm>
              <a:off x="3495312" y="995023"/>
              <a:ext cx="5201376" cy="4867954"/>
            </a:xfrm>
            <a:prstGeom prst="rect">
              <a:avLst/>
            </a:prstGeom>
          </p:spPr>
        </p:pic>
        <p:sp>
          <p:nvSpPr>
            <p:cNvPr id="9" name="Rectangle 8">
              <a:extLst>
                <a:ext uri="{FF2B5EF4-FFF2-40B4-BE49-F238E27FC236}">
                  <a16:creationId xmlns:a16="http://schemas.microsoft.com/office/drawing/2014/main" id="{76E1F51F-928B-957E-B173-28EB54B9B8C4}"/>
                </a:ext>
              </a:extLst>
            </p:cNvPr>
            <p:cNvSpPr/>
            <p:nvPr/>
          </p:nvSpPr>
          <p:spPr>
            <a:xfrm>
              <a:off x="3552092" y="1031631"/>
              <a:ext cx="515816" cy="60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3" name="TextBox 2">
            <a:extLst>
              <a:ext uri="{FF2B5EF4-FFF2-40B4-BE49-F238E27FC236}">
                <a16:creationId xmlns:a16="http://schemas.microsoft.com/office/drawing/2014/main" id="{C0755EE4-FC82-707C-F65F-EC4C4304B26A}"/>
              </a:ext>
            </a:extLst>
          </p:cNvPr>
          <p:cNvSpPr txBox="1"/>
          <p:nvPr/>
        </p:nvSpPr>
        <p:spPr>
          <a:xfrm>
            <a:off x="4272635" y="6557918"/>
            <a:ext cx="2698589" cy="600164"/>
          </a:xfrm>
          <a:prstGeom prst="rect">
            <a:avLst/>
          </a:prstGeom>
          <a:noFill/>
        </p:spPr>
        <p:txBody>
          <a:bodyPr wrap="square" rtlCol="0">
            <a:spAutoFit/>
          </a:bodyPr>
          <a:lstStyle/>
          <a:p>
            <a:r>
              <a:rPr lang="en-GB" sz="1100" dirty="0">
                <a:latin typeface="Calibri" panose="020F0502020204030204" pitchFamily="34" charset="0"/>
              </a:rPr>
              <a:t>Evers, B. (2022). Repurposing an old drug</a:t>
            </a:r>
            <a:r>
              <a:rPr lang="en-NL" sz="1100" dirty="0">
                <a:latin typeface="Calibri" panose="020F0502020204030204" pitchFamily="34" charset="0"/>
              </a:rPr>
              <a:t>	</a:t>
            </a:r>
          </a:p>
          <a:p>
            <a:endParaRPr lang="en-NL" sz="1100" dirty="0"/>
          </a:p>
        </p:txBody>
      </p:sp>
    </p:spTree>
    <p:extLst>
      <p:ext uri="{BB962C8B-B14F-4D97-AF65-F5344CB8AC3E}">
        <p14:creationId xmlns:p14="http://schemas.microsoft.com/office/powerpoint/2010/main" val="185317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5DC07-EB2A-02BD-E02C-8259FFE4FA95}"/>
              </a:ext>
            </a:extLst>
          </p:cNvPr>
          <p:cNvSpPr>
            <a:spLocks noGrp="1"/>
          </p:cNvSpPr>
          <p:nvPr>
            <p:ph type="title"/>
          </p:nvPr>
        </p:nvSpPr>
        <p:spPr/>
        <p:txBody>
          <a:bodyPr/>
          <a:lstStyle/>
          <a:p>
            <a:endParaRPr lang="en-NL"/>
          </a:p>
        </p:txBody>
      </p:sp>
      <p:sp>
        <p:nvSpPr>
          <p:cNvPr id="3" name="Content Placeholder 2">
            <a:extLst>
              <a:ext uri="{FF2B5EF4-FFF2-40B4-BE49-F238E27FC236}">
                <a16:creationId xmlns:a16="http://schemas.microsoft.com/office/drawing/2014/main" id="{4836230E-5207-DAF9-25BE-3B7F96428C43}"/>
              </a:ext>
            </a:extLst>
          </p:cNvPr>
          <p:cNvSpPr>
            <a:spLocks noGrp="1"/>
          </p:cNvSpPr>
          <p:nvPr>
            <p:ph idx="1"/>
          </p:nvPr>
        </p:nvSpPr>
        <p:spPr/>
        <p:txBody>
          <a:bodyPr/>
          <a:lstStyle/>
          <a:p>
            <a:endParaRPr lang="en-NL" dirty="0"/>
          </a:p>
        </p:txBody>
      </p:sp>
      <p:sp>
        <p:nvSpPr>
          <p:cNvPr id="4" name="Slide Number Placeholder 3">
            <a:extLst>
              <a:ext uri="{FF2B5EF4-FFF2-40B4-BE49-F238E27FC236}">
                <a16:creationId xmlns:a16="http://schemas.microsoft.com/office/drawing/2014/main" id="{01E938A3-B6EC-9A80-A9A5-7744009C7FAC}"/>
              </a:ext>
            </a:extLst>
          </p:cNvPr>
          <p:cNvSpPr>
            <a:spLocks noGrp="1"/>
          </p:cNvSpPr>
          <p:nvPr>
            <p:ph type="sldNum" sz="quarter" idx="12"/>
          </p:nvPr>
        </p:nvSpPr>
        <p:spPr/>
        <p:txBody>
          <a:bodyPr/>
          <a:lstStyle/>
          <a:p>
            <a:fld id="{63FECFC1-1FBF-4FB4-B597-2E93DA8D3CB1}" type="slidenum">
              <a:rPr lang="en-NL" smtClean="0"/>
              <a:t>66</a:t>
            </a:fld>
            <a:endParaRPr lang="en-NL"/>
          </a:p>
        </p:txBody>
      </p:sp>
      <p:pic>
        <p:nvPicPr>
          <p:cNvPr id="6" name="Picture 5">
            <a:extLst>
              <a:ext uri="{FF2B5EF4-FFF2-40B4-BE49-F238E27FC236}">
                <a16:creationId xmlns:a16="http://schemas.microsoft.com/office/drawing/2014/main" id="{7AFF1E72-997E-F6DB-3257-47F4DC6F9082}"/>
              </a:ext>
            </a:extLst>
          </p:cNvPr>
          <p:cNvPicPr>
            <a:picLocks noChangeAspect="1"/>
          </p:cNvPicPr>
          <p:nvPr/>
        </p:nvPicPr>
        <p:blipFill>
          <a:blip r:embed="rId3"/>
          <a:stretch>
            <a:fillRect/>
          </a:stretch>
        </p:blipFill>
        <p:spPr>
          <a:xfrm>
            <a:off x="265886" y="1547550"/>
            <a:ext cx="4740473" cy="3059619"/>
          </a:xfrm>
          <a:prstGeom prst="rect">
            <a:avLst/>
          </a:prstGeom>
        </p:spPr>
      </p:pic>
      <p:grpSp>
        <p:nvGrpSpPr>
          <p:cNvPr id="7" name="Group 6">
            <a:extLst>
              <a:ext uri="{FF2B5EF4-FFF2-40B4-BE49-F238E27FC236}">
                <a16:creationId xmlns:a16="http://schemas.microsoft.com/office/drawing/2014/main" id="{4C36011E-114C-1C5F-986F-0C612E59D042}"/>
              </a:ext>
            </a:extLst>
          </p:cNvPr>
          <p:cNvGrpSpPr/>
          <p:nvPr/>
        </p:nvGrpSpPr>
        <p:grpSpPr>
          <a:xfrm>
            <a:off x="7080738" y="382017"/>
            <a:ext cx="4845376" cy="4670629"/>
            <a:chOff x="3495312" y="995023"/>
            <a:chExt cx="5201376" cy="4867954"/>
          </a:xfrm>
        </p:grpSpPr>
        <p:pic>
          <p:nvPicPr>
            <p:cNvPr id="8" name="Picture 7">
              <a:extLst>
                <a:ext uri="{FF2B5EF4-FFF2-40B4-BE49-F238E27FC236}">
                  <a16:creationId xmlns:a16="http://schemas.microsoft.com/office/drawing/2014/main" id="{2BD97D05-3423-1EDF-DD59-D7BFA842FC14}"/>
                </a:ext>
              </a:extLst>
            </p:cNvPr>
            <p:cNvPicPr>
              <a:picLocks noChangeAspect="1"/>
            </p:cNvPicPr>
            <p:nvPr/>
          </p:nvPicPr>
          <p:blipFill>
            <a:blip r:embed="rId4"/>
            <a:stretch>
              <a:fillRect/>
            </a:stretch>
          </p:blipFill>
          <p:spPr>
            <a:xfrm>
              <a:off x="3495312" y="995023"/>
              <a:ext cx="5201376" cy="4867954"/>
            </a:xfrm>
            <a:prstGeom prst="rect">
              <a:avLst/>
            </a:prstGeom>
          </p:spPr>
        </p:pic>
        <p:sp>
          <p:nvSpPr>
            <p:cNvPr id="9" name="Rectangle 8">
              <a:extLst>
                <a:ext uri="{FF2B5EF4-FFF2-40B4-BE49-F238E27FC236}">
                  <a16:creationId xmlns:a16="http://schemas.microsoft.com/office/drawing/2014/main" id="{E43B4148-BE43-0CD1-5BEC-DA555841C59C}"/>
                </a:ext>
              </a:extLst>
            </p:cNvPr>
            <p:cNvSpPr/>
            <p:nvPr/>
          </p:nvSpPr>
          <p:spPr>
            <a:xfrm>
              <a:off x="3552092" y="1031631"/>
              <a:ext cx="515816" cy="60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cxnSp>
        <p:nvCxnSpPr>
          <p:cNvPr id="11" name="Straight Arrow Connector 10">
            <a:extLst>
              <a:ext uri="{FF2B5EF4-FFF2-40B4-BE49-F238E27FC236}">
                <a16:creationId xmlns:a16="http://schemas.microsoft.com/office/drawing/2014/main" id="{500E0540-BBFD-A101-3802-58DAC811A864}"/>
              </a:ext>
            </a:extLst>
          </p:cNvPr>
          <p:cNvCxnSpPr/>
          <p:nvPr/>
        </p:nvCxnSpPr>
        <p:spPr>
          <a:xfrm flipH="1">
            <a:off x="10023232" y="1725858"/>
            <a:ext cx="64476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DBB9560A-12A3-C2E4-1A52-3473CF39AFE2}"/>
              </a:ext>
            </a:extLst>
          </p:cNvPr>
          <p:cNvPicPr>
            <a:picLocks noChangeAspect="1"/>
          </p:cNvPicPr>
          <p:nvPr/>
        </p:nvPicPr>
        <p:blipFill>
          <a:blip r:embed="rId5"/>
          <a:stretch>
            <a:fillRect/>
          </a:stretch>
        </p:blipFill>
        <p:spPr>
          <a:xfrm>
            <a:off x="4593743" y="1586444"/>
            <a:ext cx="2130995" cy="3080956"/>
          </a:xfrm>
          <a:prstGeom prst="rect">
            <a:avLst/>
          </a:prstGeom>
        </p:spPr>
      </p:pic>
      <p:cxnSp>
        <p:nvCxnSpPr>
          <p:cNvPr id="14" name="Straight Arrow Connector 13">
            <a:extLst>
              <a:ext uri="{FF2B5EF4-FFF2-40B4-BE49-F238E27FC236}">
                <a16:creationId xmlns:a16="http://schemas.microsoft.com/office/drawing/2014/main" id="{D0E80379-66BD-3AE8-2A55-B5CCD264D814}"/>
              </a:ext>
            </a:extLst>
          </p:cNvPr>
          <p:cNvCxnSpPr>
            <a:cxnSpLocks/>
          </p:cNvCxnSpPr>
          <p:nvPr/>
        </p:nvCxnSpPr>
        <p:spPr>
          <a:xfrm flipV="1">
            <a:off x="9694988" y="4667400"/>
            <a:ext cx="0" cy="52592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8735492-F29B-5DEB-5DD6-431F13DC0229}"/>
              </a:ext>
            </a:extLst>
          </p:cNvPr>
          <p:cNvCxnSpPr>
            <a:cxnSpLocks/>
          </p:cNvCxnSpPr>
          <p:nvPr/>
        </p:nvCxnSpPr>
        <p:spPr>
          <a:xfrm flipH="1">
            <a:off x="8874373" y="2180492"/>
            <a:ext cx="246181" cy="15401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F8D4C2D-2F0D-E678-CC75-AAD845F95C35}"/>
              </a:ext>
            </a:extLst>
          </p:cNvPr>
          <p:cNvSpPr txBox="1"/>
          <p:nvPr/>
        </p:nvSpPr>
        <p:spPr>
          <a:xfrm>
            <a:off x="4272635" y="6557918"/>
            <a:ext cx="2698589" cy="600164"/>
          </a:xfrm>
          <a:prstGeom prst="rect">
            <a:avLst/>
          </a:prstGeom>
          <a:noFill/>
        </p:spPr>
        <p:txBody>
          <a:bodyPr wrap="square" rtlCol="0">
            <a:spAutoFit/>
          </a:bodyPr>
          <a:lstStyle/>
          <a:p>
            <a:r>
              <a:rPr lang="en-GB" sz="1100" dirty="0">
                <a:latin typeface="Calibri" panose="020F0502020204030204" pitchFamily="34" charset="0"/>
              </a:rPr>
              <a:t>Evers, B. (2022). Repurposing an old drug</a:t>
            </a:r>
            <a:r>
              <a:rPr lang="en-NL" sz="1100" dirty="0">
                <a:latin typeface="Calibri" panose="020F0502020204030204" pitchFamily="34" charset="0"/>
              </a:rPr>
              <a:t>	</a:t>
            </a:r>
          </a:p>
          <a:p>
            <a:endParaRPr lang="en-NL" sz="1100" dirty="0"/>
          </a:p>
        </p:txBody>
      </p:sp>
    </p:spTree>
    <p:extLst>
      <p:ext uri="{BB962C8B-B14F-4D97-AF65-F5344CB8AC3E}">
        <p14:creationId xmlns:p14="http://schemas.microsoft.com/office/powerpoint/2010/main" val="1207919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FFD5A8B-0BF4-898A-B6F7-2401696888BD}"/>
              </a:ext>
            </a:extLst>
          </p:cNvPr>
          <p:cNvPicPr>
            <a:picLocks noChangeAspect="1"/>
          </p:cNvPicPr>
          <p:nvPr/>
        </p:nvPicPr>
        <p:blipFill>
          <a:blip r:embed="rId2"/>
          <a:srcRect t="3633"/>
          <a:stretch>
            <a:fillRect/>
          </a:stretch>
        </p:blipFill>
        <p:spPr>
          <a:xfrm>
            <a:off x="260985" y="1891666"/>
            <a:ext cx="7797976" cy="3489959"/>
          </a:xfrm>
          <a:prstGeom prst="rect">
            <a:avLst/>
          </a:prstGeom>
        </p:spPr>
      </p:pic>
      <p:pic>
        <p:nvPicPr>
          <p:cNvPr id="15" name="Picture 14" descr="A diagram of a cell cycle&#10;&#10;AI-generated content may be incorrect.">
            <a:extLst>
              <a:ext uri="{FF2B5EF4-FFF2-40B4-BE49-F238E27FC236}">
                <a16:creationId xmlns:a16="http://schemas.microsoft.com/office/drawing/2014/main" id="{01F746CA-3EF6-A318-9F8A-6D6AA9A089F1}"/>
              </a:ext>
            </a:extLst>
          </p:cNvPr>
          <p:cNvPicPr>
            <a:picLocks noChangeAspect="1"/>
          </p:cNvPicPr>
          <p:nvPr/>
        </p:nvPicPr>
        <p:blipFill>
          <a:blip r:embed="rId3">
            <a:extLst>
              <a:ext uri="{28A0092B-C50C-407E-A947-70E740481C1C}">
                <a14:useLocalDpi xmlns:a14="http://schemas.microsoft.com/office/drawing/2010/main" val="0"/>
              </a:ext>
            </a:extLst>
          </a:blip>
          <a:srcRect r="25917"/>
          <a:stretch>
            <a:fillRect/>
          </a:stretch>
        </p:blipFill>
        <p:spPr>
          <a:xfrm>
            <a:off x="5909309" y="-335280"/>
            <a:ext cx="6774181" cy="6858000"/>
          </a:xfrm>
          <a:prstGeom prst="rect">
            <a:avLst/>
          </a:prstGeom>
        </p:spPr>
      </p:pic>
      <p:sp>
        <p:nvSpPr>
          <p:cNvPr id="16" name="TextBox 15">
            <a:extLst>
              <a:ext uri="{FF2B5EF4-FFF2-40B4-BE49-F238E27FC236}">
                <a16:creationId xmlns:a16="http://schemas.microsoft.com/office/drawing/2014/main" id="{C7A5968E-F734-9F60-E605-94E374B1C1D6}"/>
              </a:ext>
            </a:extLst>
          </p:cNvPr>
          <p:cNvSpPr txBox="1"/>
          <p:nvPr/>
        </p:nvSpPr>
        <p:spPr>
          <a:xfrm>
            <a:off x="1181100" y="5724525"/>
            <a:ext cx="4914900" cy="923330"/>
          </a:xfrm>
          <a:prstGeom prst="rect">
            <a:avLst/>
          </a:prstGeom>
          <a:noFill/>
        </p:spPr>
        <p:txBody>
          <a:bodyPr wrap="square" rtlCol="0">
            <a:spAutoFit/>
          </a:bodyPr>
          <a:lstStyle/>
          <a:p>
            <a:r>
              <a:rPr lang="en-US" altLang="zh-CN" dirty="0"/>
              <a:t>PDH activated by</a:t>
            </a:r>
            <a:r>
              <a:rPr lang="zh-CN" altLang="en-US" dirty="0"/>
              <a:t> </a:t>
            </a:r>
            <a:r>
              <a:rPr lang="en-US" altLang="zh-CN" dirty="0"/>
              <a:t>DCA</a:t>
            </a:r>
          </a:p>
          <a:p>
            <a:r>
              <a:rPr lang="en-US" altLang="zh-CN" dirty="0"/>
              <a:t>A high ratio ACO2:CS, allows smooth oxidation, maintaining or even increasing lactate release</a:t>
            </a:r>
          </a:p>
        </p:txBody>
      </p:sp>
      <p:sp>
        <p:nvSpPr>
          <p:cNvPr id="4" name="Title 3">
            <a:extLst>
              <a:ext uri="{FF2B5EF4-FFF2-40B4-BE49-F238E27FC236}">
                <a16:creationId xmlns:a16="http://schemas.microsoft.com/office/drawing/2014/main" id="{19179022-EEAC-D6D3-F1BF-B6C1D4A904BB}"/>
              </a:ext>
            </a:extLst>
          </p:cNvPr>
          <p:cNvSpPr>
            <a:spLocks noGrp="1"/>
          </p:cNvSpPr>
          <p:nvPr>
            <p:ph type="title"/>
          </p:nvPr>
        </p:nvSpPr>
        <p:spPr/>
        <p:txBody>
          <a:bodyPr/>
          <a:lstStyle/>
          <a:p>
            <a:endParaRPr lang="en-NL"/>
          </a:p>
        </p:txBody>
      </p:sp>
    </p:spTree>
    <p:extLst>
      <p:ext uri="{BB962C8B-B14F-4D97-AF65-F5344CB8AC3E}">
        <p14:creationId xmlns:p14="http://schemas.microsoft.com/office/powerpoint/2010/main" val="13871111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12A68-1FF3-D061-9516-C54CEBD8818E}"/>
              </a:ext>
            </a:extLst>
          </p:cNvPr>
          <p:cNvSpPr>
            <a:spLocks noGrp="1"/>
          </p:cNvSpPr>
          <p:nvPr>
            <p:ph type="title"/>
          </p:nvPr>
        </p:nvSpPr>
        <p:spPr/>
        <p:txBody>
          <a:bodyPr/>
          <a:lstStyle/>
          <a:p>
            <a:r>
              <a:rPr lang="en-GB" dirty="0"/>
              <a:t>DCA potentiates inhibitory effects of CD8+ T cells on melanoma cells</a:t>
            </a:r>
            <a:endParaRPr lang="en-NL" dirty="0"/>
          </a:p>
        </p:txBody>
      </p:sp>
      <p:sp>
        <p:nvSpPr>
          <p:cNvPr id="3" name="Content Placeholder 2">
            <a:extLst>
              <a:ext uri="{FF2B5EF4-FFF2-40B4-BE49-F238E27FC236}">
                <a16:creationId xmlns:a16="http://schemas.microsoft.com/office/drawing/2014/main" id="{49DFA6C1-F80A-EEF2-C177-907AAF94A4A3}"/>
              </a:ext>
            </a:extLst>
          </p:cNvPr>
          <p:cNvSpPr>
            <a:spLocks noGrp="1"/>
          </p:cNvSpPr>
          <p:nvPr>
            <p:ph idx="1"/>
          </p:nvPr>
        </p:nvSpPr>
        <p:spPr/>
        <p:txBody>
          <a:bodyPr/>
          <a:lstStyle/>
          <a:p>
            <a:endParaRPr lang="en-NL"/>
          </a:p>
        </p:txBody>
      </p:sp>
      <p:pic>
        <p:nvPicPr>
          <p:cNvPr id="5" name="Picture 4">
            <a:extLst>
              <a:ext uri="{FF2B5EF4-FFF2-40B4-BE49-F238E27FC236}">
                <a16:creationId xmlns:a16="http://schemas.microsoft.com/office/drawing/2014/main" id="{A1ED0D96-6CC9-EDA0-2C24-B40D90009D1C}"/>
              </a:ext>
            </a:extLst>
          </p:cNvPr>
          <p:cNvPicPr>
            <a:picLocks noChangeAspect="1"/>
          </p:cNvPicPr>
          <p:nvPr/>
        </p:nvPicPr>
        <p:blipFill>
          <a:blip r:embed="rId3"/>
          <a:stretch>
            <a:fillRect/>
          </a:stretch>
        </p:blipFill>
        <p:spPr>
          <a:xfrm>
            <a:off x="2304902" y="2055183"/>
            <a:ext cx="2473993" cy="2451503"/>
          </a:xfrm>
          <a:prstGeom prst="rect">
            <a:avLst/>
          </a:prstGeom>
        </p:spPr>
      </p:pic>
      <p:pic>
        <p:nvPicPr>
          <p:cNvPr id="7" name="Picture 6">
            <a:extLst>
              <a:ext uri="{FF2B5EF4-FFF2-40B4-BE49-F238E27FC236}">
                <a16:creationId xmlns:a16="http://schemas.microsoft.com/office/drawing/2014/main" id="{A42EF33E-4A09-11CB-D7D3-F0616227F844}"/>
              </a:ext>
            </a:extLst>
          </p:cNvPr>
          <p:cNvPicPr>
            <a:picLocks noChangeAspect="1"/>
          </p:cNvPicPr>
          <p:nvPr/>
        </p:nvPicPr>
        <p:blipFill>
          <a:blip r:embed="rId4"/>
          <a:stretch>
            <a:fillRect/>
          </a:stretch>
        </p:blipFill>
        <p:spPr>
          <a:xfrm>
            <a:off x="5972733" y="1989868"/>
            <a:ext cx="3101292" cy="2516818"/>
          </a:xfrm>
          <a:prstGeom prst="rect">
            <a:avLst/>
          </a:prstGeom>
        </p:spPr>
      </p:pic>
      <p:sp>
        <p:nvSpPr>
          <p:cNvPr id="8" name="TextBox 7">
            <a:extLst>
              <a:ext uri="{FF2B5EF4-FFF2-40B4-BE49-F238E27FC236}">
                <a16:creationId xmlns:a16="http://schemas.microsoft.com/office/drawing/2014/main" id="{FA54160F-1B5E-616A-627A-AD96C94A4AE7}"/>
              </a:ext>
            </a:extLst>
          </p:cNvPr>
          <p:cNvSpPr txBox="1"/>
          <p:nvPr/>
        </p:nvSpPr>
        <p:spPr>
          <a:xfrm>
            <a:off x="2341126" y="6378177"/>
            <a:ext cx="8687333" cy="246221"/>
          </a:xfrm>
          <a:prstGeom prst="rect">
            <a:avLst/>
          </a:prstGeom>
          <a:noFill/>
        </p:spPr>
        <p:txBody>
          <a:bodyPr wrap="square">
            <a:spAutoFit/>
          </a:bodyPr>
          <a:lstStyle/>
          <a:p>
            <a:r>
              <a:rPr lang="en-US" sz="1000" dirty="0" err="1">
                <a:solidFill>
                  <a:srgbClr val="212121"/>
                </a:solidFill>
                <a:latin typeface="Roboto" panose="02000000000000000000" pitchFamily="2" charset="0"/>
              </a:rPr>
              <a:t>Tiersma</a:t>
            </a:r>
            <a:r>
              <a:rPr lang="en-US" sz="1000" dirty="0">
                <a:solidFill>
                  <a:srgbClr val="212121"/>
                </a:solidFill>
                <a:latin typeface="Roboto" panose="02000000000000000000" pitchFamily="2" charset="0"/>
              </a:rPr>
              <a:t>, </a:t>
            </a:r>
            <a:r>
              <a:rPr lang="en-US" sz="1000" dirty="0" err="1">
                <a:solidFill>
                  <a:srgbClr val="212121"/>
                </a:solidFill>
                <a:latin typeface="Roboto" panose="02000000000000000000" pitchFamily="2" charset="0"/>
              </a:rPr>
              <a:t>Jiske</a:t>
            </a:r>
            <a:r>
              <a:rPr lang="en-US" sz="1000" dirty="0">
                <a:solidFill>
                  <a:srgbClr val="212121"/>
                </a:solidFill>
                <a:latin typeface="Roboto" panose="02000000000000000000" pitchFamily="2" charset="0"/>
              </a:rPr>
              <a:t> F et al.</a:t>
            </a:r>
            <a:r>
              <a:rPr lang="zh-CN" altLang="en-US" sz="1000" dirty="0">
                <a:solidFill>
                  <a:srgbClr val="212121"/>
                </a:solidFill>
                <a:latin typeface="Roboto" panose="02000000000000000000" pitchFamily="2" charset="0"/>
              </a:rPr>
              <a:t> </a:t>
            </a:r>
            <a:endParaRPr lang="en-NL" sz="1000" dirty="0"/>
          </a:p>
        </p:txBody>
      </p:sp>
    </p:spTree>
    <p:extLst>
      <p:ext uri="{BB962C8B-B14F-4D97-AF65-F5344CB8AC3E}">
        <p14:creationId xmlns:p14="http://schemas.microsoft.com/office/powerpoint/2010/main" val="36822080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DCB3E-7532-E187-70A5-7A8565CE3F85}"/>
              </a:ext>
            </a:extLst>
          </p:cNvPr>
          <p:cNvSpPr>
            <a:spLocks noGrp="1"/>
          </p:cNvSpPr>
          <p:nvPr>
            <p:ph type="title"/>
          </p:nvPr>
        </p:nvSpPr>
        <p:spPr>
          <a:xfrm>
            <a:off x="1285241" y="1750439"/>
            <a:ext cx="9713937" cy="1618489"/>
          </a:xfrm>
        </p:spPr>
        <p:txBody>
          <a:bodyPr vert="horz" lIns="91440" tIns="45720" rIns="91440" bIns="45720" rtlCol="0" anchor="b">
            <a:normAutofit fontScale="90000"/>
          </a:bodyPr>
          <a:lstStyle/>
          <a:p>
            <a:r>
              <a:rPr lang="en-US" sz="5400" b="1" dirty="0">
                <a:latin typeface="+mn-lt"/>
              </a:rPr>
              <a:t>2. Project aims and Approach</a:t>
            </a:r>
            <a:br>
              <a:rPr lang="en-US" sz="5400" b="1" dirty="0">
                <a:latin typeface="+mn-lt"/>
              </a:rPr>
            </a:br>
            <a:endParaRPr lang="en-NL" sz="5400" b="1" dirty="0">
              <a:latin typeface="+mn-lt"/>
            </a:endParaRPr>
          </a:p>
        </p:txBody>
      </p:sp>
      <p:sp>
        <p:nvSpPr>
          <p:cNvPr id="8" name="Slide Number Placeholder 7">
            <a:extLst>
              <a:ext uri="{FF2B5EF4-FFF2-40B4-BE49-F238E27FC236}">
                <a16:creationId xmlns:a16="http://schemas.microsoft.com/office/drawing/2014/main" id="{E336B1A1-40F5-DBA9-F8F3-1F53C277C129}"/>
              </a:ext>
            </a:extLst>
          </p:cNvPr>
          <p:cNvSpPr>
            <a:spLocks noGrp="1"/>
          </p:cNvSpPr>
          <p:nvPr>
            <p:ph type="sldNum" sz="quarter" idx="12"/>
          </p:nvPr>
        </p:nvSpPr>
        <p:spPr/>
        <p:txBody>
          <a:bodyPr/>
          <a:lstStyle/>
          <a:p>
            <a:fld id="{63FECFC1-1FBF-4FB4-B597-2E93DA8D3CB1}" type="slidenum">
              <a:rPr lang="en-NL" smtClean="0"/>
              <a:t>69</a:t>
            </a:fld>
            <a:endParaRPr lang="en-NL"/>
          </a:p>
        </p:txBody>
      </p:sp>
    </p:spTree>
    <p:extLst>
      <p:ext uri="{BB962C8B-B14F-4D97-AF65-F5344CB8AC3E}">
        <p14:creationId xmlns:p14="http://schemas.microsoft.com/office/powerpoint/2010/main" val="3898333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350D3-8F3F-0482-BB61-D18AB57C039D}"/>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F58C8EF3-2CA3-4ACA-ED75-ECA9D4F19F0F}"/>
              </a:ext>
            </a:extLst>
          </p:cNvPr>
          <p:cNvGrpSpPr/>
          <p:nvPr/>
        </p:nvGrpSpPr>
        <p:grpSpPr>
          <a:xfrm>
            <a:off x="-285750" y="598693"/>
            <a:ext cx="12758903" cy="5506832"/>
            <a:chOff x="0" y="1732168"/>
            <a:chExt cx="11282779" cy="4503532"/>
          </a:xfrm>
        </p:grpSpPr>
        <p:graphicFrame>
          <p:nvGraphicFramePr>
            <p:cNvPr id="9" name="Chart 8">
              <a:extLst>
                <a:ext uri="{FF2B5EF4-FFF2-40B4-BE49-F238E27FC236}">
                  <a16:creationId xmlns:a16="http://schemas.microsoft.com/office/drawing/2014/main" id="{3512193D-D0E1-AE20-61AD-8DAE37D6F36B}"/>
                </a:ext>
              </a:extLst>
            </p:cNvPr>
            <p:cNvGraphicFramePr/>
            <p:nvPr>
              <p:extLst>
                <p:ext uri="{D42A27DB-BD31-4B8C-83A1-F6EECF244321}">
                  <p14:modId xmlns:p14="http://schemas.microsoft.com/office/powerpoint/2010/main" val="3824985534"/>
                </p:ext>
              </p:extLst>
            </p:nvPr>
          </p:nvGraphicFramePr>
          <p:xfrm>
            <a:off x="1101367" y="1732168"/>
            <a:ext cx="10065312" cy="4503532"/>
          </p:xfrm>
          <a:graphic>
            <a:graphicData uri="http://schemas.openxmlformats.org/drawingml/2006/chart">
              <c:chart xmlns:c="http://schemas.openxmlformats.org/drawingml/2006/chart" xmlns:r="http://schemas.openxmlformats.org/officeDocument/2006/relationships" r:id="rId4"/>
            </a:graphicData>
          </a:graphic>
        </p:graphicFrame>
        <p:grpSp>
          <p:nvGrpSpPr>
            <p:cNvPr id="6" name="Group 5">
              <a:extLst>
                <a:ext uri="{FF2B5EF4-FFF2-40B4-BE49-F238E27FC236}">
                  <a16:creationId xmlns:a16="http://schemas.microsoft.com/office/drawing/2014/main" id="{C3565867-73DE-6A78-96A5-432BF9FC90A3}"/>
                </a:ext>
              </a:extLst>
            </p:cNvPr>
            <p:cNvGrpSpPr/>
            <p:nvPr/>
          </p:nvGrpSpPr>
          <p:grpSpPr>
            <a:xfrm flipH="1">
              <a:off x="7811714" y="2567939"/>
              <a:ext cx="1065586" cy="947331"/>
              <a:chOff x="8180902" y="2156582"/>
              <a:chExt cx="1806222" cy="1272418"/>
            </a:xfrm>
          </p:grpSpPr>
          <p:cxnSp>
            <p:nvCxnSpPr>
              <p:cNvPr id="7" name="Straight Connector 6">
                <a:extLst>
                  <a:ext uri="{FF2B5EF4-FFF2-40B4-BE49-F238E27FC236}">
                    <a16:creationId xmlns:a16="http://schemas.microsoft.com/office/drawing/2014/main" id="{07A28791-D9B7-0493-C80E-5B55AE81E30A}"/>
                  </a:ext>
                </a:extLst>
              </p:cNvPr>
              <p:cNvCxnSpPr>
                <a:cxnSpLocks/>
              </p:cNvCxnSpPr>
              <p:nvPr/>
            </p:nvCxnSpPr>
            <p:spPr>
              <a:xfrm>
                <a:off x="8180902" y="2156582"/>
                <a:ext cx="891823"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2B27819-ADE7-195C-6639-C6011E02E244}"/>
                  </a:ext>
                </a:extLst>
              </p:cNvPr>
              <p:cNvCxnSpPr>
                <a:cxnSpLocks/>
              </p:cNvCxnSpPr>
              <p:nvPr/>
            </p:nvCxnSpPr>
            <p:spPr>
              <a:xfrm>
                <a:off x="9072725" y="2156582"/>
                <a:ext cx="914399" cy="1272418"/>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EA91495C-B243-BDAE-5670-700A46A15AC9}"/>
                </a:ext>
              </a:extLst>
            </p:cNvPr>
            <p:cNvGrpSpPr/>
            <p:nvPr/>
          </p:nvGrpSpPr>
          <p:grpSpPr>
            <a:xfrm>
              <a:off x="8834272" y="2362840"/>
              <a:ext cx="410200" cy="410198"/>
              <a:chOff x="6362386" y="2235779"/>
              <a:chExt cx="410200" cy="410198"/>
            </a:xfrm>
          </p:grpSpPr>
          <p:sp>
            <p:nvSpPr>
              <p:cNvPr id="30" name="Oval 29">
                <a:extLst>
                  <a:ext uri="{FF2B5EF4-FFF2-40B4-BE49-F238E27FC236}">
                    <a16:creationId xmlns:a16="http://schemas.microsoft.com/office/drawing/2014/main" id="{5F402C67-EA56-0CE0-4AC1-C87DCBBE2552}"/>
                  </a:ext>
                </a:extLst>
              </p:cNvPr>
              <p:cNvSpPr/>
              <p:nvPr/>
            </p:nvSpPr>
            <p:spPr>
              <a:xfrm>
                <a:off x="6362386" y="2235779"/>
                <a:ext cx="410200" cy="410198"/>
              </a:xfrm>
              <a:prstGeom prst="ellipse">
                <a:avLst/>
              </a:prstGeom>
              <a:solidFill>
                <a:schemeClr val="accent4"/>
              </a:solidFill>
              <a:ln w="5715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Free-form: Shape 30">
                <a:extLst>
                  <a:ext uri="{FF2B5EF4-FFF2-40B4-BE49-F238E27FC236}">
                    <a16:creationId xmlns:a16="http://schemas.microsoft.com/office/drawing/2014/main" id="{43CDE228-A512-52F4-0510-D7A1894990C9}"/>
                  </a:ext>
                </a:extLst>
              </p:cNvPr>
              <p:cNvSpPr/>
              <p:nvPr/>
            </p:nvSpPr>
            <p:spPr>
              <a:xfrm>
                <a:off x="6478486" y="2376357"/>
                <a:ext cx="178001" cy="141741"/>
              </a:xfrm>
              <a:custGeom>
                <a:avLst/>
                <a:gdLst>
                  <a:gd name="connsiteX0" fmla="*/ 486767 w 514350"/>
                  <a:gd name="connsiteY0" fmla="*/ 621 h 409575"/>
                  <a:gd name="connsiteX1" fmla="*/ 515342 w 514350"/>
                  <a:gd name="connsiteY1" fmla="*/ 29196 h 409575"/>
                  <a:gd name="connsiteX2" fmla="*/ 515342 w 514350"/>
                  <a:gd name="connsiteY2" fmla="*/ 324471 h 409575"/>
                  <a:gd name="connsiteX3" fmla="*/ 486767 w 514350"/>
                  <a:gd name="connsiteY3" fmla="*/ 353046 h 409575"/>
                  <a:gd name="connsiteX4" fmla="*/ 192159 w 514350"/>
                  <a:gd name="connsiteY4" fmla="*/ 353046 h 409575"/>
                  <a:gd name="connsiteX5" fmla="*/ 115387 w 514350"/>
                  <a:gd name="connsiteY5" fmla="*/ 410196 h 409575"/>
                  <a:gd name="connsiteX6" fmla="*/ 115387 w 514350"/>
                  <a:gd name="connsiteY6" fmla="*/ 353046 h 409575"/>
                  <a:gd name="connsiteX7" fmla="*/ 29567 w 514350"/>
                  <a:gd name="connsiteY7" fmla="*/ 353046 h 409575"/>
                  <a:gd name="connsiteX8" fmla="*/ 992 w 514350"/>
                  <a:gd name="connsiteY8" fmla="*/ 324471 h 409575"/>
                  <a:gd name="connsiteX9" fmla="*/ 992 w 514350"/>
                  <a:gd name="connsiteY9" fmla="*/ 29196 h 409575"/>
                  <a:gd name="connsiteX10" fmla="*/ 29567 w 514350"/>
                  <a:gd name="connsiteY10" fmla="*/ 621 h 409575"/>
                  <a:gd name="connsiteX11" fmla="*/ 486767 w 514350"/>
                  <a:gd name="connsiteY11" fmla="*/ 621 h 409575"/>
                  <a:gd name="connsiteX12" fmla="*/ 124817 w 514350"/>
                  <a:gd name="connsiteY12" fmla="*/ 143496 h 409575"/>
                  <a:gd name="connsiteX13" fmla="*/ 91480 w 514350"/>
                  <a:gd name="connsiteY13" fmla="*/ 176834 h 409575"/>
                  <a:gd name="connsiteX14" fmla="*/ 124817 w 514350"/>
                  <a:gd name="connsiteY14" fmla="*/ 210171 h 409575"/>
                  <a:gd name="connsiteX15" fmla="*/ 158155 w 514350"/>
                  <a:gd name="connsiteY15" fmla="*/ 176834 h 409575"/>
                  <a:gd name="connsiteX16" fmla="*/ 124817 w 514350"/>
                  <a:gd name="connsiteY16" fmla="*/ 143496 h 409575"/>
                  <a:gd name="connsiteX17" fmla="*/ 258167 w 514350"/>
                  <a:gd name="connsiteY17" fmla="*/ 143496 h 409575"/>
                  <a:gd name="connsiteX18" fmla="*/ 224830 w 514350"/>
                  <a:gd name="connsiteY18" fmla="*/ 176834 h 409575"/>
                  <a:gd name="connsiteX19" fmla="*/ 258167 w 514350"/>
                  <a:gd name="connsiteY19" fmla="*/ 210171 h 409575"/>
                  <a:gd name="connsiteX20" fmla="*/ 291505 w 514350"/>
                  <a:gd name="connsiteY20" fmla="*/ 176834 h 409575"/>
                  <a:gd name="connsiteX21" fmla="*/ 258167 w 514350"/>
                  <a:gd name="connsiteY21" fmla="*/ 143496 h 409575"/>
                  <a:gd name="connsiteX22" fmla="*/ 391517 w 514350"/>
                  <a:gd name="connsiteY22" fmla="*/ 143496 h 409575"/>
                  <a:gd name="connsiteX23" fmla="*/ 358180 w 514350"/>
                  <a:gd name="connsiteY23" fmla="*/ 176834 h 409575"/>
                  <a:gd name="connsiteX24" fmla="*/ 391517 w 514350"/>
                  <a:gd name="connsiteY24" fmla="*/ 210171 h 409575"/>
                  <a:gd name="connsiteX25" fmla="*/ 424855 w 514350"/>
                  <a:gd name="connsiteY25" fmla="*/ 176834 h 409575"/>
                  <a:gd name="connsiteX26" fmla="*/ 391517 w 514350"/>
                  <a:gd name="connsiteY26" fmla="*/ 143496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4350" h="409575">
                    <a:moveTo>
                      <a:pt x="486767" y="621"/>
                    </a:moveTo>
                    <a:cubicBezTo>
                      <a:pt x="502579" y="621"/>
                      <a:pt x="515342" y="13385"/>
                      <a:pt x="515342" y="29196"/>
                    </a:cubicBezTo>
                    <a:lnTo>
                      <a:pt x="515342" y="324471"/>
                    </a:lnTo>
                    <a:cubicBezTo>
                      <a:pt x="515342" y="340282"/>
                      <a:pt x="502579" y="353046"/>
                      <a:pt x="486767" y="353046"/>
                    </a:cubicBezTo>
                    <a:lnTo>
                      <a:pt x="192159" y="353046"/>
                    </a:lnTo>
                    <a:lnTo>
                      <a:pt x="115387" y="410196"/>
                    </a:lnTo>
                    <a:lnTo>
                      <a:pt x="115387" y="353046"/>
                    </a:lnTo>
                    <a:lnTo>
                      <a:pt x="29567" y="353046"/>
                    </a:lnTo>
                    <a:cubicBezTo>
                      <a:pt x="13755" y="353046"/>
                      <a:pt x="992" y="340282"/>
                      <a:pt x="992" y="324471"/>
                    </a:cubicBezTo>
                    <a:lnTo>
                      <a:pt x="992" y="29196"/>
                    </a:lnTo>
                    <a:cubicBezTo>
                      <a:pt x="992" y="13385"/>
                      <a:pt x="13755" y="621"/>
                      <a:pt x="29567" y="621"/>
                    </a:cubicBezTo>
                    <a:lnTo>
                      <a:pt x="486767" y="621"/>
                    </a:lnTo>
                    <a:close/>
                    <a:moveTo>
                      <a:pt x="124817" y="143496"/>
                    </a:moveTo>
                    <a:cubicBezTo>
                      <a:pt x="106434" y="143496"/>
                      <a:pt x="91480" y="158450"/>
                      <a:pt x="91480" y="176834"/>
                    </a:cubicBezTo>
                    <a:cubicBezTo>
                      <a:pt x="91480" y="195217"/>
                      <a:pt x="106434" y="210171"/>
                      <a:pt x="124817" y="210171"/>
                    </a:cubicBezTo>
                    <a:cubicBezTo>
                      <a:pt x="143200" y="210171"/>
                      <a:pt x="158155" y="195217"/>
                      <a:pt x="158155" y="176834"/>
                    </a:cubicBezTo>
                    <a:cubicBezTo>
                      <a:pt x="158155" y="158450"/>
                      <a:pt x="143200" y="143496"/>
                      <a:pt x="124817" y="143496"/>
                    </a:cubicBezTo>
                    <a:close/>
                    <a:moveTo>
                      <a:pt x="258167" y="143496"/>
                    </a:moveTo>
                    <a:cubicBezTo>
                      <a:pt x="239784" y="143496"/>
                      <a:pt x="224830" y="158450"/>
                      <a:pt x="224830" y="176834"/>
                    </a:cubicBezTo>
                    <a:cubicBezTo>
                      <a:pt x="224830" y="195217"/>
                      <a:pt x="239784" y="210171"/>
                      <a:pt x="258167" y="210171"/>
                    </a:cubicBezTo>
                    <a:cubicBezTo>
                      <a:pt x="276550" y="210171"/>
                      <a:pt x="291505" y="195217"/>
                      <a:pt x="291505" y="176834"/>
                    </a:cubicBezTo>
                    <a:cubicBezTo>
                      <a:pt x="291505" y="158450"/>
                      <a:pt x="276550" y="143496"/>
                      <a:pt x="258167" y="143496"/>
                    </a:cubicBezTo>
                    <a:close/>
                    <a:moveTo>
                      <a:pt x="391517" y="143496"/>
                    </a:moveTo>
                    <a:cubicBezTo>
                      <a:pt x="373134" y="143496"/>
                      <a:pt x="358180" y="158450"/>
                      <a:pt x="358180" y="176834"/>
                    </a:cubicBezTo>
                    <a:cubicBezTo>
                      <a:pt x="358180" y="195217"/>
                      <a:pt x="373134" y="210171"/>
                      <a:pt x="391517" y="210171"/>
                    </a:cubicBezTo>
                    <a:cubicBezTo>
                      <a:pt x="409900" y="210171"/>
                      <a:pt x="424855" y="195217"/>
                      <a:pt x="424855" y="176834"/>
                    </a:cubicBezTo>
                    <a:cubicBezTo>
                      <a:pt x="424855" y="158450"/>
                      <a:pt x="409900" y="143496"/>
                      <a:pt x="391517" y="143496"/>
                    </a:cubicBezTo>
                    <a:close/>
                  </a:path>
                </a:pathLst>
              </a:custGeom>
              <a:solidFill>
                <a:srgbClr val="FFFFFF"/>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2" name="Group 31">
              <a:extLst>
                <a:ext uri="{FF2B5EF4-FFF2-40B4-BE49-F238E27FC236}">
                  <a16:creationId xmlns:a16="http://schemas.microsoft.com/office/drawing/2014/main" id="{3E3D76DF-854F-854B-F85F-759AB89E1BDE}"/>
                </a:ext>
              </a:extLst>
            </p:cNvPr>
            <p:cNvGrpSpPr/>
            <p:nvPr/>
          </p:nvGrpSpPr>
          <p:grpSpPr>
            <a:xfrm>
              <a:off x="8823109" y="4939266"/>
              <a:ext cx="410200" cy="410198"/>
              <a:chOff x="7307583" y="2235779"/>
              <a:chExt cx="410200" cy="410198"/>
            </a:xfrm>
          </p:grpSpPr>
          <p:sp>
            <p:nvSpPr>
              <p:cNvPr id="33" name="Oval 32">
                <a:extLst>
                  <a:ext uri="{FF2B5EF4-FFF2-40B4-BE49-F238E27FC236}">
                    <a16:creationId xmlns:a16="http://schemas.microsoft.com/office/drawing/2014/main" id="{F25B6397-25AF-26D4-5789-992D665500B8}"/>
                  </a:ext>
                </a:extLst>
              </p:cNvPr>
              <p:cNvSpPr/>
              <p:nvPr/>
            </p:nvSpPr>
            <p:spPr>
              <a:xfrm>
                <a:off x="7307583" y="2235779"/>
                <a:ext cx="410200" cy="410198"/>
              </a:xfrm>
              <a:prstGeom prst="ellipse">
                <a:avLst/>
              </a:prstGeom>
              <a:solidFill>
                <a:schemeClr val="accent6"/>
              </a:solidFill>
              <a:ln w="5715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Free-form: Shape 33">
                <a:extLst>
                  <a:ext uri="{FF2B5EF4-FFF2-40B4-BE49-F238E27FC236}">
                    <a16:creationId xmlns:a16="http://schemas.microsoft.com/office/drawing/2014/main" id="{38234A25-C737-6243-57BE-447C880F82E9}"/>
                  </a:ext>
                </a:extLst>
              </p:cNvPr>
              <p:cNvSpPr/>
              <p:nvPr/>
            </p:nvSpPr>
            <p:spPr>
              <a:xfrm>
                <a:off x="7423682" y="2356641"/>
                <a:ext cx="178001" cy="174822"/>
              </a:xfrm>
              <a:custGeom>
                <a:avLst/>
                <a:gdLst>
                  <a:gd name="connsiteX0" fmla="*/ 343764 w 533400"/>
                  <a:gd name="connsiteY0" fmla="*/ 276846 h 523875"/>
                  <a:gd name="connsiteX1" fmla="*/ 372339 w 533400"/>
                  <a:gd name="connsiteY1" fmla="*/ 305421 h 523875"/>
                  <a:gd name="connsiteX2" fmla="*/ 372339 w 533400"/>
                  <a:gd name="connsiteY2" fmla="*/ 495921 h 523875"/>
                  <a:gd name="connsiteX3" fmla="*/ 343764 w 533400"/>
                  <a:gd name="connsiteY3" fmla="*/ 524496 h 523875"/>
                  <a:gd name="connsiteX4" fmla="*/ 191364 w 533400"/>
                  <a:gd name="connsiteY4" fmla="*/ 524496 h 523875"/>
                  <a:gd name="connsiteX5" fmla="*/ 162789 w 533400"/>
                  <a:gd name="connsiteY5" fmla="*/ 495921 h 523875"/>
                  <a:gd name="connsiteX6" fmla="*/ 162789 w 533400"/>
                  <a:gd name="connsiteY6" fmla="*/ 305421 h 523875"/>
                  <a:gd name="connsiteX7" fmla="*/ 191364 w 533400"/>
                  <a:gd name="connsiteY7" fmla="*/ 276846 h 523875"/>
                  <a:gd name="connsiteX8" fmla="*/ 343764 w 533400"/>
                  <a:gd name="connsiteY8" fmla="*/ 276846 h 523875"/>
                  <a:gd name="connsiteX9" fmla="*/ 143739 w 533400"/>
                  <a:gd name="connsiteY9" fmla="*/ 114921 h 523875"/>
                  <a:gd name="connsiteX10" fmla="*/ 179934 w 533400"/>
                  <a:gd name="connsiteY10" fmla="*/ 153021 h 523875"/>
                  <a:gd name="connsiteX11" fmla="*/ 181839 w 533400"/>
                  <a:gd name="connsiteY11" fmla="*/ 153021 h 523875"/>
                  <a:gd name="connsiteX12" fmla="*/ 353289 w 533400"/>
                  <a:gd name="connsiteY12" fmla="*/ 153021 h 523875"/>
                  <a:gd name="connsiteX13" fmla="*/ 391389 w 533400"/>
                  <a:gd name="connsiteY13" fmla="*/ 116826 h 523875"/>
                  <a:gd name="connsiteX14" fmla="*/ 391389 w 533400"/>
                  <a:gd name="connsiteY14" fmla="*/ 114921 h 523875"/>
                  <a:gd name="connsiteX15" fmla="*/ 505689 w 533400"/>
                  <a:gd name="connsiteY15" fmla="*/ 114921 h 523875"/>
                  <a:gd name="connsiteX16" fmla="*/ 534264 w 533400"/>
                  <a:gd name="connsiteY16" fmla="*/ 143496 h 523875"/>
                  <a:gd name="connsiteX17" fmla="*/ 534264 w 533400"/>
                  <a:gd name="connsiteY17" fmla="*/ 381621 h 523875"/>
                  <a:gd name="connsiteX18" fmla="*/ 505689 w 533400"/>
                  <a:gd name="connsiteY18" fmla="*/ 410196 h 523875"/>
                  <a:gd name="connsiteX19" fmla="*/ 391389 w 533400"/>
                  <a:gd name="connsiteY19" fmla="*/ 410196 h 523875"/>
                  <a:gd name="connsiteX20" fmla="*/ 391389 w 533400"/>
                  <a:gd name="connsiteY20" fmla="*/ 295896 h 523875"/>
                  <a:gd name="connsiteX21" fmla="*/ 355194 w 533400"/>
                  <a:gd name="connsiteY21" fmla="*/ 257796 h 523875"/>
                  <a:gd name="connsiteX22" fmla="*/ 353289 w 533400"/>
                  <a:gd name="connsiteY22" fmla="*/ 257796 h 523875"/>
                  <a:gd name="connsiteX23" fmla="*/ 181839 w 533400"/>
                  <a:gd name="connsiteY23" fmla="*/ 257796 h 523875"/>
                  <a:gd name="connsiteX24" fmla="*/ 143739 w 533400"/>
                  <a:gd name="connsiteY24" fmla="*/ 293991 h 523875"/>
                  <a:gd name="connsiteX25" fmla="*/ 143739 w 533400"/>
                  <a:gd name="connsiteY25" fmla="*/ 295896 h 523875"/>
                  <a:gd name="connsiteX26" fmla="*/ 143739 w 533400"/>
                  <a:gd name="connsiteY26" fmla="*/ 410196 h 523875"/>
                  <a:gd name="connsiteX27" fmla="*/ 29439 w 533400"/>
                  <a:gd name="connsiteY27" fmla="*/ 410196 h 523875"/>
                  <a:gd name="connsiteX28" fmla="*/ 864 w 533400"/>
                  <a:gd name="connsiteY28" fmla="*/ 381621 h 523875"/>
                  <a:gd name="connsiteX29" fmla="*/ 864 w 533400"/>
                  <a:gd name="connsiteY29" fmla="*/ 201408 h 523875"/>
                  <a:gd name="connsiteX30" fmla="*/ 11151 w 533400"/>
                  <a:gd name="connsiteY30" fmla="*/ 175405 h 523875"/>
                  <a:gd name="connsiteX31" fmla="*/ 56300 w 533400"/>
                  <a:gd name="connsiteY31" fmla="*/ 127018 h 523875"/>
                  <a:gd name="connsiteX32" fmla="*/ 84112 w 533400"/>
                  <a:gd name="connsiteY32" fmla="*/ 114921 h 523875"/>
                  <a:gd name="connsiteX33" fmla="*/ 143739 w 533400"/>
                  <a:gd name="connsiteY33" fmla="*/ 114921 h 523875"/>
                  <a:gd name="connsiteX34" fmla="*/ 462827 w 533400"/>
                  <a:gd name="connsiteY34" fmla="*/ 172071 h 523875"/>
                  <a:gd name="connsiteX35" fmla="*/ 448539 w 533400"/>
                  <a:gd name="connsiteY35" fmla="*/ 186359 h 523875"/>
                  <a:gd name="connsiteX36" fmla="*/ 462827 w 533400"/>
                  <a:gd name="connsiteY36" fmla="*/ 200646 h 523875"/>
                  <a:gd name="connsiteX37" fmla="*/ 477114 w 533400"/>
                  <a:gd name="connsiteY37" fmla="*/ 186359 h 523875"/>
                  <a:gd name="connsiteX38" fmla="*/ 462827 w 533400"/>
                  <a:gd name="connsiteY38" fmla="*/ 172071 h 523875"/>
                  <a:gd name="connsiteX39" fmla="*/ 343764 w 533400"/>
                  <a:gd name="connsiteY39" fmla="*/ 621 h 523875"/>
                  <a:gd name="connsiteX40" fmla="*/ 372339 w 533400"/>
                  <a:gd name="connsiteY40" fmla="*/ 29196 h 523875"/>
                  <a:gd name="connsiteX41" fmla="*/ 372339 w 533400"/>
                  <a:gd name="connsiteY41" fmla="*/ 105396 h 523875"/>
                  <a:gd name="connsiteX42" fmla="*/ 343764 w 533400"/>
                  <a:gd name="connsiteY42" fmla="*/ 133971 h 523875"/>
                  <a:gd name="connsiteX43" fmla="*/ 191364 w 533400"/>
                  <a:gd name="connsiteY43" fmla="*/ 133971 h 523875"/>
                  <a:gd name="connsiteX44" fmla="*/ 162789 w 533400"/>
                  <a:gd name="connsiteY44" fmla="*/ 105396 h 523875"/>
                  <a:gd name="connsiteX45" fmla="*/ 162789 w 533400"/>
                  <a:gd name="connsiteY45" fmla="*/ 29196 h 523875"/>
                  <a:gd name="connsiteX46" fmla="*/ 191364 w 533400"/>
                  <a:gd name="connsiteY46" fmla="*/ 621 h 523875"/>
                  <a:gd name="connsiteX47" fmla="*/ 343764 w 533400"/>
                  <a:gd name="connsiteY47" fmla="*/ 621 h 52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33400" h="523875">
                    <a:moveTo>
                      <a:pt x="343764" y="276846"/>
                    </a:moveTo>
                    <a:cubicBezTo>
                      <a:pt x="359576" y="276846"/>
                      <a:pt x="372339" y="289610"/>
                      <a:pt x="372339" y="305421"/>
                    </a:cubicBezTo>
                    <a:lnTo>
                      <a:pt x="372339" y="495921"/>
                    </a:lnTo>
                    <a:cubicBezTo>
                      <a:pt x="372339" y="511732"/>
                      <a:pt x="359576" y="524496"/>
                      <a:pt x="343764" y="524496"/>
                    </a:cubicBezTo>
                    <a:lnTo>
                      <a:pt x="191364" y="524496"/>
                    </a:lnTo>
                    <a:cubicBezTo>
                      <a:pt x="175552" y="524496"/>
                      <a:pt x="162789" y="511732"/>
                      <a:pt x="162789" y="495921"/>
                    </a:cubicBezTo>
                    <a:lnTo>
                      <a:pt x="162789" y="305421"/>
                    </a:lnTo>
                    <a:cubicBezTo>
                      <a:pt x="162789" y="289610"/>
                      <a:pt x="175552" y="276846"/>
                      <a:pt x="191364" y="276846"/>
                    </a:cubicBezTo>
                    <a:lnTo>
                      <a:pt x="343764" y="276846"/>
                    </a:lnTo>
                    <a:close/>
                    <a:moveTo>
                      <a:pt x="143739" y="114921"/>
                    </a:moveTo>
                    <a:cubicBezTo>
                      <a:pt x="143739" y="135305"/>
                      <a:pt x="159741" y="151973"/>
                      <a:pt x="179934" y="153021"/>
                    </a:cubicBezTo>
                    <a:lnTo>
                      <a:pt x="181839" y="153021"/>
                    </a:lnTo>
                    <a:lnTo>
                      <a:pt x="353289" y="153021"/>
                    </a:lnTo>
                    <a:cubicBezTo>
                      <a:pt x="373673" y="153021"/>
                      <a:pt x="390341" y="137019"/>
                      <a:pt x="391389" y="116826"/>
                    </a:cubicBezTo>
                    <a:lnTo>
                      <a:pt x="391389" y="114921"/>
                    </a:lnTo>
                    <a:lnTo>
                      <a:pt x="505689" y="114921"/>
                    </a:lnTo>
                    <a:cubicBezTo>
                      <a:pt x="521501" y="114921"/>
                      <a:pt x="534264" y="127685"/>
                      <a:pt x="534264" y="143496"/>
                    </a:cubicBezTo>
                    <a:lnTo>
                      <a:pt x="534264" y="381621"/>
                    </a:lnTo>
                    <a:cubicBezTo>
                      <a:pt x="534264" y="397432"/>
                      <a:pt x="521501" y="410196"/>
                      <a:pt x="505689" y="410196"/>
                    </a:cubicBezTo>
                    <a:lnTo>
                      <a:pt x="391389" y="410196"/>
                    </a:lnTo>
                    <a:lnTo>
                      <a:pt x="391389" y="295896"/>
                    </a:lnTo>
                    <a:cubicBezTo>
                      <a:pt x="391389" y="275512"/>
                      <a:pt x="375387" y="258844"/>
                      <a:pt x="355194" y="257796"/>
                    </a:cubicBezTo>
                    <a:lnTo>
                      <a:pt x="353289" y="257796"/>
                    </a:lnTo>
                    <a:lnTo>
                      <a:pt x="181839" y="257796"/>
                    </a:lnTo>
                    <a:cubicBezTo>
                      <a:pt x="161455" y="257796"/>
                      <a:pt x="144787" y="273798"/>
                      <a:pt x="143739" y="293991"/>
                    </a:cubicBezTo>
                    <a:lnTo>
                      <a:pt x="143739" y="295896"/>
                    </a:lnTo>
                    <a:lnTo>
                      <a:pt x="143739" y="410196"/>
                    </a:lnTo>
                    <a:lnTo>
                      <a:pt x="29439" y="410196"/>
                    </a:lnTo>
                    <a:cubicBezTo>
                      <a:pt x="13627" y="410196"/>
                      <a:pt x="864" y="397432"/>
                      <a:pt x="864" y="381621"/>
                    </a:cubicBezTo>
                    <a:lnTo>
                      <a:pt x="864" y="201408"/>
                    </a:lnTo>
                    <a:cubicBezTo>
                      <a:pt x="864" y="191788"/>
                      <a:pt x="4484" y="182454"/>
                      <a:pt x="11151" y="175405"/>
                    </a:cubicBezTo>
                    <a:lnTo>
                      <a:pt x="56300" y="127018"/>
                    </a:lnTo>
                    <a:cubicBezTo>
                      <a:pt x="63538" y="119303"/>
                      <a:pt x="73635" y="114921"/>
                      <a:pt x="84112" y="114921"/>
                    </a:cubicBezTo>
                    <a:lnTo>
                      <a:pt x="143739" y="114921"/>
                    </a:lnTo>
                    <a:close/>
                    <a:moveTo>
                      <a:pt x="462827" y="172071"/>
                    </a:moveTo>
                    <a:cubicBezTo>
                      <a:pt x="454921" y="172071"/>
                      <a:pt x="448539" y="178453"/>
                      <a:pt x="448539" y="186359"/>
                    </a:cubicBezTo>
                    <a:cubicBezTo>
                      <a:pt x="448539" y="194264"/>
                      <a:pt x="454921" y="200646"/>
                      <a:pt x="462827" y="200646"/>
                    </a:cubicBezTo>
                    <a:cubicBezTo>
                      <a:pt x="470732" y="200646"/>
                      <a:pt x="477114" y="194264"/>
                      <a:pt x="477114" y="186359"/>
                    </a:cubicBezTo>
                    <a:cubicBezTo>
                      <a:pt x="477114" y="178453"/>
                      <a:pt x="470732" y="172071"/>
                      <a:pt x="462827" y="172071"/>
                    </a:cubicBezTo>
                    <a:close/>
                    <a:moveTo>
                      <a:pt x="343764" y="621"/>
                    </a:moveTo>
                    <a:cubicBezTo>
                      <a:pt x="359576" y="621"/>
                      <a:pt x="372339" y="13385"/>
                      <a:pt x="372339" y="29196"/>
                    </a:cubicBezTo>
                    <a:lnTo>
                      <a:pt x="372339" y="105396"/>
                    </a:lnTo>
                    <a:cubicBezTo>
                      <a:pt x="372339" y="121207"/>
                      <a:pt x="359576" y="133971"/>
                      <a:pt x="343764" y="133971"/>
                    </a:cubicBezTo>
                    <a:lnTo>
                      <a:pt x="191364" y="133971"/>
                    </a:lnTo>
                    <a:cubicBezTo>
                      <a:pt x="175552" y="133971"/>
                      <a:pt x="162789" y="121207"/>
                      <a:pt x="162789" y="105396"/>
                    </a:cubicBezTo>
                    <a:lnTo>
                      <a:pt x="162789" y="29196"/>
                    </a:lnTo>
                    <a:cubicBezTo>
                      <a:pt x="162789" y="13385"/>
                      <a:pt x="175552" y="621"/>
                      <a:pt x="191364" y="621"/>
                    </a:cubicBezTo>
                    <a:lnTo>
                      <a:pt x="343764" y="621"/>
                    </a:lnTo>
                    <a:close/>
                  </a:path>
                </a:pathLst>
              </a:custGeom>
              <a:solidFill>
                <a:srgbClr val="FFFFFF"/>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42" name="TextBox 41">
              <a:extLst>
                <a:ext uri="{FF2B5EF4-FFF2-40B4-BE49-F238E27FC236}">
                  <a16:creationId xmlns:a16="http://schemas.microsoft.com/office/drawing/2014/main" id="{78EE9B35-B95E-60C8-A2A0-23B96F420E2F}"/>
                </a:ext>
              </a:extLst>
            </p:cNvPr>
            <p:cNvSpPr txBox="1"/>
            <p:nvPr/>
          </p:nvSpPr>
          <p:spPr>
            <a:xfrm>
              <a:off x="8784644" y="2698759"/>
              <a:ext cx="2009639" cy="581926"/>
            </a:xfrm>
            <a:prstGeom prst="rect">
              <a:avLst/>
            </a:prstGeom>
            <a:noFill/>
            <a:ln>
              <a:noFill/>
            </a:ln>
          </p:spPr>
          <p:txBody>
            <a:bodyPr wrap="square" lIns="91440" tIns="45720" rIns="91440" bIns="45720" anchor="ctr" anchorCtr="0">
              <a:normAutofit/>
            </a:bodyPr>
            <a:lstStyle/>
            <a:p>
              <a:pPr>
                <a:buSzPct val="25000"/>
              </a:pPr>
              <a:r>
                <a:rPr lang="en-US" altLang="zh-CN" sz="2000" b="1" dirty="0">
                  <a:latin typeface="Calibri" panose="020F0502020204030204" pitchFamily="34" charset="0"/>
                  <a:ea typeface="等线" panose="02010600030101010101" pitchFamily="2" charset="-122"/>
                </a:rPr>
                <a:t>Enzyme activities</a:t>
              </a:r>
            </a:p>
          </p:txBody>
        </p:sp>
        <p:grpSp>
          <p:nvGrpSpPr>
            <p:cNvPr id="44" name="Group 43">
              <a:extLst>
                <a:ext uri="{FF2B5EF4-FFF2-40B4-BE49-F238E27FC236}">
                  <a16:creationId xmlns:a16="http://schemas.microsoft.com/office/drawing/2014/main" id="{A45B9759-9D51-1826-1EEA-94ACD0E4842B}"/>
                </a:ext>
              </a:extLst>
            </p:cNvPr>
            <p:cNvGrpSpPr/>
            <p:nvPr/>
          </p:nvGrpSpPr>
          <p:grpSpPr>
            <a:xfrm flipH="1" flipV="1">
              <a:off x="7884786" y="4513741"/>
              <a:ext cx="1065586" cy="614631"/>
              <a:chOff x="8180902" y="2156582"/>
              <a:chExt cx="1806222" cy="1272418"/>
            </a:xfrm>
          </p:grpSpPr>
          <p:cxnSp>
            <p:nvCxnSpPr>
              <p:cNvPr id="45" name="Straight Connector 44">
                <a:extLst>
                  <a:ext uri="{FF2B5EF4-FFF2-40B4-BE49-F238E27FC236}">
                    <a16:creationId xmlns:a16="http://schemas.microsoft.com/office/drawing/2014/main" id="{B73535BF-3CAB-39DA-C386-5B21CDD5318A}"/>
                  </a:ext>
                </a:extLst>
              </p:cNvPr>
              <p:cNvCxnSpPr>
                <a:cxnSpLocks/>
              </p:cNvCxnSpPr>
              <p:nvPr/>
            </p:nvCxnSpPr>
            <p:spPr>
              <a:xfrm>
                <a:off x="8180902" y="2156582"/>
                <a:ext cx="89182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7AAFAF5-BD2C-CBF4-4687-411028FD4DE0}"/>
                  </a:ext>
                </a:extLst>
              </p:cNvPr>
              <p:cNvCxnSpPr>
                <a:cxnSpLocks/>
              </p:cNvCxnSpPr>
              <p:nvPr/>
            </p:nvCxnSpPr>
            <p:spPr>
              <a:xfrm>
                <a:off x="9072725" y="2156582"/>
                <a:ext cx="914399" cy="1272418"/>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49" name="TextBox 48">
              <a:extLst>
                <a:ext uri="{FF2B5EF4-FFF2-40B4-BE49-F238E27FC236}">
                  <a16:creationId xmlns:a16="http://schemas.microsoft.com/office/drawing/2014/main" id="{B663EF4A-328C-DA54-D137-D34D8DBBE4BF}"/>
                </a:ext>
              </a:extLst>
            </p:cNvPr>
            <p:cNvSpPr txBox="1"/>
            <p:nvPr/>
          </p:nvSpPr>
          <p:spPr>
            <a:xfrm>
              <a:off x="9273140" y="4853402"/>
              <a:ext cx="2009639" cy="581926"/>
            </a:xfrm>
            <a:prstGeom prst="rect">
              <a:avLst/>
            </a:prstGeom>
            <a:noFill/>
            <a:ln>
              <a:noFill/>
            </a:ln>
          </p:spPr>
          <p:txBody>
            <a:bodyPr wrap="square" lIns="91440" tIns="45720" rIns="91440" bIns="45720" anchor="ctr" anchorCtr="0">
              <a:normAutofit/>
            </a:bodyPr>
            <a:lstStyle/>
            <a:p>
              <a:pPr>
                <a:buSzPct val="25000"/>
              </a:pPr>
              <a:r>
                <a:rPr lang="en-US" altLang="zh-CN" sz="2000" b="1" dirty="0">
                  <a:latin typeface="Calibri" panose="020F0502020204030204" pitchFamily="34" charset="0"/>
                  <a:ea typeface="等线" panose="02010600030101010101" pitchFamily="2" charset="-122"/>
                </a:rPr>
                <a:t>Intermediates in glycolysis</a:t>
              </a:r>
            </a:p>
          </p:txBody>
        </p:sp>
        <p:grpSp>
          <p:nvGrpSpPr>
            <p:cNvPr id="50" name="Group 49">
              <a:extLst>
                <a:ext uri="{FF2B5EF4-FFF2-40B4-BE49-F238E27FC236}">
                  <a16:creationId xmlns:a16="http://schemas.microsoft.com/office/drawing/2014/main" id="{C613AD3F-1976-0EFB-6972-57927C9C3FFB}"/>
                </a:ext>
              </a:extLst>
            </p:cNvPr>
            <p:cNvGrpSpPr/>
            <p:nvPr/>
          </p:nvGrpSpPr>
          <p:grpSpPr>
            <a:xfrm>
              <a:off x="3169821" y="2567939"/>
              <a:ext cx="1065586" cy="947331"/>
              <a:chOff x="8180902" y="2156582"/>
              <a:chExt cx="1806222" cy="1272418"/>
            </a:xfrm>
          </p:grpSpPr>
          <p:cxnSp>
            <p:nvCxnSpPr>
              <p:cNvPr id="51" name="Straight Connector 50">
                <a:extLst>
                  <a:ext uri="{FF2B5EF4-FFF2-40B4-BE49-F238E27FC236}">
                    <a16:creationId xmlns:a16="http://schemas.microsoft.com/office/drawing/2014/main" id="{EA146205-884B-DAD6-E149-C2B4C7E06F17}"/>
                  </a:ext>
                </a:extLst>
              </p:cNvPr>
              <p:cNvCxnSpPr>
                <a:cxnSpLocks/>
              </p:cNvCxnSpPr>
              <p:nvPr/>
            </p:nvCxnSpPr>
            <p:spPr>
              <a:xfrm>
                <a:off x="8180902" y="2156582"/>
                <a:ext cx="891823"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C73676B-2865-2EFB-4E77-35B1E902620D}"/>
                  </a:ext>
                </a:extLst>
              </p:cNvPr>
              <p:cNvCxnSpPr>
                <a:cxnSpLocks/>
              </p:cNvCxnSpPr>
              <p:nvPr/>
            </p:nvCxnSpPr>
            <p:spPr>
              <a:xfrm>
                <a:off x="9072725" y="2156582"/>
                <a:ext cx="914399" cy="127241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53" name="Group 52">
              <a:extLst>
                <a:ext uri="{FF2B5EF4-FFF2-40B4-BE49-F238E27FC236}">
                  <a16:creationId xmlns:a16="http://schemas.microsoft.com/office/drawing/2014/main" id="{3CE351F4-7537-0885-728D-2731DCF2219D}"/>
                </a:ext>
              </a:extLst>
            </p:cNvPr>
            <p:cNvGrpSpPr/>
            <p:nvPr/>
          </p:nvGrpSpPr>
          <p:grpSpPr>
            <a:xfrm flipV="1">
              <a:off x="3242893" y="4513741"/>
              <a:ext cx="1065586" cy="614631"/>
              <a:chOff x="8180902" y="2156582"/>
              <a:chExt cx="1806222" cy="1272418"/>
            </a:xfrm>
          </p:grpSpPr>
          <p:cxnSp>
            <p:nvCxnSpPr>
              <p:cNvPr id="54" name="Straight Connector 53">
                <a:extLst>
                  <a:ext uri="{FF2B5EF4-FFF2-40B4-BE49-F238E27FC236}">
                    <a16:creationId xmlns:a16="http://schemas.microsoft.com/office/drawing/2014/main" id="{69830EC7-A64F-F93C-F976-E84F1C91E098}"/>
                  </a:ext>
                </a:extLst>
              </p:cNvPr>
              <p:cNvCxnSpPr>
                <a:cxnSpLocks/>
              </p:cNvCxnSpPr>
              <p:nvPr/>
            </p:nvCxnSpPr>
            <p:spPr>
              <a:xfrm>
                <a:off x="8180902" y="2156582"/>
                <a:ext cx="8918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9D78E5D-8041-4FF3-8CAA-0F00B4D5DD42}"/>
                  </a:ext>
                </a:extLst>
              </p:cNvPr>
              <p:cNvCxnSpPr>
                <a:cxnSpLocks/>
              </p:cNvCxnSpPr>
              <p:nvPr/>
            </p:nvCxnSpPr>
            <p:spPr>
              <a:xfrm>
                <a:off x="9072725" y="2156582"/>
                <a:ext cx="914399" cy="127241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CB177283-C8BF-0EE2-B261-E57C3B26E2CD}"/>
                </a:ext>
              </a:extLst>
            </p:cNvPr>
            <p:cNvGrpSpPr/>
            <p:nvPr/>
          </p:nvGrpSpPr>
          <p:grpSpPr>
            <a:xfrm>
              <a:off x="2898806" y="2356117"/>
              <a:ext cx="410200" cy="410198"/>
              <a:chOff x="4471992" y="2235779"/>
              <a:chExt cx="410200" cy="410198"/>
            </a:xfrm>
          </p:grpSpPr>
          <p:sp>
            <p:nvSpPr>
              <p:cNvPr id="36" name="Oval 35">
                <a:extLst>
                  <a:ext uri="{FF2B5EF4-FFF2-40B4-BE49-F238E27FC236}">
                    <a16:creationId xmlns:a16="http://schemas.microsoft.com/office/drawing/2014/main" id="{330893D5-EE0E-6869-6732-A5A353DE86DA}"/>
                  </a:ext>
                </a:extLst>
              </p:cNvPr>
              <p:cNvSpPr/>
              <p:nvPr/>
            </p:nvSpPr>
            <p:spPr>
              <a:xfrm>
                <a:off x="4471992" y="2235779"/>
                <a:ext cx="410200" cy="410198"/>
              </a:xfrm>
              <a:prstGeom prst="ellipse">
                <a:avLst/>
              </a:prstGeom>
              <a:solidFill>
                <a:schemeClr val="accent3"/>
              </a:solidFill>
              <a:ln w="5715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Free-form: Shape 36">
                <a:extLst>
                  <a:ext uri="{FF2B5EF4-FFF2-40B4-BE49-F238E27FC236}">
                    <a16:creationId xmlns:a16="http://schemas.microsoft.com/office/drawing/2014/main" id="{4A2214FD-17C0-47F3-8736-550B20AEFE2B}"/>
                  </a:ext>
                </a:extLst>
              </p:cNvPr>
              <p:cNvSpPr/>
              <p:nvPr/>
            </p:nvSpPr>
            <p:spPr>
              <a:xfrm>
                <a:off x="4595899" y="2358227"/>
                <a:ext cx="162386" cy="178001"/>
              </a:xfrm>
              <a:custGeom>
                <a:avLst/>
                <a:gdLst>
                  <a:gd name="connsiteX0" fmla="*/ 248770 w 495300"/>
                  <a:gd name="connsiteY0" fmla="*/ 621 h 542925"/>
                  <a:gd name="connsiteX1" fmla="*/ 496420 w 495300"/>
                  <a:gd name="connsiteY1" fmla="*/ 248271 h 542925"/>
                  <a:gd name="connsiteX2" fmla="*/ 323827 w 495300"/>
                  <a:gd name="connsiteY2" fmla="*/ 484396 h 542925"/>
                  <a:gd name="connsiteX3" fmla="*/ 346973 w 495300"/>
                  <a:gd name="connsiteY3" fmla="*/ 524496 h 542925"/>
                  <a:gd name="connsiteX4" fmla="*/ 420220 w 495300"/>
                  <a:gd name="connsiteY4" fmla="*/ 524496 h 542925"/>
                  <a:gd name="connsiteX5" fmla="*/ 420220 w 495300"/>
                  <a:gd name="connsiteY5" fmla="*/ 543546 h 542925"/>
                  <a:gd name="connsiteX6" fmla="*/ 77320 w 495300"/>
                  <a:gd name="connsiteY6" fmla="*/ 543546 h 542925"/>
                  <a:gd name="connsiteX7" fmla="*/ 77320 w 495300"/>
                  <a:gd name="connsiteY7" fmla="*/ 524496 h 542925"/>
                  <a:gd name="connsiteX8" fmla="*/ 150567 w 495300"/>
                  <a:gd name="connsiteY8" fmla="*/ 524496 h 542925"/>
                  <a:gd name="connsiteX9" fmla="*/ 173713 w 495300"/>
                  <a:gd name="connsiteY9" fmla="*/ 484396 h 542925"/>
                  <a:gd name="connsiteX10" fmla="*/ 1120 w 495300"/>
                  <a:gd name="connsiteY10" fmla="*/ 248271 h 542925"/>
                  <a:gd name="connsiteX11" fmla="*/ 248770 w 495300"/>
                  <a:gd name="connsiteY11" fmla="*/ 621 h 542925"/>
                  <a:gd name="connsiteX12" fmla="*/ 192763 w 495300"/>
                  <a:gd name="connsiteY12" fmla="*/ 489539 h 542925"/>
                  <a:gd name="connsiteX13" fmla="*/ 172570 w 495300"/>
                  <a:gd name="connsiteY13" fmla="*/ 524496 h 542925"/>
                  <a:gd name="connsiteX14" fmla="*/ 324970 w 495300"/>
                  <a:gd name="connsiteY14" fmla="*/ 524496 h 542925"/>
                  <a:gd name="connsiteX15" fmla="*/ 304777 w 495300"/>
                  <a:gd name="connsiteY15" fmla="*/ 489539 h 542925"/>
                  <a:gd name="connsiteX16" fmla="*/ 248770 w 495300"/>
                  <a:gd name="connsiteY16" fmla="*/ 495921 h 542925"/>
                  <a:gd name="connsiteX17" fmla="*/ 192763 w 495300"/>
                  <a:gd name="connsiteY17" fmla="*/ 489539 h 542925"/>
                  <a:gd name="connsiteX18" fmla="*/ 248770 w 495300"/>
                  <a:gd name="connsiteY18" fmla="*/ 143496 h 542925"/>
                  <a:gd name="connsiteX19" fmla="*/ 143995 w 495300"/>
                  <a:gd name="connsiteY19" fmla="*/ 248271 h 542925"/>
                  <a:gd name="connsiteX20" fmla="*/ 248770 w 495300"/>
                  <a:gd name="connsiteY20" fmla="*/ 353046 h 542925"/>
                  <a:gd name="connsiteX21" fmla="*/ 353545 w 495300"/>
                  <a:gd name="connsiteY21" fmla="*/ 248271 h 542925"/>
                  <a:gd name="connsiteX22" fmla="*/ 248770 w 495300"/>
                  <a:gd name="connsiteY22" fmla="*/ 143496 h 542925"/>
                  <a:gd name="connsiteX23" fmla="*/ 367833 w 495300"/>
                  <a:gd name="connsiteY23" fmla="*/ 114921 h 542925"/>
                  <a:gd name="connsiteX24" fmla="*/ 353545 w 495300"/>
                  <a:gd name="connsiteY24" fmla="*/ 129209 h 542925"/>
                  <a:gd name="connsiteX25" fmla="*/ 367833 w 495300"/>
                  <a:gd name="connsiteY25" fmla="*/ 143496 h 542925"/>
                  <a:gd name="connsiteX26" fmla="*/ 382120 w 495300"/>
                  <a:gd name="connsiteY26" fmla="*/ 129209 h 542925"/>
                  <a:gd name="connsiteX27" fmla="*/ 367833 w 495300"/>
                  <a:gd name="connsiteY27" fmla="*/ 114921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5300" h="542925">
                    <a:moveTo>
                      <a:pt x="248770" y="621"/>
                    </a:moveTo>
                    <a:cubicBezTo>
                      <a:pt x="385549" y="621"/>
                      <a:pt x="496420" y="111492"/>
                      <a:pt x="496420" y="248271"/>
                    </a:cubicBezTo>
                    <a:cubicBezTo>
                      <a:pt x="496420" y="358856"/>
                      <a:pt x="423935" y="452582"/>
                      <a:pt x="323827" y="484396"/>
                    </a:cubicBezTo>
                    <a:lnTo>
                      <a:pt x="346973" y="524496"/>
                    </a:lnTo>
                    <a:lnTo>
                      <a:pt x="420220" y="524496"/>
                    </a:lnTo>
                    <a:lnTo>
                      <a:pt x="420220" y="543546"/>
                    </a:lnTo>
                    <a:lnTo>
                      <a:pt x="77320" y="543546"/>
                    </a:lnTo>
                    <a:lnTo>
                      <a:pt x="77320" y="524496"/>
                    </a:lnTo>
                    <a:lnTo>
                      <a:pt x="150567" y="524496"/>
                    </a:lnTo>
                    <a:lnTo>
                      <a:pt x="173713" y="484396"/>
                    </a:lnTo>
                    <a:cubicBezTo>
                      <a:pt x="73605" y="452582"/>
                      <a:pt x="1120" y="358856"/>
                      <a:pt x="1120" y="248271"/>
                    </a:cubicBezTo>
                    <a:cubicBezTo>
                      <a:pt x="1120" y="111492"/>
                      <a:pt x="111991" y="621"/>
                      <a:pt x="248770" y="621"/>
                    </a:cubicBezTo>
                    <a:close/>
                    <a:moveTo>
                      <a:pt x="192763" y="489539"/>
                    </a:moveTo>
                    <a:lnTo>
                      <a:pt x="172570" y="524496"/>
                    </a:lnTo>
                    <a:lnTo>
                      <a:pt x="324970" y="524496"/>
                    </a:lnTo>
                    <a:lnTo>
                      <a:pt x="304777" y="489539"/>
                    </a:lnTo>
                    <a:cubicBezTo>
                      <a:pt x="286775" y="493730"/>
                      <a:pt x="268010" y="495921"/>
                      <a:pt x="248770" y="495921"/>
                    </a:cubicBezTo>
                    <a:cubicBezTo>
                      <a:pt x="229530" y="495921"/>
                      <a:pt x="210765" y="493730"/>
                      <a:pt x="192763" y="489539"/>
                    </a:cubicBezTo>
                    <a:close/>
                    <a:moveTo>
                      <a:pt x="248770" y="143496"/>
                    </a:moveTo>
                    <a:cubicBezTo>
                      <a:pt x="190858" y="143496"/>
                      <a:pt x="143995" y="190359"/>
                      <a:pt x="143995" y="248271"/>
                    </a:cubicBezTo>
                    <a:cubicBezTo>
                      <a:pt x="143995" y="306183"/>
                      <a:pt x="190858" y="353046"/>
                      <a:pt x="248770" y="353046"/>
                    </a:cubicBezTo>
                    <a:cubicBezTo>
                      <a:pt x="306682" y="353046"/>
                      <a:pt x="353545" y="306183"/>
                      <a:pt x="353545" y="248271"/>
                    </a:cubicBezTo>
                    <a:cubicBezTo>
                      <a:pt x="353545" y="190359"/>
                      <a:pt x="306682" y="143496"/>
                      <a:pt x="248770" y="143496"/>
                    </a:cubicBezTo>
                    <a:close/>
                    <a:moveTo>
                      <a:pt x="367833" y="114921"/>
                    </a:moveTo>
                    <a:cubicBezTo>
                      <a:pt x="359927" y="114921"/>
                      <a:pt x="353545" y="121303"/>
                      <a:pt x="353545" y="129209"/>
                    </a:cubicBezTo>
                    <a:cubicBezTo>
                      <a:pt x="353545" y="137114"/>
                      <a:pt x="359927" y="143496"/>
                      <a:pt x="367833" y="143496"/>
                    </a:cubicBezTo>
                    <a:cubicBezTo>
                      <a:pt x="375738" y="143496"/>
                      <a:pt x="382120" y="137114"/>
                      <a:pt x="382120" y="129209"/>
                    </a:cubicBezTo>
                    <a:cubicBezTo>
                      <a:pt x="382120" y="121303"/>
                      <a:pt x="375738" y="114921"/>
                      <a:pt x="367833" y="114921"/>
                    </a:cubicBezTo>
                    <a:close/>
                  </a:path>
                </a:pathLst>
              </a:custGeom>
              <a:solidFill>
                <a:srgbClr val="FFFFFF"/>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8" name="Group 37">
              <a:extLst>
                <a:ext uri="{FF2B5EF4-FFF2-40B4-BE49-F238E27FC236}">
                  <a16:creationId xmlns:a16="http://schemas.microsoft.com/office/drawing/2014/main" id="{803AB384-EAE0-DE18-B330-F51B6F4A4563}"/>
                </a:ext>
              </a:extLst>
            </p:cNvPr>
            <p:cNvGrpSpPr/>
            <p:nvPr/>
          </p:nvGrpSpPr>
          <p:grpSpPr>
            <a:xfrm>
              <a:off x="2898806" y="4939266"/>
              <a:ext cx="410200" cy="410198"/>
              <a:chOff x="5417189" y="2235779"/>
              <a:chExt cx="410200" cy="410198"/>
            </a:xfrm>
          </p:grpSpPr>
          <p:sp>
            <p:nvSpPr>
              <p:cNvPr id="39" name="Oval 38">
                <a:extLst>
                  <a:ext uri="{FF2B5EF4-FFF2-40B4-BE49-F238E27FC236}">
                    <a16:creationId xmlns:a16="http://schemas.microsoft.com/office/drawing/2014/main" id="{C457F784-8366-9691-40FF-61CAB43DED9C}"/>
                  </a:ext>
                </a:extLst>
              </p:cNvPr>
              <p:cNvSpPr/>
              <p:nvPr/>
            </p:nvSpPr>
            <p:spPr>
              <a:xfrm>
                <a:off x="5417189" y="2235779"/>
                <a:ext cx="410200" cy="410198"/>
              </a:xfrm>
              <a:prstGeom prst="ellipse">
                <a:avLst/>
              </a:prstGeom>
              <a:solidFill>
                <a:schemeClr val="accent2"/>
              </a:solidFill>
              <a:ln w="5715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Free-form: Shape 39">
                <a:extLst>
                  <a:ext uri="{FF2B5EF4-FFF2-40B4-BE49-F238E27FC236}">
                    <a16:creationId xmlns:a16="http://schemas.microsoft.com/office/drawing/2014/main" id="{A8D554E0-E095-8FCC-06D6-F81FB3055180}"/>
                  </a:ext>
                </a:extLst>
              </p:cNvPr>
              <p:cNvSpPr/>
              <p:nvPr/>
            </p:nvSpPr>
            <p:spPr>
              <a:xfrm>
                <a:off x="5533289" y="2369958"/>
                <a:ext cx="178001" cy="148188"/>
              </a:xfrm>
              <a:custGeom>
                <a:avLst/>
                <a:gdLst>
                  <a:gd name="connsiteX0" fmla="*/ 483573 w 526297"/>
                  <a:gd name="connsiteY0" fmla="*/ 133971 h 438150"/>
                  <a:gd name="connsiteX1" fmla="*/ 527674 w 526297"/>
                  <a:gd name="connsiteY1" fmla="*/ 178072 h 438150"/>
                  <a:gd name="connsiteX2" fmla="*/ 527579 w 526297"/>
                  <a:gd name="connsiteY2" fmla="*/ 181501 h 438150"/>
                  <a:gd name="connsiteX3" fmla="*/ 514244 w 526297"/>
                  <a:gd name="connsiteY3" fmla="*/ 355237 h 438150"/>
                  <a:gd name="connsiteX4" fmla="*/ 485764 w 526297"/>
                  <a:gd name="connsiteY4" fmla="*/ 381621 h 438150"/>
                  <a:gd name="connsiteX5" fmla="*/ 454998 w 526297"/>
                  <a:gd name="connsiteY5" fmla="*/ 381621 h 438150"/>
                  <a:gd name="connsiteX6" fmla="*/ 454998 w 526297"/>
                  <a:gd name="connsiteY6" fmla="*/ 438771 h 438150"/>
                  <a:gd name="connsiteX7" fmla="*/ 435948 w 526297"/>
                  <a:gd name="connsiteY7" fmla="*/ 438771 h 438150"/>
                  <a:gd name="connsiteX8" fmla="*/ 435948 w 526297"/>
                  <a:gd name="connsiteY8" fmla="*/ 381621 h 438150"/>
                  <a:gd name="connsiteX9" fmla="*/ 93048 w 526297"/>
                  <a:gd name="connsiteY9" fmla="*/ 381621 h 438150"/>
                  <a:gd name="connsiteX10" fmla="*/ 93048 w 526297"/>
                  <a:gd name="connsiteY10" fmla="*/ 438771 h 438150"/>
                  <a:gd name="connsiteX11" fmla="*/ 73998 w 526297"/>
                  <a:gd name="connsiteY11" fmla="*/ 438771 h 438150"/>
                  <a:gd name="connsiteX12" fmla="*/ 73998 w 526297"/>
                  <a:gd name="connsiteY12" fmla="*/ 381621 h 438150"/>
                  <a:gd name="connsiteX13" fmla="*/ 43328 w 526297"/>
                  <a:gd name="connsiteY13" fmla="*/ 381621 h 438150"/>
                  <a:gd name="connsiteX14" fmla="*/ 14848 w 526297"/>
                  <a:gd name="connsiteY14" fmla="*/ 355237 h 438150"/>
                  <a:gd name="connsiteX15" fmla="*/ 1513 w 526297"/>
                  <a:gd name="connsiteY15" fmla="*/ 181501 h 438150"/>
                  <a:gd name="connsiteX16" fmla="*/ 42089 w 526297"/>
                  <a:gd name="connsiteY16" fmla="*/ 134162 h 438150"/>
                  <a:gd name="connsiteX17" fmla="*/ 45518 w 526297"/>
                  <a:gd name="connsiteY17" fmla="*/ 134066 h 438150"/>
                  <a:gd name="connsiteX18" fmla="*/ 101906 w 526297"/>
                  <a:gd name="connsiteY18" fmla="*/ 180834 h 438150"/>
                  <a:gd name="connsiteX19" fmla="*/ 121623 w 526297"/>
                  <a:gd name="connsiteY19" fmla="*/ 286371 h 438150"/>
                  <a:gd name="connsiteX20" fmla="*/ 407373 w 526297"/>
                  <a:gd name="connsiteY20" fmla="*/ 286371 h 438150"/>
                  <a:gd name="connsiteX21" fmla="*/ 427185 w 526297"/>
                  <a:gd name="connsiteY21" fmla="*/ 180739 h 438150"/>
                  <a:gd name="connsiteX22" fmla="*/ 483573 w 526297"/>
                  <a:gd name="connsiteY22" fmla="*/ 133971 h 438150"/>
                  <a:gd name="connsiteX23" fmla="*/ 416898 w 526297"/>
                  <a:gd name="connsiteY23" fmla="*/ 621 h 438150"/>
                  <a:gd name="connsiteX24" fmla="*/ 483573 w 526297"/>
                  <a:gd name="connsiteY24" fmla="*/ 67296 h 438150"/>
                  <a:gd name="connsiteX25" fmla="*/ 483573 w 526297"/>
                  <a:gd name="connsiteY25" fmla="*/ 115397 h 438150"/>
                  <a:gd name="connsiteX26" fmla="*/ 476429 w 526297"/>
                  <a:gd name="connsiteY26" fmla="*/ 114921 h 438150"/>
                  <a:gd name="connsiteX27" fmla="*/ 412040 w 526297"/>
                  <a:gd name="connsiteY27" fmla="*/ 166451 h 438150"/>
                  <a:gd name="connsiteX28" fmla="*/ 411564 w 526297"/>
                  <a:gd name="connsiteY28" fmla="*/ 168737 h 438150"/>
                  <a:gd name="connsiteX29" fmla="*/ 393086 w 526297"/>
                  <a:gd name="connsiteY29" fmla="*/ 267321 h 438150"/>
                  <a:gd name="connsiteX30" fmla="*/ 135911 w 526297"/>
                  <a:gd name="connsiteY30" fmla="*/ 267321 h 438150"/>
                  <a:gd name="connsiteX31" fmla="*/ 117432 w 526297"/>
                  <a:gd name="connsiteY31" fmla="*/ 168737 h 438150"/>
                  <a:gd name="connsiteX32" fmla="*/ 52567 w 526297"/>
                  <a:gd name="connsiteY32" fmla="*/ 114921 h 438150"/>
                  <a:gd name="connsiteX33" fmla="*/ 54948 w 526297"/>
                  <a:gd name="connsiteY33" fmla="*/ 67296 h 438150"/>
                  <a:gd name="connsiteX34" fmla="*/ 121623 w 526297"/>
                  <a:gd name="connsiteY34" fmla="*/ 621 h 438150"/>
                  <a:gd name="connsiteX35" fmla="*/ 416898 w 526297"/>
                  <a:gd name="connsiteY35" fmla="*/ 621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26297" h="438150">
                    <a:moveTo>
                      <a:pt x="483573" y="133971"/>
                    </a:moveTo>
                    <a:cubicBezTo>
                      <a:pt x="507957" y="133971"/>
                      <a:pt x="527674" y="153688"/>
                      <a:pt x="527674" y="178072"/>
                    </a:cubicBezTo>
                    <a:cubicBezTo>
                      <a:pt x="527674" y="179215"/>
                      <a:pt x="527674" y="180358"/>
                      <a:pt x="527579" y="181501"/>
                    </a:cubicBezTo>
                    <a:lnTo>
                      <a:pt x="514244" y="355237"/>
                    </a:lnTo>
                    <a:cubicBezTo>
                      <a:pt x="513101" y="370096"/>
                      <a:pt x="500718" y="381621"/>
                      <a:pt x="485764" y="381621"/>
                    </a:cubicBezTo>
                    <a:lnTo>
                      <a:pt x="454998" y="381621"/>
                    </a:lnTo>
                    <a:lnTo>
                      <a:pt x="454998" y="438771"/>
                    </a:lnTo>
                    <a:lnTo>
                      <a:pt x="435948" y="438771"/>
                    </a:lnTo>
                    <a:lnTo>
                      <a:pt x="435948" y="381621"/>
                    </a:lnTo>
                    <a:lnTo>
                      <a:pt x="93048" y="381621"/>
                    </a:lnTo>
                    <a:lnTo>
                      <a:pt x="93048" y="438771"/>
                    </a:lnTo>
                    <a:lnTo>
                      <a:pt x="73998" y="438771"/>
                    </a:lnTo>
                    <a:lnTo>
                      <a:pt x="73998" y="381621"/>
                    </a:lnTo>
                    <a:lnTo>
                      <a:pt x="43328" y="381621"/>
                    </a:lnTo>
                    <a:cubicBezTo>
                      <a:pt x="28373" y="381621"/>
                      <a:pt x="15991" y="370096"/>
                      <a:pt x="14848" y="355237"/>
                    </a:cubicBezTo>
                    <a:lnTo>
                      <a:pt x="1513" y="181501"/>
                    </a:lnTo>
                    <a:cubicBezTo>
                      <a:pt x="-392" y="157212"/>
                      <a:pt x="17801" y="135971"/>
                      <a:pt x="42089" y="134162"/>
                    </a:cubicBezTo>
                    <a:cubicBezTo>
                      <a:pt x="43232" y="134066"/>
                      <a:pt x="44375" y="134066"/>
                      <a:pt x="45518" y="134066"/>
                    </a:cubicBezTo>
                    <a:cubicBezTo>
                      <a:pt x="73141" y="134066"/>
                      <a:pt x="96858" y="153688"/>
                      <a:pt x="101906" y="180834"/>
                    </a:cubicBezTo>
                    <a:lnTo>
                      <a:pt x="121623" y="286371"/>
                    </a:lnTo>
                    <a:lnTo>
                      <a:pt x="407373" y="286371"/>
                    </a:lnTo>
                    <a:lnTo>
                      <a:pt x="427185" y="180739"/>
                    </a:lnTo>
                    <a:cubicBezTo>
                      <a:pt x="432233" y="153592"/>
                      <a:pt x="455951" y="133971"/>
                      <a:pt x="483573" y="133971"/>
                    </a:cubicBezTo>
                    <a:close/>
                    <a:moveTo>
                      <a:pt x="416898" y="621"/>
                    </a:moveTo>
                    <a:cubicBezTo>
                      <a:pt x="453760" y="621"/>
                      <a:pt x="483573" y="30434"/>
                      <a:pt x="483573" y="67296"/>
                    </a:cubicBezTo>
                    <a:lnTo>
                      <a:pt x="483573" y="115397"/>
                    </a:lnTo>
                    <a:cubicBezTo>
                      <a:pt x="481192" y="115112"/>
                      <a:pt x="478811" y="114921"/>
                      <a:pt x="476429" y="114921"/>
                    </a:cubicBezTo>
                    <a:cubicBezTo>
                      <a:pt x="445473" y="114921"/>
                      <a:pt x="418803" y="136448"/>
                      <a:pt x="412040" y="166451"/>
                    </a:cubicBezTo>
                    <a:lnTo>
                      <a:pt x="411564" y="168737"/>
                    </a:lnTo>
                    <a:lnTo>
                      <a:pt x="393086" y="267321"/>
                    </a:lnTo>
                    <a:lnTo>
                      <a:pt x="135911" y="267321"/>
                    </a:lnTo>
                    <a:lnTo>
                      <a:pt x="117432" y="168737"/>
                    </a:lnTo>
                    <a:cubicBezTo>
                      <a:pt x="111622" y="137495"/>
                      <a:pt x="84285" y="114921"/>
                      <a:pt x="52567" y="114921"/>
                    </a:cubicBezTo>
                    <a:lnTo>
                      <a:pt x="54948" y="67296"/>
                    </a:lnTo>
                    <a:cubicBezTo>
                      <a:pt x="54948" y="30434"/>
                      <a:pt x="84761" y="621"/>
                      <a:pt x="121623" y="621"/>
                    </a:cubicBezTo>
                    <a:lnTo>
                      <a:pt x="416898" y="621"/>
                    </a:lnTo>
                    <a:close/>
                  </a:path>
                </a:pathLst>
              </a:custGeom>
              <a:solidFill>
                <a:srgbClr val="FFFFFF"/>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56" name="Group 55">
              <a:extLst>
                <a:ext uri="{FF2B5EF4-FFF2-40B4-BE49-F238E27FC236}">
                  <a16:creationId xmlns:a16="http://schemas.microsoft.com/office/drawing/2014/main" id="{E1FE5981-E542-9A62-8107-A03480120EBB}"/>
                </a:ext>
              </a:extLst>
            </p:cNvPr>
            <p:cNvGrpSpPr/>
            <p:nvPr/>
          </p:nvGrpSpPr>
          <p:grpSpPr>
            <a:xfrm>
              <a:off x="321516" y="2210660"/>
              <a:ext cx="2542833" cy="1302319"/>
              <a:chOff x="9255103" y="2341888"/>
              <a:chExt cx="2433476" cy="1302319"/>
            </a:xfrm>
          </p:grpSpPr>
          <p:sp>
            <p:nvSpPr>
              <p:cNvPr id="57" name="TextBox 56">
                <a:extLst>
                  <a:ext uri="{FF2B5EF4-FFF2-40B4-BE49-F238E27FC236}">
                    <a16:creationId xmlns:a16="http://schemas.microsoft.com/office/drawing/2014/main" id="{7FC10774-134D-0833-60B6-EE2854394836}"/>
                  </a:ext>
                </a:extLst>
              </p:cNvPr>
              <p:cNvSpPr txBox="1"/>
              <p:nvPr/>
            </p:nvSpPr>
            <p:spPr>
              <a:xfrm>
                <a:off x="9255103" y="3344894"/>
                <a:ext cx="2249646" cy="299313"/>
              </a:xfrm>
              <a:prstGeom prst="rect">
                <a:avLst/>
              </a:prstGeom>
              <a:noFill/>
            </p:spPr>
            <p:txBody>
              <a:bodyPr wrap="square" anchor="b">
                <a:spAutoFit/>
              </a:bodyPr>
              <a:lstStyle>
                <a:defPPr>
                  <a:defRPr lang="zh-CN"/>
                </a:defPPr>
                <a:lvl1pPr marR="0" lvl="0" defTabSz="913765" fontAlgn="auto">
                  <a:lnSpc>
                    <a:spcPct val="150000"/>
                  </a:lnSpc>
                  <a:spcBef>
                    <a:spcPts val="0"/>
                  </a:spcBef>
                  <a:spcAft>
                    <a:spcPts val="0"/>
                  </a:spcAft>
                  <a:buClrTx/>
                  <a:buSzPct val="100000"/>
                  <a:defRPr kumimoji="0" sz="1000" b="0" i="0" u="none" strike="noStrike" cap="none" spc="0" normalizeH="0" baseline="0">
                    <a:ln>
                      <a:noFill/>
                    </a:ln>
                    <a:effectLst/>
                    <a:uLnTx/>
                    <a:uFillTx/>
                  </a:defRPr>
                </a:lvl1pPr>
              </a:lstStyle>
              <a:p>
                <a:pPr algn="just"/>
                <a:endParaRPr lang="en-US" dirty="0">
                  <a:latin typeface="Calibri" panose="020F0502020204030204" pitchFamily="34" charset="0"/>
                  <a:ea typeface="等线" panose="02010600030101010101" pitchFamily="2" charset="-122"/>
                </a:endParaRPr>
              </a:p>
            </p:txBody>
          </p:sp>
          <p:sp>
            <p:nvSpPr>
              <p:cNvPr id="58" name="TextBox 57">
                <a:extLst>
                  <a:ext uri="{FF2B5EF4-FFF2-40B4-BE49-F238E27FC236}">
                    <a16:creationId xmlns:a16="http://schemas.microsoft.com/office/drawing/2014/main" id="{385E1C04-4E33-6B23-E784-F1875F5B50FC}"/>
                  </a:ext>
                </a:extLst>
              </p:cNvPr>
              <p:cNvSpPr txBox="1"/>
              <p:nvPr/>
            </p:nvSpPr>
            <p:spPr>
              <a:xfrm>
                <a:off x="9340868" y="2341888"/>
                <a:ext cx="2347711" cy="581926"/>
              </a:xfrm>
              <a:prstGeom prst="rect">
                <a:avLst/>
              </a:prstGeom>
              <a:noFill/>
              <a:ln>
                <a:noFill/>
              </a:ln>
            </p:spPr>
            <p:txBody>
              <a:bodyPr wrap="square" lIns="91440" tIns="45720" rIns="91440" bIns="45720" anchor="ctr" anchorCtr="0">
                <a:noAutofit/>
              </a:bodyPr>
              <a:lstStyle/>
              <a:p>
                <a:pPr algn="just">
                  <a:buSzPct val="25000"/>
                </a:pPr>
                <a:r>
                  <a:rPr lang="en-US" altLang="zh-CN" sz="1900" b="1" dirty="0">
                    <a:latin typeface="Calibri" panose="020F0502020204030204" pitchFamily="34" charset="0"/>
                    <a:ea typeface="等线" panose="02010600030101010101" pitchFamily="2" charset="-122"/>
                  </a:rPr>
                  <a:t>Method for measuring 13C labelled amino acids</a:t>
                </a:r>
              </a:p>
            </p:txBody>
          </p:sp>
        </p:grpSp>
        <p:grpSp>
          <p:nvGrpSpPr>
            <p:cNvPr id="59" name="Group 58">
              <a:extLst>
                <a:ext uri="{FF2B5EF4-FFF2-40B4-BE49-F238E27FC236}">
                  <a16:creationId xmlns:a16="http://schemas.microsoft.com/office/drawing/2014/main" id="{2BAE002E-309B-DE2F-7B20-F180D11DCD63}"/>
                </a:ext>
              </a:extLst>
            </p:cNvPr>
            <p:cNvGrpSpPr/>
            <p:nvPr/>
          </p:nvGrpSpPr>
          <p:grpSpPr>
            <a:xfrm>
              <a:off x="0" y="4853401"/>
              <a:ext cx="2800743" cy="1091336"/>
              <a:chOff x="8482038" y="2241576"/>
              <a:chExt cx="2800743" cy="1091336"/>
            </a:xfrm>
          </p:grpSpPr>
          <p:sp>
            <p:nvSpPr>
              <p:cNvPr id="60" name="TextBox 59">
                <a:extLst>
                  <a:ext uri="{FF2B5EF4-FFF2-40B4-BE49-F238E27FC236}">
                    <a16:creationId xmlns:a16="http://schemas.microsoft.com/office/drawing/2014/main" id="{9602F27C-5208-EF0E-94A8-CC1D967C1329}"/>
                  </a:ext>
                </a:extLst>
              </p:cNvPr>
              <p:cNvSpPr txBox="1"/>
              <p:nvPr/>
            </p:nvSpPr>
            <p:spPr>
              <a:xfrm>
                <a:off x="9273143" y="3033599"/>
                <a:ext cx="2009638" cy="299313"/>
              </a:xfrm>
              <a:prstGeom prst="rect">
                <a:avLst/>
              </a:prstGeom>
              <a:noFill/>
            </p:spPr>
            <p:txBody>
              <a:bodyPr wrap="square" anchor="b">
                <a:spAutoFit/>
              </a:bodyPr>
              <a:lstStyle>
                <a:defPPr>
                  <a:defRPr lang="zh-CN"/>
                </a:defPPr>
                <a:lvl1pPr marR="0" lvl="0" defTabSz="913765" fontAlgn="auto">
                  <a:lnSpc>
                    <a:spcPct val="150000"/>
                  </a:lnSpc>
                  <a:spcBef>
                    <a:spcPts val="0"/>
                  </a:spcBef>
                  <a:spcAft>
                    <a:spcPts val="0"/>
                  </a:spcAft>
                  <a:buClrTx/>
                  <a:buSzPct val="100000"/>
                  <a:defRPr kumimoji="0" sz="1000" b="0" i="0" u="none" strike="noStrike" cap="none" spc="0" normalizeH="0" baseline="0">
                    <a:ln>
                      <a:noFill/>
                    </a:ln>
                    <a:effectLst/>
                    <a:uLnTx/>
                    <a:uFillTx/>
                  </a:defRPr>
                </a:lvl1pPr>
              </a:lstStyle>
              <a:p>
                <a:pPr algn="r"/>
                <a:r>
                  <a:rPr lang="en-US" dirty="0">
                    <a:latin typeface="Calibri" panose="020F0502020204030204" pitchFamily="34" charset="0"/>
                    <a:ea typeface="等线" panose="02010600030101010101" pitchFamily="2" charset="-122"/>
                  </a:rPr>
                  <a:t>.</a:t>
                </a:r>
              </a:p>
            </p:txBody>
          </p:sp>
          <p:sp>
            <p:nvSpPr>
              <p:cNvPr id="61" name="TextBox 60">
                <a:extLst>
                  <a:ext uri="{FF2B5EF4-FFF2-40B4-BE49-F238E27FC236}">
                    <a16:creationId xmlns:a16="http://schemas.microsoft.com/office/drawing/2014/main" id="{E565E59E-C537-8C76-84A0-27E3E4E2A83B}"/>
                  </a:ext>
                </a:extLst>
              </p:cNvPr>
              <p:cNvSpPr txBox="1"/>
              <p:nvPr/>
            </p:nvSpPr>
            <p:spPr>
              <a:xfrm>
                <a:off x="8482038" y="2241576"/>
                <a:ext cx="2800741" cy="1091335"/>
              </a:xfrm>
              <a:prstGeom prst="rect">
                <a:avLst/>
              </a:prstGeom>
              <a:noFill/>
              <a:ln>
                <a:noFill/>
              </a:ln>
            </p:spPr>
            <p:txBody>
              <a:bodyPr wrap="square" lIns="91440" tIns="45720" rIns="91440" bIns="45720" anchor="ctr" anchorCtr="0">
                <a:normAutofit/>
              </a:bodyPr>
              <a:lstStyle/>
              <a:p>
                <a:pPr algn="r">
                  <a:buSzPct val="25000"/>
                </a:pPr>
                <a:r>
                  <a:rPr lang="en-US" altLang="zh-CN" sz="2000" b="1" dirty="0">
                    <a:latin typeface="Calibri" panose="020F0502020204030204" pitchFamily="34" charset="0"/>
                    <a:ea typeface="等线" panose="02010600030101010101" pitchFamily="2" charset="-122"/>
                  </a:rPr>
                  <a:t>Glycolytic target protein measurement</a:t>
                </a:r>
              </a:p>
            </p:txBody>
          </p:sp>
        </p:grpSp>
      </p:grpSp>
      <p:sp>
        <p:nvSpPr>
          <p:cNvPr id="13" name="TextBox 1">
            <a:extLst>
              <a:ext uri="{FF2B5EF4-FFF2-40B4-BE49-F238E27FC236}">
                <a16:creationId xmlns:a16="http://schemas.microsoft.com/office/drawing/2014/main" id="{E688C99A-0AF3-4B3F-20C5-0DEFEDAC3B14}"/>
              </a:ext>
            </a:extLst>
          </p:cNvPr>
          <p:cNvSpPr txBox="1"/>
          <p:nvPr/>
        </p:nvSpPr>
        <p:spPr>
          <a:xfrm>
            <a:off x="6792275" y="5161338"/>
            <a:ext cx="1638723" cy="101406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zh-CN" sz="3600" b="1" dirty="0">
                <a:solidFill>
                  <a:schemeClr val="bg1"/>
                </a:solidFill>
              </a:rPr>
              <a:t>NOW</a:t>
            </a:r>
            <a:endParaRPr lang="zh-CN" altLang="en-US" sz="3600" b="1" dirty="0">
              <a:solidFill>
                <a:schemeClr val="bg1"/>
              </a:solidFill>
            </a:endParaRPr>
          </a:p>
        </p:txBody>
      </p:sp>
      <p:pic>
        <p:nvPicPr>
          <p:cNvPr id="3" name="Picture 2">
            <a:extLst>
              <a:ext uri="{FF2B5EF4-FFF2-40B4-BE49-F238E27FC236}">
                <a16:creationId xmlns:a16="http://schemas.microsoft.com/office/drawing/2014/main" id="{034FDE13-BBF1-ECA8-DD81-86E2171D7058}"/>
              </a:ext>
            </a:extLst>
          </p:cNvPr>
          <p:cNvPicPr>
            <a:picLocks noChangeAspect="1"/>
          </p:cNvPicPr>
          <p:nvPr/>
        </p:nvPicPr>
        <p:blipFill>
          <a:blip r:embed="rId5"/>
          <a:stretch>
            <a:fillRect/>
          </a:stretch>
        </p:blipFill>
        <p:spPr>
          <a:xfrm>
            <a:off x="4479603" y="1692361"/>
            <a:ext cx="4248311" cy="3432309"/>
          </a:xfrm>
          <a:prstGeom prst="rect">
            <a:avLst/>
          </a:prstGeom>
        </p:spPr>
      </p:pic>
    </p:spTree>
    <p:custDataLst>
      <p:tags r:id="rId1"/>
    </p:custDataLst>
    <p:extLst>
      <p:ext uri="{BB962C8B-B14F-4D97-AF65-F5344CB8AC3E}">
        <p14:creationId xmlns:p14="http://schemas.microsoft.com/office/powerpoint/2010/main" val="5152157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machine and a graph&#10;&#10;Description automatically generated">
            <a:extLst>
              <a:ext uri="{FF2B5EF4-FFF2-40B4-BE49-F238E27FC236}">
                <a16:creationId xmlns:a16="http://schemas.microsoft.com/office/drawing/2014/main" id="{51106017-D72D-8C57-0F7D-EB2ED32A5E35}"/>
              </a:ext>
            </a:extLst>
          </p:cNvPr>
          <p:cNvPicPr>
            <a:picLocks noChangeAspect="1"/>
          </p:cNvPicPr>
          <p:nvPr/>
        </p:nvPicPr>
        <p:blipFill rotWithShape="1">
          <a:blip r:embed="rId2">
            <a:extLst>
              <a:ext uri="{28A0092B-C50C-407E-A947-70E740481C1C}">
                <a14:useLocalDpi xmlns:a14="http://schemas.microsoft.com/office/drawing/2010/main" val="0"/>
              </a:ext>
            </a:extLst>
          </a:blip>
          <a:srcRect b="31650"/>
          <a:stretch/>
        </p:blipFill>
        <p:spPr>
          <a:xfrm>
            <a:off x="250137" y="874722"/>
            <a:ext cx="9144019" cy="4374938"/>
          </a:xfrm>
          <a:prstGeom prst="rect">
            <a:avLst/>
          </a:prstGeom>
        </p:spPr>
      </p:pic>
      <p:sp>
        <p:nvSpPr>
          <p:cNvPr id="5" name="TextBox 4">
            <a:extLst>
              <a:ext uri="{FF2B5EF4-FFF2-40B4-BE49-F238E27FC236}">
                <a16:creationId xmlns:a16="http://schemas.microsoft.com/office/drawing/2014/main" id="{12B9C76E-7A2F-6758-CA23-3F0C8A774342}"/>
              </a:ext>
            </a:extLst>
          </p:cNvPr>
          <p:cNvSpPr txBox="1"/>
          <p:nvPr/>
        </p:nvSpPr>
        <p:spPr>
          <a:xfrm>
            <a:off x="116131" y="105895"/>
            <a:ext cx="12075869" cy="646331"/>
          </a:xfrm>
          <a:prstGeom prst="rect">
            <a:avLst/>
          </a:prstGeom>
          <a:noFill/>
        </p:spPr>
        <p:txBody>
          <a:bodyPr wrap="square">
            <a:spAutoFit/>
          </a:bodyPr>
          <a:lstStyle/>
          <a:p>
            <a:r>
              <a:rPr lang="en-GB" altLang="zh-CN" dirty="0"/>
              <a:t>Develop and validate a GC-MS/MS method for the simultaneous quantification of absolute concentrations and </a:t>
            </a:r>
            <a:r>
              <a:rPr lang="en-GB" altLang="zh-CN" dirty="0" err="1"/>
              <a:t>isotopologue</a:t>
            </a:r>
            <a:r>
              <a:rPr lang="en-GB" altLang="zh-CN" dirty="0"/>
              <a:t> distributions of phosphorylated sugars</a:t>
            </a:r>
          </a:p>
        </p:txBody>
      </p:sp>
    </p:spTree>
    <p:extLst>
      <p:ext uri="{BB962C8B-B14F-4D97-AF65-F5344CB8AC3E}">
        <p14:creationId xmlns:p14="http://schemas.microsoft.com/office/powerpoint/2010/main" val="18849967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DAD1533-7E7C-BDA9-242E-AFCBACF1F054}"/>
              </a:ext>
            </a:extLst>
          </p:cNvPr>
          <p:cNvSpPr>
            <a:spLocks noGrp="1"/>
          </p:cNvSpPr>
          <p:nvPr>
            <p:ph type="title"/>
          </p:nvPr>
        </p:nvSpPr>
        <p:spPr>
          <a:xfrm>
            <a:off x="1148443" y="136525"/>
            <a:ext cx="9623466" cy="334043"/>
          </a:xfrm>
        </p:spPr>
        <p:txBody>
          <a:bodyPr>
            <a:normAutofit fontScale="90000"/>
          </a:bodyPr>
          <a:lstStyle/>
          <a:p>
            <a:pPr algn="ctr"/>
            <a:r>
              <a:rPr lang="en-US" altLang="zh-CN" sz="2800" b="1" dirty="0">
                <a:latin typeface="+mn-lt"/>
              </a:rPr>
              <a:t>Checklist for</a:t>
            </a:r>
            <a:r>
              <a:rPr lang="zh-CN" altLang="en-US" sz="2800" b="1" dirty="0">
                <a:latin typeface="+mn-lt"/>
              </a:rPr>
              <a:t> </a:t>
            </a:r>
            <a:r>
              <a:rPr lang="en-US" altLang="zh-CN" sz="2800" b="1" dirty="0">
                <a:latin typeface="+mn-lt"/>
              </a:rPr>
              <a:t>method</a:t>
            </a:r>
            <a:r>
              <a:rPr lang="zh-CN" altLang="en-US" sz="2800" b="1" dirty="0">
                <a:latin typeface="+mn-lt"/>
              </a:rPr>
              <a:t> </a:t>
            </a:r>
            <a:r>
              <a:rPr lang="en-US" altLang="zh-CN" sz="2800" b="1" dirty="0">
                <a:latin typeface="+mn-lt"/>
              </a:rPr>
              <a:t>establishment</a:t>
            </a:r>
            <a:endParaRPr lang="en-NL" sz="2800" b="1" dirty="0">
              <a:latin typeface="+mn-lt"/>
            </a:endParaRPr>
          </a:p>
        </p:txBody>
      </p:sp>
      <p:sp>
        <p:nvSpPr>
          <p:cNvPr id="7" name="Content Placeholder 6">
            <a:extLst>
              <a:ext uri="{FF2B5EF4-FFF2-40B4-BE49-F238E27FC236}">
                <a16:creationId xmlns:a16="http://schemas.microsoft.com/office/drawing/2014/main" id="{5493AC20-6AF0-6F56-E45F-6FE85ED13524}"/>
              </a:ext>
            </a:extLst>
          </p:cNvPr>
          <p:cNvSpPr>
            <a:spLocks noGrp="1"/>
          </p:cNvSpPr>
          <p:nvPr>
            <p:ph idx="1"/>
          </p:nvPr>
        </p:nvSpPr>
        <p:spPr/>
        <p:txBody>
          <a:bodyPr/>
          <a:lstStyle/>
          <a:p>
            <a:endParaRPr lang="zh-CN" altLang="en-US"/>
          </a:p>
        </p:txBody>
      </p:sp>
      <p:sp>
        <p:nvSpPr>
          <p:cNvPr id="4" name="Slide Number Placeholder 3">
            <a:extLst>
              <a:ext uri="{FF2B5EF4-FFF2-40B4-BE49-F238E27FC236}">
                <a16:creationId xmlns:a16="http://schemas.microsoft.com/office/drawing/2014/main" id="{A264ACD2-13D2-7C1B-B50C-DB8EBE5C50C5}"/>
              </a:ext>
            </a:extLst>
          </p:cNvPr>
          <p:cNvSpPr>
            <a:spLocks noGrp="1"/>
          </p:cNvSpPr>
          <p:nvPr>
            <p:ph type="sldNum" sz="quarter" idx="12"/>
          </p:nvPr>
        </p:nvSpPr>
        <p:spPr/>
        <p:txBody>
          <a:bodyPr>
            <a:normAutofit/>
          </a:bodyPr>
          <a:lstStyle/>
          <a:p>
            <a:pPr>
              <a:spcAft>
                <a:spcPts val="600"/>
              </a:spcAft>
            </a:pPr>
            <a:fld id="{63FECFC1-1FBF-4FB4-B597-2E93DA8D3CB1}" type="slidenum">
              <a:rPr lang="en-NL" smtClean="0"/>
              <a:pPr>
                <a:spcAft>
                  <a:spcPts val="600"/>
                </a:spcAft>
              </a:pPr>
              <a:t>72</a:t>
            </a:fld>
            <a:endParaRPr lang="en-NL"/>
          </a:p>
        </p:txBody>
      </p:sp>
      <p:graphicFrame>
        <p:nvGraphicFramePr>
          <p:cNvPr id="9" name="Content Placeholder 7">
            <a:extLst>
              <a:ext uri="{FF2B5EF4-FFF2-40B4-BE49-F238E27FC236}">
                <a16:creationId xmlns:a16="http://schemas.microsoft.com/office/drawing/2014/main" id="{D51C03B0-3DC3-223F-66C1-F2C02C6E6759}"/>
              </a:ext>
            </a:extLst>
          </p:cNvPr>
          <p:cNvGraphicFramePr>
            <a:graphicFrameLocks/>
          </p:cNvGraphicFramePr>
          <p:nvPr/>
        </p:nvGraphicFramePr>
        <p:xfrm>
          <a:off x="1404065" y="1237728"/>
          <a:ext cx="8322319" cy="5290978"/>
        </p:xfrm>
        <a:graphic>
          <a:graphicData uri="http://schemas.openxmlformats.org/drawingml/2006/table">
            <a:tbl>
              <a:tblPr firstRow="1" firstCol="1" bandRow="1"/>
              <a:tblGrid>
                <a:gridCol w="4614057">
                  <a:extLst>
                    <a:ext uri="{9D8B030D-6E8A-4147-A177-3AD203B41FA5}">
                      <a16:colId xmlns:a16="http://schemas.microsoft.com/office/drawing/2014/main" val="2839309936"/>
                    </a:ext>
                  </a:extLst>
                </a:gridCol>
                <a:gridCol w="3708262">
                  <a:extLst>
                    <a:ext uri="{9D8B030D-6E8A-4147-A177-3AD203B41FA5}">
                      <a16:colId xmlns:a16="http://schemas.microsoft.com/office/drawing/2014/main" val="3381932923"/>
                    </a:ext>
                  </a:extLst>
                </a:gridCol>
              </a:tblGrid>
              <a:tr h="534548">
                <a:tc>
                  <a:txBody>
                    <a:bodyPr/>
                    <a:lstStyle/>
                    <a:p>
                      <a:pPr algn="ctr" fontAlgn="t">
                        <a:lnSpc>
                          <a:spcPct val="107000"/>
                        </a:lnSpc>
                        <a:spcBef>
                          <a:spcPts val="0"/>
                        </a:spcBef>
                        <a:spcAft>
                          <a:spcPts val="800"/>
                        </a:spcAft>
                      </a:pPr>
                      <a:r>
                        <a:rPr lang="en-GB" sz="1900" b="1" i="0" u="none" strike="noStrike" dirty="0">
                          <a:effectLst/>
                          <a:latin typeface="+mn-lt"/>
                          <a:ea typeface="Calibri" panose="020F0502020204030204" pitchFamily="34" charset="0"/>
                          <a:cs typeface="Times New Roman" panose="02020603050405020304" pitchFamily="18" charset="0"/>
                        </a:rPr>
                        <a:t> </a:t>
                      </a:r>
                      <a:r>
                        <a:rPr lang="en-US" altLang="zh-CN" sz="1900" b="1" i="0" u="none" strike="noStrike" dirty="0">
                          <a:effectLst/>
                          <a:latin typeface="+mn-lt"/>
                          <a:ea typeface="Calibri" panose="020F0502020204030204" pitchFamily="34" charset="0"/>
                          <a:cs typeface="Times New Roman" panose="02020603050405020304" pitchFamily="18" charset="0"/>
                        </a:rPr>
                        <a:t>Scans</a:t>
                      </a: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34716324"/>
                  </a:ext>
                </a:extLst>
              </a:tr>
              <a:tr h="452412">
                <a:tc rowSpan="2">
                  <a:txBody>
                    <a:bodyPr/>
                    <a:lstStyle/>
                    <a:p>
                      <a:pPr algn="ctr" fontAlgn="t">
                        <a:lnSpc>
                          <a:spcPct val="107000"/>
                        </a:lnSpc>
                        <a:spcBef>
                          <a:spcPts val="0"/>
                        </a:spcBef>
                        <a:spcAft>
                          <a:spcPts val="800"/>
                        </a:spcAft>
                      </a:pPr>
                      <a:r>
                        <a:rPr lang="en-US" altLang="zh-CN" sz="1900" b="1" i="0" u="none" strike="noStrike" dirty="0">
                          <a:effectLst/>
                          <a:latin typeface="+mn-lt"/>
                        </a:rPr>
                        <a:t>Optimization</a:t>
                      </a: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r>
                        <a:rPr lang="en-GB" altLang="zh-CN" sz="1900" b="1" i="0" u="none" strike="noStrike" dirty="0">
                          <a:effectLst/>
                          <a:latin typeface="+mn-lt"/>
                          <a:ea typeface="Calibri" panose="020F0502020204030204" pitchFamily="34" charset="0"/>
                          <a:cs typeface="Times New Roman" panose="02020603050405020304" pitchFamily="18" charset="0"/>
                        </a:rPr>
                        <a:t>Split ratio test</a:t>
                      </a:r>
                      <a:endParaRPr lang="en-GB" altLang="zh-CN"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19653663"/>
                  </a:ext>
                </a:extLst>
              </a:tr>
              <a:tr h="452412">
                <a:tc vMerge="1">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r>
                        <a:rPr lang="en-GB" sz="1900" b="1" i="0" u="none" strike="noStrike" dirty="0">
                          <a:effectLst/>
                          <a:latin typeface="+mn-lt"/>
                          <a:ea typeface="Calibri" panose="020F0502020204030204" pitchFamily="34" charset="0"/>
                          <a:cs typeface="Times New Roman" panose="02020603050405020304" pitchFamily="18" charset="0"/>
                        </a:rPr>
                        <a:t>Derivatisation time</a:t>
                      </a: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8210277"/>
                  </a:ext>
                </a:extLst>
              </a:tr>
              <a:tr h="452412">
                <a:tc>
                  <a:txBody>
                    <a:bodyPr/>
                    <a:lstStyle/>
                    <a:p>
                      <a:pPr algn="ctr" fontAlgn="t">
                        <a:lnSpc>
                          <a:spcPct val="107000"/>
                        </a:lnSpc>
                        <a:spcBef>
                          <a:spcPts val="0"/>
                        </a:spcBef>
                        <a:spcAft>
                          <a:spcPts val="800"/>
                        </a:spcAft>
                      </a:pPr>
                      <a:r>
                        <a:rPr lang="en-US" altLang="zh-CN" sz="1900" b="1" i="0" u="none" strike="noStrike" dirty="0">
                          <a:effectLst/>
                          <a:latin typeface="+mn-lt"/>
                        </a:rPr>
                        <a:t>Calibration Curve</a:t>
                      </a: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83306609"/>
                  </a:ext>
                </a:extLst>
              </a:tr>
              <a:tr h="452412">
                <a:tc rowSpan="6">
                  <a:txBody>
                    <a:bodyPr/>
                    <a:lstStyle/>
                    <a:p>
                      <a:pPr algn="ctr" fontAlgn="t">
                        <a:lnSpc>
                          <a:spcPct val="107000"/>
                        </a:lnSpc>
                        <a:spcBef>
                          <a:spcPts val="0"/>
                        </a:spcBef>
                        <a:spcAft>
                          <a:spcPts val="800"/>
                        </a:spcAft>
                      </a:pPr>
                      <a:r>
                        <a:rPr lang="en-US" altLang="zh-CN" sz="1900" b="1" i="0" u="none" strike="noStrike" dirty="0">
                          <a:effectLst/>
                          <a:latin typeface="+mn-lt"/>
                        </a:rPr>
                        <a:t>Validation</a:t>
                      </a: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r>
                        <a:rPr lang="en-GB" sz="1900" b="1" i="0" u="none" strike="noStrike" dirty="0">
                          <a:effectLst/>
                          <a:latin typeface="+mn-lt"/>
                          <a:ea typeface="Calibri" panose="020F0502020204030204" pitchFamily="34" charset="0"/>
                          <a:cs typeface="Times New Roman" panose="02020603050405020304" pitchFamily="18" charset="0"/>
                        </a:rPr>
                        <a:t>Intra-assay</a:t>
                      </a: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3839410"/>
                  </a:ext>
                </a:extLst>
              </a:tr>
              <a:tr h="452412">
                <a:tc vMerge="1">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r>
                        <a:rPr lang="en-GB" sz="1900" b="1" i="0" u="none" strike="noStrike">
                          <a:effectLst/>
                          <a:latin typeface="+mn-lt"/>
                          <a:ea typeface="Calibri" panose="020F0502020204030204" pitchFamily="34" charset="0"/>
                          <a:cs typeface="Times New Roman" panose="02020603050405020304" pitchFamily="18" charset="0"/>
                        </a:rPr>
                        <a:t>Inter-assay</a:t>
                      </a:r>
                      <a:endParaRPr lang="en-GB" sz="1900" b="1" i="0" u="none" strike="noStrike">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867863"/>
                  </a:ext>
                </a:extLst>
              </a:tr>
              <a:tr h="452412">
                <a:tc vMerge="1">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r>
                        <a:rPr lang="en-GB" sz="1900" b="1" i="0" u="none" strike="noStrike">
                          <a:effectLst/>
                          <a:latin typeface="+mn-lt"/>
                          <a:ea typeface="Calibri" panose="020F0502020204030204" pitchFamily="34" charset="0"/>
                          <a:cs typeface="Times New Roman" panose="02020603050405020304" pitchFamily="18" charset="0"/>
                        </a:rPr>
                        <a:t>Recovery</a:t>
                      </a:r>
                      <a:endParaRPr lang="en-GB" sz="1900" b="1" i="0" u="none" strike="noStrike">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803652"/>
                  </a:ext>
                </a:extLst>
              </a:tr>
              <a:tr h="452412">
                <a:tc vMerge="1">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r>
                        <a:rPr lang="en-GB" sz="1900" b="1" i="0" u="none" strike="noStrike">
                          <a:effectLst/>
                          <a:latin typeface="+mn-lt"/>
                          <a:ea typeface="Calibri" panose="020F0502020204030204" pitchFamily="34" charset="0"/>
                          <a:cs typeface="Times New Roman" panose="02020603050405020304" pitchFamily="18" charset="0"/>
                        </a:rPr>
                        <a:t>Repeatability</a:t>
                      </a:r>
                      <a:endParaRPr lang="en-GB" sz="1900" b="1" i="0" u="none" strike="noStrike">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4722735"/>
                  </a:ext>
                </a:extLst>
              </a:tr>
              <a:tr h="794773">
                <a:tc vMerge="1">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r>
                        <a:rPr lang="en-GB" sz="1900" b="1" i="0" u="none" strike="noStrike" baseline="30000">
                          <a:effectLst/>
                          <a:latin typeface="+mn-lt"/>
                          <a:ea typeface="Calibri" panose="020F0502020204030204" pitchFamily="34" charset="0"/>
                          <a:cs typeface="Times New Roman" panose="02020603050405020304" pitchFamily="18" charset="0"/>
                        </a:rPr>
                        <a:t>13</a:t>
                      </a:r>
                      <a:r>
                        <a:rPr lang="en-GB" sz="1900" b="1" i="0" u="none" strike="noStrike">
                          <a:effectLst/>
                          <a:latin typeface="+mn-lt"/>
                          <a:ea typeface="Calibri" panose="020F0502020204030204" pitchFamily="34" charset="0"/>
                          <a:cs typeface="Times New Roman" panose="02020603050405020304" pitchFamily="18" charset="0"/>
                        </a:rPr>
                        <a:t>C-label quantification</a:t>
                      </a:r>
                      <a:endParaRPr lang="en-GB" sz="1900" b="1" i="0" u="none" strike="noStrike">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546490"/>
                  </a:ext>
                </a:extLst>
              </a:tr>
              <a:tr h="794773">
                <a:tc vMerge="1">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r>
                        <a:rPr lang="en-GB" sz="1900" b="1" i="0" u="none" strike="noStrike" dirty="0">
                          <a:effectLst/>
                          <a:latin typeface="+mn-lt"/>
                          <a:ea typeface="Calibri" panose="020F0502020204030204" pitchFamily="34" charset="0"/>
                          <a:cs typeface="Times New Roman" panose="02020603050405020304" pitchFamily="18" charset="0"/>
                        </a:rPr>
                        <a:t>Split ratio test</a:t>
                      </a: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46046881"/>
                  </a:ext>
                </a:extLst>
              </a:tr>
            </a:tbl>
          </a:graphicData>
        </a:graphic>
      </p:graphicFrame>
    </p:spTree>
    <p:extLst>
      <p:ext uri="{BB962C8B-B14F-4D97-AF65-F5344CB8AC3E}">
        <p14:creationId xmlns:p14="http://schemas.microsoft.com/office/powerpoint/2010/main" val="10716512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E4E83E4-E5E2-7C5D-5E99-D30E4933D92C}"/>
              </a:ext>
            </a:extLst>
          </p:cNvPr>
          <p:cNvSpPr>
            <a:spLocks noGrp="1"/>
          </p:cNvSpPr>
          <p:nvPr>
            <p:ph type="sldNum" sz="quarter" idx="12"/>
          </p:nvPr>
        </p:nvSpPr>
        <p:spPr/>
        <p:txBody>
          <a:bodyPr/>
          <a:lstStyle/>
          <a:p>
            <a:fld id="{63FECFC1-1FBF-4FB4-B597-2E93DA8D3CB1}" type="slidenum">
              <a:rPr lang="en-NL" smtClean="0"/>
              <a:t>73</a:t>
            </a:fld>
            <a:endParaRPr lang="en-NL"/>
          </a:p>
        </p:txBody>
      </p:sp>
      <p:sp>
        <p:nvSpPr>
          <p:cNvPr id="5" name="文本框 36">
            <a:extLst>
              <a:ext uri="{FF2B5EF4-FFF2-40B4-BE49-F238E27FC236}">
                <a16:creationId xmlns:a16="http://schemas.microsoft.com/office/drawing/2014/main" id="{F5B0E696-9BD3-A665-4E65-B55BDB155A56}"/>
              </a:ext>
            </a:extLst>
          </p:cNvPr>
          <p:cNvSpPr txBox="1"/>
          <p:nvPr/>
        </p:nvSpPr>
        <p:spPr bwMode="auto">
          <a:xfrm>
            <a:off x="291340" y="17282"/>
            <a:ext cx="5347460" cy="707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1440" tIns="45720" rIns="91440" bIns="45720">
            <a:noAutofit/>
          </a:bodyPr>
          <a:lstStyle/>
          <a:p>
            <a:pPr defTabSz="914377">
              <a:spcBef>
                <a:spcPct val="0"/>
              </a:spcBef>
              <a:defRPr/>
            </a:pPr>
            <a:r>
              <a:rPr lang="en-US" altLang="zh-CN" sz="3200" b="1" dirty="0">
                <a:latin typeface="Calibri" panose="020F0502020204030204" pitchFamily="34" charset="0"/>
                <a:ea typeface="等线" panose="02010600030101010101" pitchFamily="2" charset="-122"/>
                <a:cs typeface="+mn-ea"/>
                <a:sym typeface="+mn-lt"/>
              </a:rPr>
              <a:t>List of phosphate sugars</a:t>
            </a:r>
          </a:p>
          <a:p>
            <a:pPr defTabSz="914377">
              <a:spcBef>
                <a:spcPct val="0"/>
              </a:spcBef>
              <a:defRPr/>
            </a:pPr>
            <a:endParaRPr lang="zh-CN" altLang="en-US" sz="3200" b="1" dirty="0">
              <a:latin typeface="Calibri" panose="020F0502020204030204" pitchFamily="34" charset="0"/>
              <a:ea typeface="等线" panose="02010600030101010101" pitchFamily="2" charset="-122"/>
              <a:cs typeface="+mn-ea"/>
              <a:sym typeface="+mn-lt"/>
            </a:endParaRPr>
          </a:p>
        </p:txBody>
      </p:sp>
      <p:grpSp>
        <p:nvGrpSpPr>
          <p:cNvPr id="27" name="Group 26">
            <a:extLst>
              <a:ext uri="{FF2B5EF4-FFF2-40B4-BE49-F238E27FC236}">
                <a16:creationId xmlns:a16="http://schemas.microsoft.com/office/drawing/2014/main" id="{5D329CB3-D8AA-FD7A-B6C9-BA5BCF96F720}"/>
              </a:ext>
            </a:extLst>
          </p:cNvPr>
          <p:cNvGrpSpPr/>
          <p:nvPr/>
        </p:nvGrpSpPr>
        <p:grpSpPr>
          <a:xfrm>
            <a:off x="585783" y="647700"/>
            <a:ext cx="9720286" cy="6193018"/>
            <a:chOff x="3262308" y="664982"/>
            <a:chExt cx="9720286" cy="6193018"/>
          </a:xfrm>
        </p:grpSpPr>
        <p:grpSp>
          <p:nvGrpSpPr>
            <p:cNvPr id="11" name="Group 10">
              <a:extLst>
                <a:ext uri="{FF2B5EF4-FFF2-40B4-BE49-F238E27FC236}">
                  <a16:creationId xmlns:a16="http://schemas.microsoft.com/office/drawing/2014/main" id="{4AE4FD82-46D3-3D60-8131-ABDA92F96229}"/>
                </a:ext>
              </a:extLst>
            </p:cNvPr>
            <p:cNvGrpSpPr/>
            <p:nvPr/>
          </p:nvGrpSpPr>
          <p:grpSpPr>
            <a:xfrm>
              <a:off x="3838575" y="664982"/>
              <a:ext cx="9144019" cy="6193018"/>
              <a:chOff x="3659258" y="664982"/>
              <a:chExt cx="9144019" cy="6193018"/>
            </a:xfrm>
          </p:grpSpPr>
          <p:grpSp>
            <p:nvGrpSpPr>
              <p:cNvPr id="9" name="Group 8">
                <a:extLst>
                  <a:ext uri="{FF2B5EF4-FFF2-40B4-BE49-F238E27FC236}">
                    <a16:creationId xmlns:a16="http://schemas.microsoft.com/office/drawing/2014/main" id="{C4150D5B-A5CE-B68F-979C-0BC820AEFECC}"/>
                  </a:ext>
                </a:extLst>
              </p:cNvPr>
              <p:cNvGrpSpPr/>
              <p:nvPr/>
            </p:nvGrpSpPr>
            <p:grpSpPr>
              <a:xfrm>
                <a:off x="3659258" y="664982"/>
                <a:ext cx="9144019" cy="6193018"/>
                <a:chOff x="3659258" y="664982"/>
                <a:chExt cx="9144019" cy="6193018"/>
              </a:xfrm>
            </p:grpSpPr>
            <p:pic>
              <p:nvPicPr>
                <p:cNvPr id="14" name="Picture 13" descr="A diagram of a company&#10;&#10;Description automatically generated">
                  <a:extLst>
                    <a:ext uri="{FF2B5EF4-FFF2-40B4-BE49-F238E27FC236}">
                      <a16:creationId xmlns:a16="http://schemas.microsoft.com/office/drawing/2014/main" id="{84F41C74-B6D4-1317-B09C-AE9310098BE0}"/>
                    </a:ext>
                  </a:extLst>
                </p:cNvPr>
                <p:cNvPicPr>
                  <a:picLocks noChangeAspect="1"/>
                </p:cNvPicPr>
                <p:nvPr/>
              </p:nvPicPr>
              <p:blipFill>
                <a:blip r:embed="rId2">
                  <a:extLst>
                    <a:ext uri="{28A0092B-C50C-407E-A947-70E740481C1C}">
                      <a14:useLocalDpi xmlns:a14="http://schemas.microsoft.com/office/drawing/2010/main" val="0"/>
                    </a:ext>
                  </a:extLst>
                </a:blip>
                <a:srcRect t="3247"/>
                <a:stretch/>
              </p:blipFill>
              <p:spPr>
                <a:xfrm>
                  <a:off x="3659258" y="664982"/>
                  <a:ext cx="9144019" cy="6193018"/>
                </a:xfrm>
                <a:prstGeom prst="rect">
                  <a:avLst/>
                </a:prstGeom>
              </p:spPr>
            </p:pic>
            <p:sp>
              <p:nvSpPr>
                <p:cNvPr id="6" name="Rectangle 5">
                  <a:extLst>
                    <a:ext uri="{FF2B5EF4-FFF2-40B4-BE49-F238E27FC236}">
                      <a16:creationId xmlns:a16="http://schemas.microsoft.com/office/drawing/2014/main" id="{DD37BEF0-ABB8-5CEE-832D-D4A79F432B3C}"/>
                    </a:ext>
                  </a:extLst>
                </p:cNvPr>
                <p:cNvSpPr/>
                <p:nvPr/>
              </p:nvSpPr>
              <p:spPr>
                <a:xfrm>
                  <a:off x="3971554" y="3094873"/>
                  <a:ext cx="105508" cy="185018"/>
                </a:xfrm>
                <a:prstGeom prst="rect">
                  <a:avLst/>
                </a:prstGeom>
                <a:solidFill>
                  <a:srgbClr val="E0F4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100" dirty="0">
                      <a:solidFill>
                        <a:schemeClr val="tx1"/>
                      </a:solidFill>
                    </a:rPr>
                    <a:t>D</a:t>
                  </a:r>
                  <a:endParaRPr lang="en-NL" sz="1100" dirty="0">
                    <a:solidFill>
                      <a:schemeClr val="tx1"/>
                    </a:solidFill>
                  </a:endParaRPr>
                </a:p>
              </p:txBody>
            </p:sp>
            <p:sp>
              <p:nvSpPr>
                <p:cNvPr id="7" name="Rectangle 6">
                  <a:extLst>
                    <a:ext uri="{FF2B5EF4-FFF2-40B4-BE49-F238E27FC236}">
                      <a16:creationId xmlns:a16="http://schemas.microsoft.com/office/drawing/2014/main" id="{4BF7CC82-40C2-772C-4136-22E7D4AC332D}"/>
                    </a:ext>
                  </a:extLst>
                </p:cNvPr>
                <p:cNvSpPr/>
                <p:nvPr/>
              </p:nvSpPr>
              <p:spPr>
                <a:xfrm>
                  <a:off x="6533306" y="2936224"/>
                  <a:ext cx="80967" cy="130842"/>
                </a:xfrm>
                <a:prstGeom prst="rect">
                  <a:avLst/>
                </a:prstGeom>
                <a:solidFill>
                  <a:srgbClr val="E0F4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800" dirty="0">
                      <a:solidFill>
                        <a:schemeClr val="tx1"/>
                      </a:solidFill>
                    </a:rPr>
                    <a:t>D</a:t>
                  </a:r>
                  <a:endParaRPr lang="en-NL" sz="800" dirty="0">
                    <a:solidFill>
                      <a:schemeClr val="tx1"/>
                    </a:solidFill>
                  </a:endParaRPr>
                </a:p>
              </p:txBody>
            </p:sp>
            <p:sp>
              <p:nvSpPr>
                <p:cNvPr id="8" name="Rectangle 7">
                  <a:extLst>
                    <a:ext uri="{FF2B5EF4-FFF2-40B4-BE49-F238E27FC236}">
                      <a16:creationId xmlns:a16="http://schemas.microsoft.com/office/drawing/2014/main" id="{1A6780A7-45B2-D219-57AA-642A56CC856B}"/>
                    </a:ext>
                  </a:extLst>
                </p:cNvPr>
                <p:cNvSpPr/>
                <p:nvPr/>
              </p:nvSpPr>
              <p:spPr>
                <a:xfrm>
                  <a:off x="6902300" y="3540019"/>
                  <a:ext cx="86080" cy="186476"/>
                </a:xfrm>
                <a:prstGeom prst="rect">
                  <a:avLst/>
                </a:prstGeom>
                <a:solidFill>
                  <a:srgbClr val="E0F4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100" dirty="0">
                      <a:solidFill>
                        <a:schemeClr val="tx1"/>
                      </a:solidFill>
                    </a:rPr>
                    <a:t>D</a:t>
                  </a:r>
                  <a:endParaRPr lang="en-NL" sz="1100" dirty="0">
                    <a:solidFill>
                      <a:schemeClr val="tx1"/>
                    </a:solidFill>
                  </a:endParaRPr>
                </a:p>
              </p:txBody>
            </p:sp>
          </p:grpSp>
          <p:sp>
            <p:nvSpPr>
              <p:cNvPr id="10" name="Rectangle 9">
                <a:extLst>
                  <a:ext uri="{FF2B5EF4-FFF2-40B4-BE49-F238E27FC236}">
                    <a16:creationId xmlns:a16="http://schemas.microsoft.com/office/drawing/2014/main" id="{221BBE99-DAC8-250C-DF4A-AB9C5F905A92}"/>
                  </a:ext>
                </a:extLst>
              </p:cNvPr>
              <p:cNvSpPr/>
              <p:nvPr/>
            </p:nvSpPr>
            <p:spPr>
              <a:xfrm>
                <a:off x="6383224" y="2338389"/>
                <a:ext cx="80967" cy="130842"/>
              </a:xfrm>
              <a:prstGeom prst="rect">
                <a:avLst/>
              </a:prstGeom>
              <a:solidFill>
                <a:srgbClr val="E0F4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800" dirty="0">
                    <a:solidFill>
                      <a:schemeClr val="tx1"/>
                    </a:solidFill>
                  </a:rPr>
                  <a:t>D</a:t>
                </a:r>
                <a:endParaRPr lang="en-NL" sz="800" dirty="0">
                  <a:solidFill>
                    <a:schemeClr val="tx1"/>
                  </a:solidFill>
                </a:endParaRPr>
              </a:p>
            </p:txBody>
          </p:sp>
        </p:grpSp>
        <p:sp>
          <p:nvSpPr>
            <p:cNvPr id="15" name="TextBox 14">
              <a:extLst>
                <a:ext uri="{FF2B5EF4-FFF2-40B4-BE49-F238E27FC236}">
                  <a16:creationId xmlns:a16="http://schemas.microsoft.com/office/drawing/2014/main" id="{61F3ADB3-DE9E-5080-7B80-339ED3A4CC0D}"/>
                </a:ext>
              </a:extLst>
            </p:cNvPr>
            <p:cNvSpPr txBox="1"/>
            <p:nvPr/>
          </p:nvSpPr>
          <p:spPr>
            <a:xfrm>
              <a:off x="3648075" y="1609727"/>
              <a:ext cx="685800" cy="371475"/>
            </a:xfrm>
            <a:prstGeom prst="rect">
              <a:avLst/>
            </a:prstGeom>
            <a:noFill/>
          </p:spPr>
          <p:txBody>
            <a:bodyPr wrap="square" rtlCol="0">
              <a:spAutoFit/>
            </a:bodyPr>
            <a:lstStyle/>
            <a:p>
              <a:r>
                <a:rPr lang="en-US" dirty="0"/>
                <a:t>G6P</a:t>
              </a:r>
              <a:endParaRPr lang="en-NL" dirty="0"/>
            </a:p>
          </p:txBody>
        </p:sp>
        <p:sp>
          <p:nvSpPr>
            <p:cNvPr id="16" name="TextBox 15">
              <a:extLst>
                <a:ext uri="{FF2B5EF4-FFF2-40B4-BE49-F238E27FC236}">
                  <a16:creationId xmlns:a16="http://schemas.microsoft.com/office/drawing/2014/main" id="{68B871C6-2F00-788F-178E-DDBBB97FE7AC}"/>
                </a:ext>
              </a:extLst>
            </p:cNvPr>
            <p:cNvSpPr txBox="1"/>
            <p:nvPr/>
          </p:nvSpPr>
          <p:spPr>
            <a:xfrm>
              <a:off x="3648075" y="2235369"/>
              <a:ext cx="685800" cy="371475"/>
            </a:xfrm>
            <a:prstGeom prst="rect">
              <a:avLst/>
            </a:prstGeom>
            <a:noFill/>
          </p:spPr>
          <p:txBody>
            <a:bodyPr wrap="square" rtlCol="0">
              <a:spAutoFit/>
            </a:bodyPr>
            <a:lstStyle/>
            <a:p>
              <a:r>
                <a:rPr lang="en-US" dirty="0"/>
                <a:t>F6P</a:t>
              </a:r>
              <a:endParaRPr lang="en-NL" dirty="0"/>
            </a:p>
          </p:txBody>
        </p:sp>
        <p:sp>
          <p:nvSpPr>
            <p:cNvPr id="17" name="TextBox 16">
              <a:extLst>
                <a:ext uri="{FF2B5EF4-FFF2-40B4-BE49-F238E27FC236}">
                  <a16:creationId xmlns:a16="http://schemas.microsoft.com/office/drawing/2014/main" id="{50B03788-C595-6CAB-62D9-7A94656DD9B3}"/>
                </a:ext>
              </a:extLst>
            </p:cNvPr>
            <p:cNvSpPr txBox="1"/>
            <p:nvPr/>
          </p:nvSpPr>
          <p:spPr>
            <a:xfrm>
              <a:off x="3495675" y="3001645"/>
              <a:ext cx="685800" cy="371475"/>
            </a:xfrm>
            <a:prstGeom prst="rect">
              <a:avLst/>
            </a:prstGeom>
            <a:noFill/>
          </p:spPr>
          <p:txBody>
            <a:bodyPr wrap="square" rtlCol="0">
              <a:spAutoFit/>
            </a:bodyPr>
            <a:lstStyle/>
            <a:p>
              <a:r>
                <a:rPr lang="en-US" dirty="0"/>
                <a:t>FBP</a:t>
              </a:r>
              <a:endParaRPr lang="en-NL" dirty="0"/>
            </a:p>
          </p:txBody>
        </p:sp>
        <p:sp>
          <p:nvSpPr>
            <p:cNvPr id="18" name="TextBox 17">
              <a:extLst>
                <a:ext uri="{FF2B5EF4-FFF2-40B4-BE49-F238E27FC236}">
                  <a16:creationId xmlns:a16="http://schemas.microsoft.com/office/drawing/2014/main" id="{63F799BF-E8F7-B2AE-2413-9992C8DBCCD8}"/>
                </a:ext>
              </a:extLst>
            </p:cNvPr>
            <p:cNvSpPr txBox="1"/>
            <p:nvPr/>
          </p:nvSpPr>
          <p:spPr>
            <a:xfrm>
              <a:off x="3262308" y="3979951"/>
              <a:ext cx="762000" cy="369332"/>
            </a:xfrm>
            <a:prstGeom prst="rect">
              <a:avLst/>
            </a:prstGeom>
            <a:noFill/>
          </p:spPr>
          <p:txBody>
            <a:bodyPr wrap="square" rtlCol="0">
              <a:spAutoFit/>
            </a:bodyPr>
            <a:lstStyle/>
            <a:p>
              <a:r>
                <a:rPr lang="en-US" dirty="0"/>
                <a:t>DHAP</a:t>
              </a:r>
              <a:endParaRPr lang="en-NL" dirty="0"/>
            </a:p>
          </p:txBody>
        </p:sp>
        <p:sp>
          <p:nvSpPr>
            <p:cNvPr id="19" name="TextBox 18">
              <a:extLst>
                <a:ext uri="{FF2B5EF4-FFF2-40B4-BE49-F238E27FC236}">
                  <a16:creationId xmlns:a16="http://schemas.microsoft.com/office/drawing/2014/main" id="{3E89C073-E1F3-71CA-E195-513190737E8C}"/>
                </a:ext>
              </a:extLst>
            </p:cNvPr>
            <p:cNvSpPr txBox="1"/>
            <p:nvPr/>
          </p:nvSpPr>
          <p:spPr>
            <a:xfrm>
              <a:off x="6600815" y="1289135"/>
              <a:ext cx="685800" cy="371475"/>
            </a:xfrm>
            <a:prstGeom prst="rect">
              <a:avLst/>
            </a:prstGeom>
            <a:noFill/>
          </p:spPr>
          <p:txBody>
            <a:bodyPr wrap="square" rtlCol="0">
              <a:spAutoFit/>
            </a:bodyPr>
            <a:lstStyle/>
            <a:p>
              <a:r>
                <a:rPr lang="en-US" dirty="0"/>
                <a:t>6PG</a:t>
              </a:r>
              <a:endParaRPr lang="en-NL" dirty="0"/>
            </a:p>
          </p:txBody>
        </p:sp>
        <p:sp>
          <p:nvSpPr>
            <p:cNvPr id="20" name="TextBox 19">
              <a:extLst>
                <a:ext uri="{FF2B5EF4-FFF2-40B4-BE49-F238E27FC236}">
                  <a16:creationId xmlns:a16="http://schemas.microsoft.com/office/drawing/2014/main" id="{C2A4377E-1894-390A-CB59-0007C82F1941}"/>
                </a:ext>
              </a:extLst>
            </p:cNvPr>
            <p:cNvSpPr txBox="1"/>
            <p:nvPr/>
          </p:nvSpPr>
          <p:spPr>
            <a:xfrm>
              <a:off x="6810365" y="1966914"/>
              <a:ext cx="685800" cy="371475"/>
            </a:xfrm>
            <a:prstGeom prst="rect">
              <a:avLst/>
            </a:prstGeom>
            <a:noFill/>
          </p:spPr>
          <p:txBody>
            <a:bodyPr wrap="square" rtlCol="0">
              <a:spAutoFit/>
            </a:bodyPr>
            <a:lstStyle/>
            <a:p>
              <a:r>
                <a:rPr lang="en-US" dirty="0"/>
                <a:t>E4P</a:t>
              </a:r>
              <a:endParaRPr lang="en-NL" dirty="0"/>
            </a:p>
          </p:txBody>
        </p:sp>
        <p:sp>
          <p:nvSpPr>
            <p:cNvPr id="21" name="TextBox 20">
              <a:extLst>
                <a:ext uri="{FF2B5EF4-FFF2-40B4-BE49-F238E27FC236}">
                  <a16:creationId xmlns:a16="http://schemas.microsoft.com/office/drawing/2014/main" id="{BC0E8045-79B0-62BE-5DB9-126FDA326AB6}"/>
                </a:ext>
              </a:extLst>
            </p:cNvPr>
            <p:cNvSpPr txBox="1"/>
            <p:nvPr/>
          </p:nvSpPr>
          <p:spPr>
            <a:xfrm>
              <a:off x="6810365" y="2592556"/>
              <a:ext cx="685800" cy="371475"/>
            </a:xfrm>
            <a:prstGeom prst="rect">
              <a:avLst/>
            </a:prstGeom>
            <a:noFill/>
          </p:spPr>
          <p:txBody>
            <a:bodyPr wrap="square" rtlCol="0">
              <a:spAutoFit/>
            </a:bodyPr>
            <a:lstStyle/>
            <a:p>
              <a:r>
                <a:rPr lang="en-US" dirty="0"/>
                <a:t>S7P</a:t>
              </a:r>
              <a:endParaRPr lang="en-NL" dirty="0"/>
            </a:p>
          </p:txBody>
        </p:sp>
        <p:sp>
          <p:nvSpPr>
            <p:cNvPr id="22" name="TextBox 21">
              <a:extLst>
                <a:ext uri="{FF2B5EF4-FFF2-40B4-BE49-F238E27FC236}">
                  <a16:creationId xmlns:a16="http://schemas.microsoft.com/office/drawing/2014/main" id="{464AA212-6A20-1733-3CC4-3201C3C357CF}"/>
                </a:ext>
              </a:extLst>
            </p:cNvPr>
            <p:cNvSpPr txBox="1"/>
            <p:nvPr/>
          </p:nvSpPr>
          <p:spPr>
            <a:xfrm>
              <a:off x="7305655" y="3219272"/>
              <a:ext cx="857272" cy="369332"/>
            </a:xfrm>
            <a:prstGeom prst="rect">
              <a:avLst/>
            </a:prstGeom>
            <a:noFill/>
          </p:spPr>
          <p:txBody>
            <a:bodyPr wrap="square" rtlCol="0">
              <a:spAutoFit/>
            </a:bodyPr>
            <a:lstStyle/>
            <a:p>
              <a:r>
                <a:rPr lang="en-US" dirty="0"/>
                <a:t>Rib5P</a:t>
              </a:r>
              <a:endParaRPr lang="en-NL" dirty="0"/>
            </a:p>
          </p:txBody>
        </p:sp>
        <p:sp>
          <p:nvSpPr>
            <p:cNvPr id="23" name="TextBox 22">
              <a:extLst>
                <a:ext uri="{FF2B5EF4-FFF2-40B4-BE49-F238E27FC236}">
                  <a16:creationId xmlns:a16="http://schemas.microsoft.com/office/drawing/2014/main" id="{C1633E8C-160D-86EE-869D-BE1DC9E9B035}"/>
                </a:ext>
              </a:extLst>
            </p:cNvPr>
            <p:cNvSpPr txBox="1"/>
            <p:nvPr/>
          </p:nvSpPr>
          <p:spPr>
            <a:xfrm>
              <a:off x="9715500" y="4816155"/>
              <a:ext cx="685800" cy="371475"/>
            </a:xfrm>
            <a:prstGeom prst="rect">
              <a:avLst/>
            </a:prstGeom>
            <a:noFill/>
          </p:spPr>
          <p:txBody>
            <a:bodyPr wrap="square" rtlCol="0">
              <a:spAutoFit/>
            </a:bodyPr>
            <a:lstStyle/>
            <a:p>
              <a:r>
                <a:rPr lang="en-US" dirty="0"/>
                <a:t>3PG</a:t>
              </a:r>
              <a:endParaRPr lang="en-NL" dirty="0"/>
            </a:p>
          </p:txBody>
        </p:sp>
        <p:sp>
          <p:nvSpPr>
            <p:cNvPr id="24" name="TextBox 23">
              <a:extLst>
                <a:ext uri="{FF2B5EF4-FFF2-40B4-BE49-F238E27FC236}">
                  <a16:creationId xmlns:a16="http://schemas.microsoft.com/office/drawing/2014/main" id="{9CE91809-98E8-7BDC-7259-D82F72D5CD5D}"/>
                </a:ext>
              </a:extLst>
            </p:cNvPr>
            <p:cNvSpPr txBox="1"/>
            <p:nvPr/>
          </p:nvSpPr>
          <p:spPr>
            <a:xfrm>
              <a:off x="9715500" y="5441797"/>
              <a:ext cx="685800" cy="371475"/>
            </a:xfrm>
            <a:prstGeom prst="rect">
              <a:avLst/>
            </a:prstGeom>
            <a:noFill/>
          </p:spPr>
          <p:txBody>
            <a:bodyPr wrap="square" rtlCol="0">
              <a:spAutoFit/>
            </a:bodyPr>
            <a:lstStyle/>
            <a:p>
              <a:r>
                <a:rPr lang="en-US" dirty="0"/>
                <a:t>2PG</a:t>
              </a:r>
              <a:endParaRPr lang="en-NL" dirty="0"/>
            </a:p>
          </p:txBody>
        </p:sp>
        <p:sp>
          <p:nvSpPr>
            <p:cNvPr id="25" name="TextBox 24">
              <a:extLst>
                <a:ext uri="{FF2B5EF4-FFF2-40B4-BE49-F238E27FC236}">
                  <a16:creationId xmlns:a16="http://schemas.microsoft.com/office/drawing/2014/main" id="{B5AD19DE-7A29-5429-EA43-07ADD4D78E31}"/>
                </a:ext>
              </a:extLst>
            </p:cNvPr>
            <p:cNvSpPr txBox="1"/>
            <p:nvPr/>
          </p:nvSpPr>
          <p:spPr>
            <a:xfrm>
              <a:off x="9715500" y="6145922"/>
              <a:ext cx="685800" cy="371475"/>
            </a:xfrm>
            <a:prstGeom prst="rect">
              <a:avLst/>
            </a:prstGeom>
            <a:noFill/>
          </p:spPr>
          <p:txBody>
            <a:bodyPr wrap="square" rtlCol="0">
              <a:spAutoFit/>
            </a:bodyPr>
            <a:lstStyle/>
            <a:p>
              <a:r>
                <a:rPr lang="en-US" dirty="0"/>
                <a:t>PEP</a:t>
              </a:r>
              <a:endParaRPr lang="en-NL" dirty="0"/>
            </a:p>
          </p:txBody>
        </p:sp>
        <p:sp>
          <p:nvSpPr>
            <p:cNvPr id="12" name="Rectangle 11">
              <a:extLst>
                <a:ext uri="{FF2B5EF4-FFF2-40B4-BE49-F238E27FC236}">
                  <a16:creationId xmlns:a16="http://schemas.microsoft.com/office/drawing/2014/main" id="{9060D18F-108F-A85C-02CB-488B0E209477}"/>
                </a:ext>
              </a:extLst>
            </p:cNvPr>
            <p:cNvSpPr/>
            <p:nvPr/>
          </p:nvSpPr>
          <p:spPr>
            <a:xfrm>
              <a:off x="8851901" y="4838700"/>
              <a:ext cx="108743" cy="126847"/>
            </a:xfrm>
            <a:prstGeom prst="rect">
              <a:avLst/>
            </a:prstGeom>
            <a:solidFill>
              <a:srgbClr val="E0F4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800" dirty="0">
                  <a:solidFill>
                    <a:schemeClr val="tx1"/>
                  </a:solidFill>
                </a:rPr>
                <a:t>D</a:t>
              </a:r>
              <a:endParaRPr lang="en-NL" sz="800" dirty="0">
                <a:solidFill>
                  <a:schemeClr val="tx1"/>
                </a:solidFill>
              </a:endParaRPr>
            </a:p>
          </p:txBody>
        </p:sp>
        <p:sp>
          <p:nvSpPr>
            <p:cNvPr id="13" name="Rectangle 12">
              <a:extLst>
                <a:ext uri="{FF2B5EF4-FFF2-40B4-BE49-F238E27FC236}">
                  <a16:creationId xmlns:a16="http://schemas.microsoft.com/office/drawing/2014/main" id="{04127312-28A1-370F-713D-033D593FE4C0}"/>
                </a:ext>
              </a:extLst>
            </p:cNvPr>
            <p:cNvSpPr/>
            <p:nvPr/>
          </p:nvSpPr>
          <p:spPr>
            <a:xfrm>
              <a:off x="8851901" y="5500687"/>
              <a:ext cx="108743" cy="126847"/>
            </a:xfrm>
            <a:prstGeom prst="rect">
              <a:avLst/>
            </a:prstGeom>
            <a:solidFill>
              <a:srgbClr val="E0F4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800" dirty="0">
                  <a:solidFill>
                    <a:schemeClr val="tx1"/>
                  </a:solidFill>
                </a:rPr>
                <a:t>D</a:t>
              </a:r>
              <a:endParaRPr lang="en-NL" sz="800" dirty="0">
                <a:solidFill>
                  <a:schemeClr val="tx1"/>
                </a:solidFill>
              </a:endParaRPr>
            </a:p>
          </p:txBody>
        </p:sp>
      </p:grpSp>
    </p:spTree>
    <p:extLst>
      <p:ext uri="{BB962C8B-B14F-4D97-AF65-F5344CB8AC3E}">
        <p14:creationId xmlns:p14="http://schemas.microsoft.com/office/powerpoint/2010/main" val="24970892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66E90-0755-4A0F-A3E4-5E46FD0C0B63}"/>
              </a:ext>
            </a:extLst>
          </p:cNvPr>
          <p:cNvSpPr>
            <a:spLocks noGrp="1"/>
          </p:cNvSpPr>
          <p:nvPr>
            <p:ph type="title"/>
          </p:nvPr>
        </p:nvSpPr>
        <p:spPr>
          <a:xfrm>
            <a:off x="-2700421" y="136525"/>
            <a:ext cx="13472330" cy="334043"/>
          </a:xfrm>
        </p:spPr>
        <p:txBody>
          <a:bodyPr>
            <a:normAutofit fontScale="90000"/>
          </a:bodyPr>
          <a:lstStyle/>
          <a:p>
            <a:pPr algn="ctr"/>
            <a:r>
              <a:rPr lang="en-US" altLang="zh-CN" sz="2800" b="1" dirty="0">
                <a:latin typeface="+mn-lt"/>
              </a:rPr>
              <a:t>Checklist for</a:t>
            </a:r>
            <a:r>
              <a:rPr lang="zh-CN" altLang="en-US" sz="2800" b="1" dirty="0">
                <a:latin typeface="+mn-lt"/>
              </a:rPr>
              <a:t> </a:t>
            </a:r>
            <a:r>
              <a:rPr lang="en-US" altLang="zh-CN" sz="2800" b="1" dirty="0">
                <a:latin typeface="+mn-lt"/>
              </a:rPr>
              <a:t>method</a:t>
            </a:r>
            <a:r>
              <a:rPr lang="zh-CN" altLang="en-US" sz="2800" b="1" dirty="0">
                <a:latin typeface="+mn-lt"/>
              </a:rPr>
              <a:t> </a:t>
            </a:r>
            <a:r>
              <a:rPr lang="en-US" altLang="zh-CN" sz="2800" b="1" dirty="0">
                <a:latin typeface="+mn-lt"/>
              </a:rPr>
              <a:t>establishment</a:t>
            </a:r>
            <a:endParaRPr lang="en-NL" sz="2800" b="1" dirty="0">
              <a:latin typeface="+mn-lt"/>
            </a:endParaRPr>
          </a:p>
        </p:txBody>
      </p:sp>
      <p:graphicFrame>
        <p:nvGraphicFramePr>
          <p:cNvPr id="8" name="Content Placeholder 7">
            <a:extLst>
              <a:ext uri="{FF2B5EF4-FFF2-40B4-BE49-F238E27FC236}">
                <a16:creationId xmlns:a16="http://schemas.microsoft.com/office/drawing/2014/main" id="{0C257159-C4C4-7B85-5EE2-039D5299609F}"/>
              </a:ext>
            </a:extLst>
          </p:cNvPr>
          <p:cNvGraphicFramePr>
            <a:graphicFrameLocks noGrp="1"/>
          </p:cNvGraphicFramePr>
          <p:nvPr>
            <p:ph idx="1"/>
          </p:nvPr>
        </p:nvGraphicFramePr>
        <p:xfrm>
          <a:off x="674845" y="636233"/>
          <a:ext cx="11103566" cy="5742796"/>
        </p:xfrm>
        <a:graphic>
          <a:graphicData uri="http://schemas.openxmlformats.org/drawingml/2006/table">
            <a:tbl>
              <a:tblPr firstRow="1" firstCol="1" bandRow="1"/>
              <a:tblGrid>
                <a:gridCol w="2480702">
                  <a:extLst>
                    <a:ext uri="{9D8B030D-6E8A-4147-A177-3AD203B41FA5}">
                      <a16:colId xmlns:a16="http://schemas.microsoft.com/office/drawing/2014/main" val="2839309936"/>
                    </a:ext>
                  </a:extLst>
                </a:gridCol>
                <a:gridCol w="1993710">
                  <a:extLst>
                    <a:ext uri="{9D8B030D-6E8A-4147-A177-3AD203B41FA5}">
                      <a16:colId xmlns:a16="http://schemas.microsoft.com/office/drawing/2014/main" val="3381932923"/>
                    </a:ext>
                  </a:extLst>
                </a:gridCol>
                <a:gridCol w="1993710">
                  <a:extLst>
                    <a:ext uri="{9D8B030D-6E8A-4147-A177-3AD203B41FA5}">
                      <a16:colId xmlns:a16="http://schemas.microsoft.com/office/drawing/2014/main" val="2055753327"/>
                    </a:ext>
                  </a:extLst>
                </a:gridCol>
                <a:gridCol w="1985415">
                  <a:extLst>
                    <a:ext uri="{9D8B030D-6E8A-4147-A177-3AD203B41FA5}">
                      <a16:colId xmlns:a16="http://schemas.microsoft.com/office/drawing/2014/main" val="3680962515"/>
                    </a:ext>
                  </a:extLst>
                </a:gridCol>
                <a:gridCol w="2650029">
                  <a:extLst>
                    <a:ext uri="{9D8B030D-6E8A-4147-A177-3AD203B41FA5}">
                      <a16:colId xmlns:a16="http://schemas.microsoft.com/office/drawing/2014/main" val="2514359807"/>
                    </a:ext>
                  </a:extLst>
                </a:gridCol>
              </a:tblGrid>
              <a:tr h="534548">
                <a:tc>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r>
                        <a:rPr lang="en-US" altLang="zh-CN" sz="1900" b="1" i="0" u="none" strike="noStrike" dirty="0">
                          <a:effectLst/>
                          <a:latin typeface="+mn-lt"/>
                        </a:rPr>
                        <a:t>Done</a:t>
                      </a: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r>
                        <a:rPr lang="en-GB" sz="1900" b="1" i="0" u="none" strike="noStrike" dirty="0">
                          <a:effectLst/>
                          <a:latin typeface="+mn-lt"/>
                          <a:ea typeface="Calibri" panose="020F0502020204030204" pitchFamily="34" charset="0"/>
                          <a:cs typeface="Times New Roman" panose="02020603050405020304" pitchFamily="18" charset="0"/>
                        </a:rPr>
                        <a:t>To do</a:t>
                      </a: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r>
                        <a:rPr lang="en-GB" sz="1900" b="1" i="0" u="none" strike="noStrike" dirty="0">
                          <a:effectLst/>
                          <a:latin typeface="+mn-lt"/>
                        </a:rPr>
                        <a:t>To improve</a:t>
                      </a: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5661237"/>
                  </a:ext>
                </a:extLst>
              </a:tr>
              <a:tr h="534548">
                <a:tc>
                  <a:txBody>
                    <a:bodyPr/>
                    <a:lstStyle/>
                    <a:p>
                      <a:pPr algn="ctr" fontAlgn="t">
                        <a:lnSpc>
                          <a:spcPct val="107000"/>
                        </a:lnSpc>
                        <a:spcBef>
                          <a:spcPts val="0"/>
                        </a:spcBef>
                        <a:spcAft>
                          <a:spcPts val="800"/>
                        </a:spcAft>
                      </a:pPr>
                      <a:r>
                        <a:rPr lang="en-GB" sz="1900" b="1" i="0" u="none" strike="noStrike" dirty="0">
                          <a:effectLst/>
                          <a:latin typeface="+mn-lt"/>
                          <a:ea typeface="Calibri" panose="020F0502020204030204" pitchFamily="34" charset="0"/>
                          <a:cs typeface="Times New Roman" panose="02020603050405020304" pitchFamily="18" charset="0"/>
                        </a:rPr>
                        <a:t> </a:t>
                      </a:r>
                      <a:r>
                        <a:rPr lang="en-US" altLang="zh-CN" sz="1900" b="1" i="0" u="none" strike="noStrike" dirty="0">
                          <a:effectLst/>
                          <a:latin typeface="+mn-lt"/>
                          <a:ea typeface="Calibri" panose="020F0502020204030204" pitchFamily="34" charset="0"/>
                          <a:cs typeface="Times New Roman" panose="02020603050405020304" pitchFamily="18" charset="0"/>
                        </a:rPr>
                        <a:t>Scans</a:t>
                      </a: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t" latinLnBrk="0" hangingPunct="1">
                        <a:lnSpc>
                          <a:spcPct val="107000"/>
                        </a:lnSpc>
                        <a:spcBef>
                          <a:spcPts val="0"/>
                        </a:spcBef>
                        <a:spcAft>
                          <a:spcPts val="800"/>
                        </a:spcAft>
                        <a:buClrTx/>
                        <a:buSzTx/>
                        <a:buFontTx/>
                        <a:buNone/>
                        <a:tabLst/>
                        <a:defRPr/>
                      </a:pPr>
                      <a:r>
                        <a:rPr lang="en-GB" altLang="zh-CN" sz="1900" b="1" i="0" u="none" strike="noStrike" dirty="0">
                          <a:effectLst/>
                          <a:latin typeface="+mn-lt"/>
                        </a:rPr>
                        <a:t>√</a:t>
                      </a: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34716324"/>
                  </a:ext>
                </a:extLst>
              </a:tr>
              <a:tr h="452412">
                <a:tc rowSpan="2">
                  <a:txBody>
                    <a:bodyPr/>
                    <a:lstStyle/>
                    <a:p>
                      <a:pPr algn="ctr" fontAlgn="t">
                        <a:lnSpc>
                          <a:spcPct val="107000"/>
                        </a:lnSpc>
                        <a:spcBef>
                          <a:spcPts val="0"/>
                        </a:spcBef>
                        <a:spcAft>
                          <a:spcPts val="800"/>
                        </a:spcAft>
                      </a:pPr>
                      <a:r>
                        <a:rPr lang="en-US" altLang="zh-CN" sz="1900" b="1" i="0" u="none" strike="noStrike" dirty="0">
                          <a:effectLst/>
                          <a:latin typeface="+mn-lt"/>
                        </a:rPr>
                        <a:t>Optimization</a:t>
                      </a: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r>
                        <a:rPr lang="en-GB" altLang="zh-CN" sz="1900" b="1" i="0" u="none" strike="noStrike" dirty="0">
                          <a:effectLst/>
                          <a:latin typeface="+mn-lt"/>
                          <a:ea typeface="Calibri" panose="020F0502020204030204" pitchFamily="34" charset="0"/>
                          <a:cs typeface="Times New Roman" panose="02020603050405020304" pitchFamily="18" charset="0"/>
                        </a:rPr>
                        <a:t>Split ratio test</a:t>
                      </a:r>
                      <a:endParaRPr lang="en-GB" altLang="zh-CN"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t" latinLnBrk="0" hangingPunct="1">
                        <a:lnSpc>
                          <a:spcPct val="107000"/>
                        </a:lnSpc>
                        <a:spcBef>
                          <a:spcPts val="0"/>
                        </a:spcBef>
                        <a:spcAft>
                          <a:spcPts val="800"/>
                        </a:spcAft>
                        <a:buClrTx/>
                        <a:buSzTx/>
                        <a:buFontTx/>
                        <a:buNone/>
                        <a:tabLst/>
                        <a:defRPr/>
                      </a:pPr>
                      <a:r>
                        <a:rPr lang="en-GB" altLang="zh-CN" sz="1900" b="1" i="0" u="none" strike="noStrike" dirty="0">
                          <a:effectLst/>
                          <a:latin typeface="+mn-lt"/>
                        </a:rPr>
                        <a:t>√ </a:t>
                      </a:r>
                      <a:r>
                        <a:rPr lang="en-GB" altLang="zh-CN" sz="1900" b="1" i="0" u="none" strike="noStrike" dirty="0" err="1">
                          <a:effectLst/>
                          <a:latin typeface="+mn-lt"/>
                        </a:rPr>
                        <a:t>Splitless</a:t>
                      </a:r>
                      <a:r>
                        <a:rPr lang="en-GB" altLang="zh-CN" sz="1900" b="1" i="0" u="none" strike="noStrike" dirty="0">
                          <a:effectLst/>
                          <a:latin typeface="+mn-lt"/>
                        </a:rPr>
                        <a:t> 2ul</a:t>
                      </a: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19653663"/>
                  </a:ext>
                </a:extLst>
              </a:tr>
              <a:tr h="452412">
                <a:tc vMerge="1">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r>
                        <a:rPr lang="en-GB" sz="1900" b="1" i="0" u="none" strike="noStrike" dirty="0">
                          <a:effectLst/>
                          <a:latin typeface="+mn-lt"/>
                          <a:ea typeface="Calibri" panose="020F0502020204030204" pitchFamily="34" charset="0"/>
                          <a:cs typeface="Times New Roman" panose="02020603050405020304" pitchFamily="18" charset="0"/>
                        </a:rPr>
                        <a:t>Derivatisation time</a:t>
                      </a: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t" latinLnBrk="0" hangingPunct="1">
                        <a:lnSpc>
                          <a:spcPct val="107000"/>
                        </a:lnSpc>
                        <a:spcBef>
                          <a:spcPts val="0"/>
                        </a:spcBef>
                        <a:spcAft>
                          <a:spcPts val="800"/>
                        </a:spcAft>
                        <a:buClrTx/>
                        <a:buSzTx/>
                        <a:buFontTx/>
                        <a:buNone/>
                        <a:tabLst/>
                        <a:defRPr/>
                      </a:pPr>
                      <a:r>
                        <a:rPr lang="en-GB" altLang="zh-CN" sz="1900" b="1" i="0" u="none" strike="noStrike" dirty="0">
                          <a:effectLst/>
                          <a:latin typeface="+mn-lt"/>
                        </a:rPr>
                        <a:t>√</a:t>
                      </a: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8210277"/>
                  </a:ext>
                </a:extLst>
              </a:tr>
              <a:tr h="452412">
                <a:tc>
                  <a:txBody>
                    <a:bodyPr/>
                    <a:lstStyle/>
                    <a:p>
                      <a:pPr algn="ctr" fontAlgn="t">
                        <a:lnSpc>
                          <a:spcPct val="107000"/>
                        </a:lnSpc>
                        <a:spcBef>
                          <a:spcPts val="0"/>
                        </a:spcBef>
                        <a:spcAft>
                          <a:spcPts val="800"/>
                        </a:spcAft>
                      </a:pPr>
                      <a:r>
                        <a:rPr lang="en-US" altLang="zh-CN" sz="1900" b="1" i="0" u="none" strike="noStrike" dirty="0">
                          <a:effectLst/>
                          <a:latin typeface="+mn-lt"/>
                        </a:rPr>
                        <a:t>Calibration Curve</a:t>
                      </a: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t" latinLnBrk="0" hangingPunct="1">
                        <a:lnSpc>
                          <a:spcPct val="107000"/>
                        </a:lnSpc>
                        <a:spcBef>
                          <a:spcPts val="0"/>
                        </a:spcBef>
                        <a:spcAft>
                          <a:spcPts val="800"/>
                        </a:spcAft>
                        <a:buClrTx/>
                        <a:buSzTx/>
                        <a:buFontTx/>
                        <a:buNone/>
                        <a:tabLst/>
                        <a:defRPr/>
                      </a:pPr>
                      <a:r>
                        <a:rPr lang="en-GB" altLang="zh-CN" sz="1900" b="1" i="0" u="none" strike="noStrike" dirty="0">
                          <a:effectLst/>
                          <a:latin typeface="+mn-lt"/>
                        </a:rPr>
                        <a:t>√</a:t>
                      </a: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t" latinLnBrk="0" hangingPunct="1">
                        <a:lnSpc>
                          <a:spcPct val="107000"/>
                        </a:lnSpc>
                        <a:spcBef>
                          <a:spcPts val="0"/>
                        </a:spcBef>
                        <a:spcAft>
                          <a:spcPts val="800"/>
                        </a:spcAft>
                        <a:buClrTx/>
                        <a:buSzTx/>
                        <a:buFontTx/>
                        <a:buNone/>
                        <a:tabLst/>
                        <a:defRPr/>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83306609"/>
                  </a:ext>
                </a:extLst>
              </a:tr>
              <a:tr h="452412">
                <a:tc rowSpan="6">
                  <a:txBody>
                    <a:bodyPr/>
                    <a:lstStyle/>
                    <a:p>
                      <a:pPr algn="ctr" fontAlgn="t">
                        <a:lnSpc>
                          <a:spcPct val="107000"/>
                        </a:lnSpc>
                        <a:spcBef>
                          <a:spcPts val="0"/>
                        </a:spcBef>
                        <a:spcAft>
                          <a:spcPts val="800"/>
                        </a:spcAft>
                      </a:pPr>
                      <a:r>
                        <a:rPr lang="en-US" altLang="zh-CN" sz="1900" b="1" i="0" u="none" strike="noStrike" dirty="0">
                          <a:effectLst/>
                          <a:latin typeface="+mn-lt"/>
                        </a:rPr>
                        <a:t>Validation</a:t>
                      </a: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r>
                        <a:rPr lang="en-GB" sz="1900" b="1" i="0" u="none" strike="noStrike" dirty="0">
                          <a:effectLst/>
                          <a:latin typeface="+mn-lt"/>
                          <a:ea typeface="Calibri" panose="020F0502020204030204" pitchFamily="34" charset="0"/>
                          <a:cs typeface="Times New Roman" panose="02020603050405020304" pitchFamily="18" charset="0"/>
                        </a:rPr>
                        <a:t>Intra-assay</a:t>
                      </a: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r>
                        <a:rPr lang="en-GB" sz="1900" b="1" i="0" u="none" strike="noStrike" dirty="0">
                          <a:effectLst/>
                          <a:latin typeface="+mn-lt"/>
                        </a:rPr>
                        <a:t>√</a:t>
                      </a: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3839410"/>
                  </a:ext>
                </a:extLst>
              </a:tr>
              <a:tr h="452412">
                <a:tc vMerge="1">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r>
                        <a:rPr lang="en-GB" sz="1900" b="1" i="0" u="none" strike="noStrike">
                          <a:effectLst/>
                          <a:latin typeface="+mn-lt"/>
                          <a:ea typeface="Calibri" panose="020F0502020204030204" pitchFamily="34" charset="0"/>
                          <a:cs typeface="Times New Roman" panose="02020603050405020304" pitchFamily="18" charset="0"/>
                        </a:rPr>
                        <a:t>Inter-assay</a:t>
                      </a:r>
                      <a:endParaRPr lang="en-GB" sz="1900" b="1" i="0" u="none" strike="noStrike">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r>
                        <a:rPr lang="en-GB" sz="1900" b="1" i="0" u="none" strike="noStrike" dirty="0">
                          <a:effectLst/>
                          <a:latin typeface="+mn-lt"/>
                        </a:rPr>
                        <a:t>√</a:t>
                      </a: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867863"/>
                  </a:ext>
                </a:extLst>
              </a:tr>
              <a:tr h="452412">
                <a:tc vMerge="1">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r>
                        <a:rPr lang="en-GB" sz="1900" b="1" i="0" u="none" strike="noStrike">
                          <a:effectLst/>
                          <a:latin typeface="+mn-lt"/>
                          <a:ea typeface="Calibri" panose="020F0502020204030204" pitchFamily="34" charset="0"/>
                          <a:cs typeface="Times New Roman" panose="02020603050405020304" pitchFamily="18" charset="0"/>
                        </a:rPr>
                        <a:t>Recovery</a:t>
                      </a:r>
                      <a:endParaRPr lang="en-GB" sz="1900" b="1" i="0" u="none" strike="noStrike">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t" latinLnBrk="0" hangingPunct="1">
                        <a:lnSpc>
                          <a:spcPct val="107000"/>
                        </a:lnSpc>
                        <a:spcBef>
                          <a:spcPts val="0"/>
                        </a:spcBef>
                        <a:spcAft>
                          <a:spcPts val="800"/>
                        </a:spcAft>
                        <a:buClrTx/>
                        <a:buSzTx/>
                        <a:buFontTx/>
                        <a:buNone/>
                        <a:tabLst/>
                        <a:defRPr/>
                      </a:pPr>
                      <a:endParaRPr lang="en-GB" altLang="zh-CN"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t" latinLnBrk="0" hangingPunct="1">
                        <a:lnSpc>
                          <a:spcPct val="107000"/>
                        </a:lnSpc>
                        <a:spcBef>
                          <a:spcPts val="0"/>
                        </a:spcBef>
                        <a:spcAft>
                          <a:spcPts val="800"/>
                        </a:spcAft>
                        <a:buClrTx/>
                        <a:buSzTx/>
                        <a:buFontTx/>
                        <a:buNone/>
                        <a:tabLst/>
                        <a:defRPr/>
                      </a:pPr>
                      <a:r>
                        <a:rPr lang="en-GB" altLang="zh-CN" sz="1900" b="1" i="0" u="none" strike="noStrike" dirty="0">
                          <a:effectLst/>
                          <a:latin typeface="+mn-lt"/>
                        </a:rPr>
                        <a:t>√</a:t>
                      </a: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803652"/>
                  </a:ext>
                </a:extLst>
              </a:tr>
              <a:tr h="452412">
                <a:tc vMerge="1">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r>
                        <a:rPr lang="en-GB" sz="1900" b="1" i="0" u="none" strike="noStrike">
                          <a:effectLst/>
                          <a:latin typeface="+mn-lt"/>
                          <a:ea typeface="Calibri" panose="020F0502020204030204" pitchFamily="34" charset="0"/>
                          <a:cs typeface="Times New Roman" panose="02020603050405020304" pitchFamily="18" charset="0"/>
                        </a:rPr>
                        <a:t>Repeatability</a:t>
                      </a:r>
                      <a:endParaRPr lang="en-GB" sz="1900" b="1" i="0" u="none" strike="noStrike">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t" latinLnBrk="0" hangingPunct="1">
                        <a:lnSpc>
                          <a:spcPct val="107000"/>
                        </a:lnSpc>
                        <a:spcBef>
                          <a:spcPts val="0"/>
                        </a:spcBef>
                        <a:spcAft>
                          <a:spcPts val="800"/>
                        </a:spcAft>
                        <a:buClrTx/>
                        <a:buSzTx/>
                        <a:buFontTx/>
                        <a:buNone/>
                        <a:tabLst/>
                        <a:defRPr/>
                      </a:pPr>
                      <a:r>
                        <a:rPr lang="en-GB" altLang="zh-CN" sz="1900" b="1" i="0" u="none" strike="noStrike" dirty="0">
                          <a:effectLst/>
                          <a:latin typeface="+mn-lt"/>
                        </a:rPr>
                        <a:t>√</a:t>
                      </a: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4722735"/>
                  </a:ext>
                </a:extLst>
              </a:tr>
              <a:tr h="794773">
                <a:tc vMerge="1">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r>
                        <a:rPr lang="en-GB" sz="1900" b="1" i="0" u="none" strike="noStrike" baseline="30000">
                          <a:effectLst/>
                          <a:latin typeface="+mn-lt"/>
                          <a:ea typeface="Calibri" panose="020F0502020204030204" pitchFamily="34" charset="0"/>
                          <a:cs typeface="Times New Roman" panose="02020603050405020304" pitchFamily="18" charset="0"/>
                        </a:rPr>
                        <a:t>13</a:t>
                      </a:r>
                      <a:r>
                        <a:rPr lang="en-GB" sz="1900" b="1" i="0" u="none" strike="noStrike">
                          <a:effectLst/>
                          <a:latin typeface="+mn-lt"/>
                          <a:ea typeface="Calibri" panose="020F0502020204030204" pitchFamily="34" charset="0"/>
                          <a:cs typeface="Times New Roman" panose="02020603050405020304" pitchFamily="18" charset="0"/>
                        </a:rPr>
                        <a:t>C-label quantification</a:t>
                      </a:r>
                      <a:endParaRPr lang="en-GB" sz="1900" b="1" i="0" u="none" strike="noStrike">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t" latinLnBrk="0" hangingPunct="1">
                        <a:lnSpc>
                          <a:spcPct val="107000"/>
                        </a:lnSpc>
                        <a:spcBef>
                          <a:spcPts val="0"/>
                        </a:spcBef>
                        <a:spcAft>
                          <a:spcPts val="800"/>
                        </a:spcAft>
                        <a:buClrTx/>
                        <a:buSzTx/>
                        <a:buFontTx/>
                        <a:buNone/>
                        <a:tabLst/>
                        <a:defRPr/>
                      </a:pPr>
                      <a:r>
                        <a:rPr lang="en-GB" altLang="zh-CN" sz="1900" b="1" i="0" u="none" strike="noStrike" dirty="0">
                          <a:effectLst/>
                          <a:latin typeface="+mn-lt"/>
                        </a:rPr>
                        <a:t>√</a:t>
                      </a: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546490"/>
                  </a:ext>
                </a:extLst>
              </a:tr>
              <a:tr h="528034">
                <a:tc vMerge="1">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r>
                        <a:rPr lang="en-GB" sz="1900" b="1" i="0" u="none" strike="noStrike" dirty="0">
                          <a:effectLst/>
                          <a:latin typeface="+mn-lt"/>
                          <a:ea typeface="Calibri" panose="020F0502020204030204" pitchFamily="34" charset="0"/>
                          <a:cs typeface="Times New Roman" panose="02020603050405020304" pitchFamily="18" charset="0"/>
                        </a:rPr>
                        <a:t>Matrix Effect</a:t>
                      </a: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t" latinLnBrk="0" hangingPunct="1">
                        <a:lnSpc>
                          <a:spcPct val="107000"/>
                        </a:lnSpc>
                        <a:spcBef>
                          <a:spcPts val="0"/>
                        </a:spcBef>
                        <a:spcAft>
                          <a:spcPts val="800"/>
                        </a:spcAft>
                        <a:buClrTx/>
                        <a:buSzTx/>
                        <a:buFontTx/>
                        <a:buNone/>
                        <a:tabLst/>
                        <a:defRPr/>
                      </a:pPr>
                      <a:r>
                        <a:rPr lang="en-GB" altLang="zh-CN" sz="1900" b="1" i="0" u="none" strike="noStrike" dirty="0">
                          <a:effectLst/>
                          <a:latin typeface="+mn-lt"/>
                        </a:rPr>
                        <a:t>√</a:t>
                      </a: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7000"/>
                        </a:lnSpc>
                        <a:spcBef>
                          <a:spcPts val="0"/>
                        </a:spcBef>
                        <a:spcAft>
                          <a:spcPts val="800"/>
                        </a:spcAft>
                      </a:pPr>
                      <a:endParaRPr lang="en-GB"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t" latinLnBrk="0" hangingPunct="1">
                        <a:lnSpc>
                          <a:spcPct val="107000"/>
                        </a:lnSpc>
                        <a:spcBef>
                          <a:spcPts val="0"/>
                        </a:spcBef>
                        <a:spcAft>
                          <a:spcPts val="800"/>
                        </a:spcAft>
                        <a:buClrTx/>
                        <a:buSzTx/>
                        <a:buFontTx/>
                        <a:buNone/>
                        <a:tabLst/>
                        <a:defRPr/>
                      </a:pPr>
                      <a:endParaRPr lang="en-GB" altLang="zh-CN" sz="1900" b="1" i="0" u="none" strike="noStrike" dirty="0">
                        <a:effectLst/>
                        <a:latin typeface="+mn-lt"/>
                      </a:endParaRPr>
                    </a:p>
                  </a:txBody>
                  <a:tcPr marL="120875" marR="120875" marT="167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46046881"/>
                  </a:ext>
                </a:extLst>
              </a:tr>
            </a:tbl>
          </a:graphicData>
        </a:graphic>
      </p:graphicFrame>
      <p:sp>
        <p:nvSpPr>
          <p:cNvPr id="4" name="Slide Number Placeholder 3">
            <a:extLst>
              <a:ext uri="{FF2B5EF4-FFF2-40B4-BE49-F238E27FC236}">
                <a16:creationId xmlns:a16="http://schemas.microsoft.com/office/drawing/2014/main" id="{A264ACD2-13D2-7C1B-B50C-DB8EBE5C50C5}"/>
              </a:ext>
            </a:extLst>
          </p:cNvPr>
          <p:cNvSpPr>
            <a:spLocks noGrp="1"/>
          </p:cNvSpPr>
          <p:nvPr>
            <p:ph type="sldNum" sz="quarter" idx="12"/>
          </p:nvPr>
        </p:nvSpPr>
        <p:spPr/>
        <p:txBody>
          <a:bodyPr>
            <a:normAutofit/>
          </a:bodyPr>
          <a:lstStyle/>
          <a:p>
            <a:pPr>
              <a:spcAft>
                <a:spcPts val="600"/>
              </a:spcAft>
            </a:pPr>
            <a:fld id="{63FECFC1-1FBF-4FB4-B597-2E93DA8D3CB1}" type="slidenum">
              <a:rPr lang="en-NL" smtClean="0"/>
              <a:pPr>
                <a:spcAft>
                  <a:spcPts val="600"/>
                </a:spcAft>
              </a:pPr>
              <a:t>74</a:t>
            </a:fld>
            <a:endParaRPr lang="en-NL"/>
          </a:p>
        </p:txBody>
      </p:sp>
    </p:spTree>
    <p:extLst>
      <p:ext uri="{BB962C8B-B14F-4D97-AF65-F5344CB8AC3E}">
        <p14:creationId xmlns:p14="http://schemas.microsoft.com/office/powerpoint/2010/main" val="33597509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36">
            <a:extLst>
              <a:ext uri="{FF2B5EF4-FFF2-40B4-BE49-F238E27FC236}">
                <a16:creationId xmlns:a16="http://schemas.microsoft.com/office/drawing/2014/main" id="{61DACB41-59F3-BA6B-1F36-F505E2C12BF8}"/>
              </a:ext>
            </a:extLst>
          </p:cNvPr>
          <p:cNvSpPr txBox="1"/>
          <p:nvPr/>
        </p:nvSpPr>
        <p:spPr bwMode="auto">
          <a:xfrm>
            <a:off x="324137" y="66456"/>
            <a:ext cx="4836338" cy="707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1440" tIns="45720" rIns="91440" bIns="45720">
            <a:noAutofit/>
          </a:bodyPr>
          <a:lstStyle/>
          <a:p>
            <a:pPr defTabSz="914377">
              <a:spcBef>
                <a:spcPct val="0"/>
              </a:spcBef>
              <a:defRPr/>
            </a:pPr>
            <a:r>
              <a:rPr lang="en-US" altLang="zh-CN" sz="3200" b="1" dirty="0">
                <a:latin typeface="Calibri" panose="020F0502020204030204" pitchFamily="34" charset="0"/>
                <a:ea typeface="等线" panose="02010600030101010101" pitchFamily="2" charset="-122"/>
                <a:cs typeface="+mn-ea"/>
                <a:sym typeface="+mn-lt"/>
              </a:rPr>
              <a:t>Sample preparation</a:t>
            </a:r>
            <a:endParaRPr lang="zh-CN" altLang="en-US" sz="3200" b="1" dirty="0">
              <a:latin typeface="Calibri" panose="020F0502020204030204" pitchFamily="34" charset="0"/>
              <a:ea typeface="等线" panose="02010600030101010101" pitchFamily="2" charset="-122"/>
              <a:cs typeface="+mn-ea"/>
              <a:sym typeface="+mn-lt"/>
            </a:endParaRPr>
          </a:p>
        </p:txBody>
      </p:sp>
      <p:graphicFrame>
        <p:nvGraphicFramePr>
          <p:cNvPr id="11" name="Chart 10">
            <a:extLst>
              <a:ext uri="{FF2B5EF4-FFF2-40B4-BE49-F238E27FC236}">
                <a16:creationId xmlns:a16="http://schemas.microsoft.com/office/drawing/2014/main" id="{E86F6A62-B069-F216-ADBA-1B6602FF0409}"/>
              </a:ext>
            </a:extLst>
          </p:cNvPr>
          <p:cNvGraphicFramePr>
            <a:graphicFrameLocks/>
          </p:cNvGraphicFramePr>
          <p:nvPr/>
        </p:nvGraphicFramePr>
        <p:xfrm>
          <a:off x="481163" y="4434941"/>
          <a:ext cx="3862864" cy="23252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177E4132-194C-EC63-BD72-C69792FE1621}"/>
              </a:ext>
            </a:extLst>
          </p:cNvPr>
          <p:cNvGraphicFramePr>
            <a:graphicFrameLocks/>
          </p:cNvGraphicFramePr>
          <p:nvPr>
            <p:extLst>
              <p:ext uri="{D42A27DB-BD31-4B8C-83A1-F6EECF244321}">
                <p14:modId xmlns:p14="http://schemas.microsoft.com/office/powerpoint/2010/main" val="1756976192"/>
              </p:ext>
            </p:extLst>
          </p:nvPr>
        </p:nvGraphicFramePr>
        <p:xfrm>
          <a:off x="4064727" y="4434941"/>
          <a:ext cx="3781425" cy="2200834"/>
        </p:xfrm>
        <a:graphic>
          <a:graphicData uri="http://schemas.openxmlformats.org/drawingml/2006/chart">
            <c:chart xmlns:c="http://schemas.openxmlformats.org/drawingml/2006/chart" xmlns:r="http://schemas.openxmlformats.org/officeDocument/2006/relationships" r:id="rId4"/>
          </a:graphicData>
        </a:graphic>
      </p:graphicFrame>
      <p:sp>
        <p:nvSpPr>
          <p:cNvPr id="6" name="Slide Number Placeholder 5">
            <a:extLst>
              <a:ext uri="{FF2B5EF4-FFF2-40B4-BE49-F238E27FC236}">
                <a16:creationId xmlns:a16="http://schemas.microsoft.com/office/drawing/2014/main" id="{A1ECDB77-9981-FD7F-4F41-C951FB5B8943}"/>
              </a:ext>
            </a:extLst>
          </p:cNvPr>
          <p:cNvSpPr>
            <a:spLocks noGrp="1"/>
          </p:cNvSpPr>
          <p:nvPr>
            <p:ph type="sldNum" sz="quarter" idx="12"/>
          </p:nvPr>
        </p:nvSpPr>
        <p:spPr/>
        <p:txBody>
          <a:bodyPr/>
          <a:lstStyle/>
          <a:p>
            <a:fld id="{5DD3DB80-B894-403A-B48E-6FDC1A72010E}" type="slidenum">
              <a:rPr lang="zh-CN" altLang="en-US" smtClean="0"/>
              <a:pPr/>
              <a:t>75</a:t>
            </a:fld>
            <a:endParaRPr lang="zh-CN" altLang="en-US"/>
          </a:p>
        </p:txBody>
      </p:sp>
      <p:grpSp>
        <p:nvGrpSpPr>
          <p:cNvPr id="8" name="Group 7">
            <a:extLst>
              <a:ext uri="{FF2B5EF4-FFF2-40B4-BE49-F238E27FC236}">
                <a16:creationId xmlns:a16="http://schemas.microsoft.com/office/drawing/2014/main" id="{FE6692C9-6923-E3D2-C44E-9E68C7D1D573}"/>
              </a:ext>
            </a:extLst>
          </p:cNvPr>
          <p:cNvGrpSpPr/>
          <p:nvPr/>
        </p:nvGrpSpPr>
        <p:grpSpPr>
          <a:xfrm>
            <a:off x="560318" y="1764215"/>
            <a:ext cx="13241338" cy="1681670"/>
            <a:chOff x="1919590" y="3097126"/>
            <a:chExt cx="13241338" cy="1681670"/>
          </a:xfrm>
        </p:grpSpPr>
        <p:pic>
          <p:nvPicPr>
            <p:cNvPr id="4" name="Picture 3">
              <a:extLst>
                <a:ext uri="{FF2B5EF4-FFF2-40B4-BE49-F238E27FC236}">
                  <a16:creationId xmlns:a16="http://schemas.microsoft.com/office/drawing/2014/main" id="{8A7150F1-CFF2-1C83-52C1-06909BF2E5CD}"/>
                </a:ext>
              </a:extLst>
            </p:cNvPr>
            <p:cNvPicPr>
              <a:picLocks noChangeAspect="1"/>
            </p:cNvPicPr>
            <p:nvPr/>
          </p:nvPicPr>
          <p:blipFill>
            <a:blip r:embed="rId5"/>
            <a:srcRect t="57856" r="12691"/>
            <a:stretch/>
          </p:blipFill>
          <p:spPr>
            <a:xfrm>
              <a:off x="1919590" y="3097126"/>
              <a:ext cx="4331680" cy="1258198"/>
            </a:xfrm>
            <a:prstGeom prst="rect">
              <a:avLst/>
            </a:prstGeom>
          </p:spPr>
        </p:pic>
        <p:grpSp>
          <p:nvGrpSpPr>
            <p:cNvPr id="3" name="Group 2">
              <a:extLst>
                <a:ext uri="{FF2B5EF4-FFF2-40B4-BE49-F238E27FC236}">
                  <a16:creationId xmlns:a16="http://schemas.microsoft.com/office/drawing/2014/main" id="{46CAD781-CAFC-97F0-27EF-CD3DA364D89F}"/>
                </a:ext>
              </a:extLst>
            </p:cNvPr>
            <p:cNvGrpSpPr/>
            <p:nvPr/>
          </p:nvGrpSpPr>
          <p:grpSpPr>
            <a:xfrm>
              <a:off x="3974357" y="3102492"/>
              <a:ext cx="11186571" cy="1676304"/>
              <a:chOff x="5108322" y="2594948"/>
              <a:chExt cx="11186571" cy="1676304"/>
            </a:xfrm>
          </p:grpSpPr>
          <p:pic>
            <p:nvPicPr>
              <p:cNvPr id="7" name="Picture 6">
                <a:extLst>
                  <a:ext uri="{FF2B5EF4-FFF2-40B4-BE49-F238E27FC236}">
                    <a16:creationId xmlns:a16="http://schemas.microsoft.com/office/drawing/2014/main" id="{EABF934A-B366-1BAD-A12C-CE2499226E41}"/>
                  </a:ext>
                </a:extLst>
              </p:cNvPr>
              <p:cNvPicPr>
                <a:picLocks noChangeAspect="1"/>
              </p:cNvPicPr>
              <p:nvPr/>
            </p:nvPicPr>
            <p:blipFill>
              <a:blip r:embed="rId5"/>
              <a:srcRect l="12691" t="7001" b="49252"/>
              <a:stretch/>
            </p:blipFill>
            <p:spPr>
              <a:xfrm>
                <a:off x="7341883" y="2594948"/>
                <a:ext cx="4331680" cy="1306064"/>
              </a:xfrm>
              <a:prstGeom prst="rect">
                <a:avLst/>
              </a:prstGeom>
            </p:spPr>
          </p:pic>
          <p:sp>
            <p:nvSpPr>
              <p:cNvPr id="9" name="TextBox 8">
                <a:extLst>
                  <a:ext uri="{FF2B5EF4-FFF2-40B4-BE49-F238E27FC236}">
                    <a16:creationId xmlns:a16="http://schemas.microsoft.com/office/drawing/2014/main" id="{1621452F-4262-F5E8-7702-9FAE4D257748}"/>
                  </a:ext>
                </a:extLst>
              </p:cNvPr>
              <p:cNvSpPr txBox="1"/>
              <p:nvPr/>
            </p:nvSpPr>
            <p:spPr>
              <a:xfrm>
                <a:off x="10175081" y="3158678"/>
                <a:ext cx="6119812" cy="369332"/>
              </a:xfrm>
              <a:prstGeom prst="rect">
                <a:avLst/>
              </a:prstGeom>
              <a:noFill/>
            </p:spPr>
            <p:txBody>
              <a:bodyPr wrap="square">
                <a:spAutoFit/>
              </a:bodyPr>
              <a:lstStyle/>
              <a:p>
                <a:r>
                  <a:rPr lang="zh-CN" altLang="en-US"/>
                  <a:t>1362924</a:t>
                </a:r>
                <a:endParaRPr lang="zh-CN" altLang="en-US" dirty="0"/>
              </a:p>
            </p:txBody>
          </p:sp>
          <p:sp>
            <p:nvSpPr>
              <p:cNvPr id="13" name="TextBox 12">
                <a:extLst>
                  <a:ext uri="{FF2B5EF4-FFF2-40B4-BE49-F238E27FC236}">
                    <a16:creationId xmlns:a16="http://schemas.microsoft.com/office/drawing/2014/main" id="{CAADDC61-D759-69D7-3E90-AC4F45208CD5}"/>
                  </a:ext>
                </a:extLst>
              </p:cNvPr>
              <p:cNvSpPr txBox="1"/>
              <p:nvPr/>
            </p:nvSpPr>
            <p:spPr>
              <a:xfrm>
                <a:off x="6448792" y="3156341"/>
                <a:ext cx="8148636" cy="369332"/>
              </a:xfrm>
              <a:prstGeom prst="rect">
                <a:avLst/>
              </a:prstGeom>
              <a:noFill/>
            </p:spPr>
            <p:txBody>
              <a:bodyPr wrap="square">
                <a:spAutoFit/>
              </a:bodyPr>
              <a:lstStyle/>
              <a:p>
                <a:r>
                  <a:rPr lang="zh-CN" altLang="en-US" dirty="0"/>
                  <a:t>781712</a:t>
                </a:r>
              </a:p>
            </p:txBody>
          </p:sp>
          <p:sp>
            <p:nvSpPr>
              <p:cNvPr id="15" name="TextBox 14">
                <a:extLst>
                  <a:ext uri="{FF2B5EF4-FFF2-40B4-BE49-F238E27FC236}">
                    <a16:creationId xmlns:a16="http://schemas.microsoft.com/office/drawing/2014/main" id="{E6E535C7-56BF-3460-921D-686BE64E0EE1}"/>
                  </a:ext>
                </a:extLst>
              </p:cNvPr>
              <p:cNvSpPr txBox="1"/>
              <p:nvPr/>
            </p:nvSpPr>
            <p:spPr>
              <a:xfrm>
                <a:off x="6250173" y="3901920"/>
                <a:ext cx="3257550" cy="369332"/>
              </a:xfrm>
              <a:prstGeom prst="rect">
                <a:avLst/>
              </a:prstGeom>
              <a:noFill/>
            </p:spPr>
            <p:txBody>
              <a:bodyPr wrap="square" rtlCol="0">
                <a:spAutoFit/>
              </a:bodyPr>
              <a:lstStyle/>
              <a:p>
                <a:r>
                  <a:rPr lang="en-US" altLang="zh-CN" dirty="0"/>
                  <a:t>Ratio=1362924/781712=1.7435</a:t>
                </a:r>
                <a:endParaRPr lang="zh-CN" altLang="en-US" dirty="0"/>
              </a:p>
            </p:txBody>
          </p:sp>
          <p:sp>
            <p:nvSpPr>
              <p:cNvPr id="17" name="TextBox 16">
                <a:extLst>
                  <a:ext uri="{FF2B5EF4-FFF2-40B4-BE49-F238E27FC236}">
                    <a16:creationId xmlns:a16="http://schemas.microsoft.com/office/drawing/2014/main" id="{6798DD99-4731-0A33-DC2B-3610A3A2D09F}"/>
                  </a:ext>
                </a:extLst>
              </p:cNvPr>
              <p:cNvSpPr txBox="1"/>
              <p:nvPr/>
            </p:nvSpPr>
            <p:spPr>
              <a:xfrm>
                <a:off x="9977437" y="2788265"/>
                <a:ext cx="3257550" cy="369332"/>
              </a:xfrm>
              <a:prstGeom prst="rect">
                <a:avLst/>
              </a:prstGeom>
              <a:noFill/>
            </p:spPr>
            <p:txBody>
              <a:bodyPr wrap="square" rtlCol="0">
                <a:spAutoFit/>
              </a:bodyPr>
              <a:lstStyle/>
              <a:p>
                <a:r>
                  <a:rPr lang="en-US" altLang="zh-CN" dirty="0"/>
                  <a:t>G6P</a:t>
                </a:r>
                <a:endParaRPr lang="zh-CN" altLang="en-US" dirty="0"/>
              </a:p>
            </p:txBody>
          </p:sp>
          <p:sp>
            <p:nvSpPr>
              <p:cNvPr id="16" name="TextBox 15">
                <a:extLst>
                  <a:ext uri="{FF2B5EF4-FFF2-40B4-BE49-F238E27FC236}">
                    <a16:creationId xmlns:a16="http://schemas.microsoft.com/office/drawing/2014/main" id="{6B6AD4E3-F195-2DAF-E441-0F70AB212ADC}"/>
                  </a:ext>
                </a:extLst>
              </p:cNvPr>
              <p:cNvSpPr txBox="1"/>
              <p:nvPr/>
            </p:nvSpPr>
            <p:spPr>
              <a:xfrm>
                <a:off x="5108322" y="2876010"/>
                <a:ext cx="3257550" cy="369332"/>
              </a:xfrm>
              <a:prstGeom prst="rect">
                <a:avLst/>
              </a:prstGeom>
              <a:noFill/>
            </p:spPr>
            <p:txBody>
              <a:bodyPr wrap="square" rtlCol="0">
                <a:spAutoFit/>
              </a:bodyPr>
              <a:lstStyle/>
              <a:p>
                <a:r>
                  <a:rPr lang="en-US" altLang="zh-CN" dirty="0"/>
                  <a:t>Internal standard</a:t>
                </a:r>
                <a:endParaRPr lang="zh-CN" altLang="en-US" dirty="0"/>
              </a:p>
            </p:txBody>
          </p:sp>
        </p:grpSp>
      </p:grpSp>
    </p:spTree>
    <p:extLst>
      <p:ext uri="{BB962C8B-B14F-4D97-AF65-F5344CB8AC3E}">
        <p14:creationId xmlns:p14="http://schemas.microsoft.com/office/powerpoint/2010/main" val="133236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Graphic spid="12" grpId="0">
        <p:bldAsOne/>
      </p:bldGraphic>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CC222ED-D8B2-1AF1-FF7F-26103F339D4E}"/>
              </a:ext>
            </a:extLst>
          </p:cNvPr>
          <p:cNvSpPr txBox="1"/>
          <p:nvPr/>
        </p:nvSpPr>
        <p:spPr>
          <a:xfrm>
            <a:off x="419100" y="811292"/>
            <a:ext cx="7715250" cy="523220"/>
          </a:xfrm>
          <a:prstGeom prst="rect">
            <a:avLst/>
          </a:prstGeom>
          <a:noFill/>
        </p:spPr>
        <p:txBody>
          <a:bodyPr wrap="square" rtlCol="0">
            <a:spAutoFit/>
          </a:bodyPr>
          <a:lstStyle/>
          <a:p>
            <a:r>
              <a:rPr lang="en-US" altLang="zh-CN" sz="2800" dirty="0"/>
              <a:t>Extraction-LLE</a:t>
            </a:r>
            <a:endParaRPr lang="zh-CN" altLang="en-US" sz="2800" dirty="0"/>
          </a:p>
        </p:txBody>
      </p:sp>
      <p:grpSp>
        <p:nvGrpSpPr>
          <p:cNvPr id="14" name="Group 13">
            <a:extLst>
              <a:ext uri="{FF2B5EF4-FFF2-40B4-BE49-F238E27FC236}">
                <a16:creationId xmlns:a16="http://schemas.microsoft.com/office/drawing/2014/main" id="{B3DDDE3A-8D39-7FE9-7CBB-DBEA71D5D94B}"/>
              </a:ext>
            </a:extLst>
          </p:cNvPr>
          <p:cNvGrpSpPr/>
          <p:nvPr/>
        </p:nvGrpSpPr>
        <p:grpSpPr>
          <a:xfrm>
            <a:off x="733425" y="1643721"/>
            <a:ext cx="4000781" cy="4143378"/>
            <a:chOff x="666469" y="1819272"/>
            <a:chExt cx="4000781" cy="4143378"/>
          </a:xfrm>
        </p:grpSpPr>
        <p:pic>
          <p:nvPicPr>
            <p:cNvPr id="7" name="Picture 6">
              <a:extLst>
                <a:ext uri="{FF2B5EF4-FFF2-40B4-BE49-F238E27FC236}">
                  <a16:creationId xmlns:a16="http://schemas.microsoft.com/office/drawing/2014/main" id="{91E2FBF2-8745-8096-21FD-995E457740C6}"/>
                </a:ext>
              </a:extLst>
            </p:cNvPr>
            <p:cNvPicPr>
              <a:picLocks noChangeAspect="1"/>
            </p:cNvPicPr>
            <p:nvPr/>
          </p:nvPicPr>
          <p:blipFill rotWithShape="1">
            <a:blip r:embed="rId3">
              <a:extLst>
                <a:ext uri="{28A0092B-C50C-407E-A947-70E740481C1C}">
                  <a14:useLocalDpi xmlns:a14="http://schemas.microsoft.com/office/drawing/2010/main" val="0"/>
                </a:ext>
              </a:extLst>
            </a:blip>
            <a:srcRect t="24259" r="39584" b="37408"/>
            <a:stretch/>
          </p:blipFill>
          <p:spPr>
            <a:xfrm rot="5400000">
              <a:off x="-419382" y="2905123"/>
              <a:ext cx="4143378" cy="1971676"/>
            </a:xfrm>
            <a:prstGeom prst="rect">
              <a:avLst/>
            </a:prstGeom>
          </p:spPr>
        </p:pic>
        <p:sp>
          <p:nvSpPr>
            <p:cNvPr id="9" name="Call-out: Left Arrow 8">
              <a:extLst>
                <a:ext uri="{FF2B5EF4-FFF2-40B4-BE49-F238E27FC236}">
                  <a16:creationId xmlns:a16="http://schemas.microsoft.com/office/drawing/2014/main" id="{C7177E91-F5F2-742C-70C4-6685243D6233}"/>
                </a:ext>
              </a:extLst>
            </p:cNvPr>
            <p:cNvSpPr/>
            <p:nvPr/>
          </p:nvSpPr>
          <p:spPr>
            <a:xfrm>
              <a:off x="2257425" y="3695700"/>
              <a:ext cx="2409825" cy="723900"/>
            </a:xfrm>
            <a:prstGeom prst="leftArrowCallout">
              <a:avLst>
                <a:gd name="adj1" fmla="val 25000"/>
                <a:gd name="adj2" fmla="val 25000"/>
                <a:gd name="adj3" fmla="val 25000"/>
                <a:gd name="adj4" fmla="val 7450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err="1"/>
                <a:t>Water+Methanol</a:t>
              </a:r>
              <a:endParaRPr lang="zh-CN" altLang="en-US" dirty="0"/>
            </a:p>
          </p:txBody>
        </p:sp>
        <p:sp>
          <p:nvSpPr>
            <p:cNvPr id="10" name="Call-out: Left Arrow 9">
              <a:extLst>
                <a:ext uri="{FF2B5EF4-FFF2-40B4-BE49-F238E27FC236}">
                  <a16:creationId xmlns:a16="http://schemas.microsoft.com/office/drawing/2014/main" id="{6296B3E1-B8FD-07F3-AB77-E07572F8BA6D}"/>
                </a:ext>
              </a:extLst>
            </p:cNvPr>
            <p:cNvSpPr/>
            <p:nvPr/>
          </p:nvSpPr>
          <p:spPr>
            <a:xfrm>
              <a:off x="2257425" y="4829175"/>
              <a:ext cx="2066925" cy="723900"/>
            </a:xfrm>
            <a:prstGeom prst="leftArrowCallout">
              <a:avLst>
                <a:gd name="adj1" fmla="val 25000"/>
                <a:gd name="adj2" fmla="val 25000"/>
                <a:gd name="adj3" fmla="val 25000"/>
                <a:gd name="adj4" fmla="val 7050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Chloroform</a:t>
              </a:r>
              <a:endParaRPr lang="zh-CN" altLang="en-US" dirty="0"/>
            </a:p>
          </p:txBody>
        </p:sp>
      </p:grpSp>
      <p:sp>
        <p:nvSpPr>
          <p:cNvPr id="16" name="TextBox 15">
            <a:extLst>
              <a:ext uri="{FF2B5EF4-FFF2-40B4-BE49-F238E27FC236}">
                <a16:creationId xmlns:a16="http://schemas.microsoft.com/office/drawing/2014/main" id="{EE694844-AF0E-F0A7-88C3-1BAE12FF5201}"/>
              </a:ext>
            </a:extLst>
          </p:cNvPr>
          <p:cNvSpPr txBox="1"/>
          <p:nvPr/>
        </p:nvSpPr>
        <p:spPr>
          <a:xfrm>
            <a:off x="981075" y="5787099"/>
            <a:ext cx="1276350" cy="369332"/>
          </a:xfrm>
          <a:prstGeom prst="rect">
            <a:avLst/>
          </a:prstGeom>
          <a:noFill/>
        </p:spPr>
        <p:txBody>
          <a:bodyPr wrap="square">
            <a:spAutoFit/>
          </a:bodyPr>
          <a:lstStyle/>
          <a:p>
            <a:r>
              <a:rPr lang="nl-NL" altLang="zh-CN" dirty="0">
                <a:solidFill>
                  <a:schemeClr val="bg1"/>
                </a:solidFill>
                <a:latin typeface="arial" panose="020B0604020202020204" pitchFamily="34" charset="0"/>
              </a:rPr>
              <a:t>1.49 g/cm³</a:t>
            </a:r>
            <a:endParaRPr lang="zh-CN" altLang="en-US" dirty="0">
              <a:solidFill>
                <a:schemeClr val="bg1"/>
              </a:solidFill>
            </a:endParaRPr>
          </a:p>
        </p:txBody>
      </p:sp>
      <p:sp>
        <p:nvSpPr>
          <p:cNvPr id="3" name="Slide Number Placeholder 2">
            <a:extLst>
              <a:ext uri="{FF2B5EF4-FFF2-40B4-BE49-F238E27FC236}">
                <a16:creationId xmlns:a16="http://schemas.microsoft.com/office/drawing/2014/main" id="{38829ACF-9F26-F76E-03F7-F08897FAC618}"/>
              </a:ext>
            </a:extLst>
          </p:cNvPr>
          <p:cNvSpPr>
            <a:spLocks noGrp="1"/>
          </p:cNvSpPr>
          <p:nvPr>
            <p:ph type="sldNum" sz="quarter" idx="12"/>
          </p:nvPr>
        </p:nvSpPr>
        <p:spPr/>
        <p:txBody>
          <a:bodyPr/>
          <a:lstStyle/>
          <a:p>
            <a:fld id="{5DD3DB80-B894-403A-B48E-6FDC1A72010E}" type="slidenum">
              <a:rPr lang="zh-CN" altLang="en-US" smtClean="0"/>
              <a:pPr/>
              <a:t>76</a:t>
            </a:fld>
            <a:endParaRPr lang="zh-CN" altLang="en-US"/>
          </a:p>
        </p:txBody>
      </p:sp>
      <p:sp>
        <p:nvSpPr>
          <p:cNvPr id="4" name="TextBox 3">
            <a:extLst>
              <a:ext uri="{FF2B5EF4-FFF2-40B4-BE49-F238E27FC236}">
                <a16:creationId xmlns:a16="http://schemas.microsoft.com/office/drawing/2014/main" id="{5777422A-B529-A12B-ED40-10B73AED94AC}"/>
              </a:ext>
            </a:extLst>
          </p:cNvPr>
          <p:cNvSpPr txBox="1"/>
          <p:nvPr/>
        </p:nvSpPr>
        <p:spPr>
          <a:xfrm>
            <a:off x="7165419" y="779857"/>
            <a:ext cx="4286250" cy="523220"/>
          </a:xfrm>
          <a:prstGeom prst="rect">
            <a:avLst/>
          </a:prstGeom>
          <a:noFill/>
        </p:spPr>
        <p:txBody>
          <a:bodyPr wrap="square" rtlCol="0">
            <a:spAutoFit/>
          </a:bodyPr>
          <a:lstStyle/>
          <a:p>
            <a:r>
              <a:rPr lang="en-US" altLang="zh-CN" sz="2800" dirty="0" err="1"/>
              <a:t>Derivatisation</a:t>
            </a:r>
            <a:r>
              <a:rPr lang="en-US" altLang="zh-CN" sz="2800" dirty="0"/>
              <a:t> Experiment</a:t>
            </a:r>
            <a:endParaRPr lang="zh-CN" altLang="en-US" sz="2800" dirty="0">
              <a:solidFill>
                <a:srgbClr val="FF0000"/>
              </a:solidFill>
            </a:endParaRPr>
          </a:p>
        </p:txBody>
      </p:sp>
      <p:graphicFrame>
        <p:nvGraphicFramePr>
          <p:cNvPr id="5" name="Object 4">
            <a:extLst>
              <a:ext uri="{FF2B5EF4-FFF2-40B4-BE49-F238E27FC236}">
                <a16:creationId xmlns:a16="http://schemas.microsoft.com/office/drawing/2014/main" id="{886D3726-EE0C-4FBD-5FE1-EA1D6E6961B3}"/>
              </a:ext>
            </a:extLst>
          </p:cNvPr>
          <p:cNvGraphicFramePr>
            <a:graphicFrameLocks noChangeAspect="1"/>
          </p:cNvGraphicFramePr>
          <p:nvPr/>
        </p:nvGraphicFramePr>
        <p:xfrm>
          <a:off x="9363356" y="2130940"/>
          <a:ext cx="2565400" cy="3227387"/>
        </p:xfrm>
        <a:graphic>
          <a:graphicData uri="http://schemas.openxmlformats.org/presentationml/2006/ole">
            <mc:AlternateContent xmlns:mc="http://schemas.openxmlformats.org/markup-compatibility/2006">
              <mc:Choice xmlns:v="urn:schemas-microsoft-com:vml" Requires="v">
                <p:oleObj name="CS ChemDraw Drawing" r:id="rId4" imgW="2566139" imgH="3227403" progId="ChemDraw.Document.6.0">
                  <p:embed/>
                </p:oleObj>
              </mc:Choice>
              <mc:Fallback>
                <p:oleObj name="CS ChemDraw Drawing" r:id="rId4" imgW="2566139" imgH="3227403" progId="ChemDraw.Document.6.0">
                  <p:embed/>
                  <p:pic>
                    <p:nvPicPr>
                      <p:cNvPr id="5" name="Object 4">
                        <a:extLst>
                          <a:ext uri="{FF2B5EF4-FFF2-40B4-BE49-F238E27FC236}">
                            <a16:creationId xmlns:a16="http://schemas.microsoft.com/office/drawing/2014/main" id="{886D3726-EE0C-4FBD-5FE1-EA1D6E6961B3}"/>
                          </a:ext>
                        </a:extLst>
                      </p:cNvPr>
                      <p:cNvPicPr/>
                      <p:nvPr/>
                    </p:nvPicPr>
                    <p:blipFill>
                      <a:blip r:embed="rId5"/>
                      <a:stretch>
                        <a:fillRect/>
                      </a:stretch>
                    </p:blipFill>
                    <p:spPr>
                      <a:xfrm>
                        <a:off x="9363356" y="2130940"/>
                        <a:ext cx="2565400" cy="3227387"/>
                      </a:xfrm>
                      <a:prstGeom prst="rect">
                        <a:avLst/>
                      </a:prstGeom>
                    </p:spPr>
                  </p:pic>
                </p:oleObj>
              </mc:Fallback>
            </mc:AlternateContent>
          </a:graphicData>
        </a:graphic>
      </p:graphicFrame>
      <p:cxnSp>
        <p:nvCxnSpPr>
          <p:cNvPr id="12" name="Connector: Curved 11">
            <a:extLst>
              <a:ext uri="{FF2B5EF4-FFF2-40B4-BE49-F238E27FC236}">
                <a16:creationId xmlns:a16="http://schemas.microsoft.com/office/drawing/2014/main" id="{49775F97-F55C-D8AF-FB47-D7604CB9B2F8}"/>
              </a:ext>
            </a:extLst>
          </p:cNvPr>
          <p:cNvCxnSpPr>
            <a:stCxn id="9" idx="0"/>
            <a:endCxn id="4" idx="1"/>
          </p:cNvCxnSpPr>
          <p:nvPr/>
        </p:nvCxnSpPr>
        <p:spPr>
          <a:xfrm rot="5400000" flipH="1" flipV="1">
            <a:off x="4261605" y="616338"/>
            <a:ext cx="2478682" cy="3328945"/>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3" name="Object 12">
            <a:extLst>
              <a:ext uri="{FF2B5EF4-FFF2-40B4-BE49-F238E27FC236}">
                <a16:creationId xmlns:a16="http://schemas.microsoft.com/office/drawing/2014/main" id="{940D4D3C-792C-2ECC-FE49-BAE3F28820D7}"/>
              </a:ext>
            </a:extLst>
          </p:cNvPr>
          <p:cNvGraphicFramePr>
            <a:graphicFrameLocks noChangeAspect="1"/>
          </p:cNvGraphicFramePr>
          <p:nvPr/>
        </p:nvGraphicFramePr>
        <p:xfrm>
          <a:off x="7383658" y="1980128"/>
          <a:ext cx="1174750" cy="3529013"/>
        </p:xfrm>
        <a:graphic>
          <a:graphicData uri="http://schemas.openxmlformats.org/presentationml/2006/ole">
            <mc:AlternateContent xmlns:mc="http://schemas.openxmlformats.org/markup-compatibility/2006">
              <mc:Choice xmlns:v="urn:schemas-microsoft-com:vml" Requires="v">
                <p:oleObj name="CS ChemDraw Drawing" r:id="rId6" imgW="1174329" imgH="3529108" progId="ChemDraw.Document.6.0">
                  <p:embed/>
                </p:oleObj>
              </mc:Choice>
              <mc:Fallback>
                <p:oleObj name="CS ChemDraw Drawing" r:id="rId6" imgW="1174329" imgH="3529108" progId="ChemDraw.Document.6.0">
                  <p:embed/>
                  <p:pic>
                    <p:nvPicPr>
                      <p:cNvPr id="13" name="Object 12">
                        <a:extLst>
                          <a:ext uri="{FF2B5EF4-FFF2-40B4-BE49-F238E27FC236}">
                            <a16:creationId xmlns:a16="http://schemas.microsoft.com/office/drawing/2014/main" id="{940D4D3C-792C-2ECC-FE49-BAE3F28820D7}"/>
                          </a:ext>
                        </a:extLst>
                      </p:cNvPr>
                      <p:cNvPicPr/>
                      <p:nvPr/>
                    </p:nvPicPr>
                    <p:blipFill>
                      <a:blip r:embed="rId7"/>
                      <a:stretch>
                        <a:fillRect/>
                      </a:stretch>
                    </p:blipFill>
                    <p:spPr>
                      <a:xfrm>
                        <a:off x="7383658" y="1980128"/>
                        <a:ext cx="1174750" cy="3529013"/>
                      </a:xfrm>
                      <a:prstGeom prst="rect">
                        <a:avLst/>
                      </a:prstGeom>
                    </p:spPr>
                  </p:pic>
                </p:oleObj>
              </mc:Fallback>
            </mc:AlternateContent>
          </a:graphicData>
        </a:graphic>
      </p:graphicFrame>
      <p:sp>
        <p:nvSpPr>
          <p:cNvPr id="17" name="TextBox 16">
            <a:extLst>
              <a:ext uri="{FF2B5EF4-FFF2-40B4-BE49-F238E27FC236}">
                <a16:creationId xmlns:a16="http://schemas.microsoft.com/office/drawing/2014/main" id="{D9709687-F442-C025-3979-61EEE823B154}"/>
              </a:ext>
            </a:extLst>
          </p:cNvPr>
          <p:cNvSpPr txBox="1"/>
          <p:nvPr/>
        </p:nvSpPr>
        <p:spPr>
          <a:xfrm>
            <a:off x="7518229" y="1657232"/>
            <a:ext cx="905608" cy="369332"/>
          </a:xfrm>
          <a:prstGeom prst="rect">
            <a:avLst/>
          </a:prstGeom>
          <a:noFill/>
        </p:spPr>
        <p:txBody>
          <a:bodyPr wrap="square" rtlCol="0">
            <a:spAutoFit/>
          </a:bodyPr>
          <a:lstStyle/>
          <a:p>
            <a:r>
              <a:rPr lang="en-US" dirty="0"/>
              <a:t>Before</a:t>
            </a:r>
            <a:endParaRPr lang="en-NL" dirty="0"/>
          </a:p>
        </p:txBody>
      </p:sp>
      <p:sp>
        <p:nvSpPr>
          <p:cNvPr id="18" name="TextBox 17">
            <a:extLst>
              <a:ext uri="{FF2B5EF4-FFF2-40B4-BE49-F238E27FC236}">
                <a16:creationId xmlns:a16="http://schemas.microsoft.com/office/drawing/2014/main" id="{2C4EBB61-3AA9-C1D9-1EEF-31F4E771D550}"/>
              </a:ext>
            </a:extLst>
          </p:cNvPr>
          <p:cNvSpPr txBox="1"/>
          <p:nvPr/>
        </p:nvSpPr>
        <p:spPr>
          <a:xfrm>
            <a:off x="10193252" y="1657232"/>
            <a:ext cx="905608" cy="369332"/>
          </a:xfrm>
          <a:prstGeom prst="rect">
            <a:avLst/>
          </a:prstGeom>
          <a:noFill/>
        </p:spPr>
        <p:txBody>
          <a:bodyPr wrap="square" rtlCol="0">
            <a:spAutoFit/>
          </a:bodyPr>
          <a:lstStyle/>
          <a:p>
            <a:r>
              <a:rPr lang="en-US" dirty="0"/>
              <a:t>After</a:t>
            </a:r>
            <a:endParaRPr lang="en-NL" dirty="0"/>
          </a:p>
        </p:txBody>
      </p:sp>
      <p:cxnSp>
        <p:nvCxnSpPr>
          <p:cNvPr id="20" name="Straight Arrow Connector 19">
            <a:extLst>
              <a:ext uri="{FF2B5EF4-FFF2-40B4-BE49-F238E27FC236}">
                <a16:creationId xmlns:a16="http://schemas.microsoft.com/office/drawing/2014/main" id="{32161284-AC2E-0DE6-9A16-081D5B582659}"/>
              </a:ext>
            </a:extLst>
          </p:cNvPr>
          <p:cNvCxnSpPr>
            <a:stCxn id="17" idx="3"/>
            <a:endCxn id="18" idx="1"/>
          </p:cNvCxnSpPr>
          <p:nvPr/>
        </p:nvCxnSpPr>
        <p:spPr>
          <a:xfrm>
            <a:off x="8423839" y="1841898"/>
            <a:ext cx="176941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49947613-AD24-AACC-DE11-ED794520C210}"/>
              </a:ext>
            </a:extLst>
          </p:cNvPr>
          <p:cNvSpPr txBox="1"/>
          <p:nvPr/>
        </p:nvSpPr>
        <p:spPr>
          <a:xfrm>
            <a:off x="8231981" y="5613513"/>
            <a:ext cx="2909888" cy="923330"/>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t>increase in the volatility</a:t>
            </a:r>
            <a:endParaRPr lang="en-US" altLang="zh-CN" dirty="0">
              <a:solidFill>
                <a:schemeClr val="accent2"/>
              </a:solidFill>
            </a:endParaRPr>
          </a:p>
          <a:p>
            <a:pPr marL="285750" indent="-285750">
              <a:buFont typeface="Arial" panose="020B0604020202020204" pitchFamily="34" charset="0"/>
              <a:buChar char="•"/>
            </a:pPr>
            <a:r>
              <a:rPr lang="en-US" altLang="zh-CN" dirty="0"/>
              <a:t>Reduction of active sites</a:t>
            </a:r>
            <a:endParaRPr lang="en-US" altLang="zh-CN" dirty="0">
              <a:solidFill>
                <a:schemeClr val="accent2"/>
              </a:solidFill>
            </a:endParaRPr>
          </a:p>
          <a:p>
            <a:pPr marL="285750" indent="-285750">
              <a:buFont typeface="Arial" panose="020B0604020202020204" pitchFamily="34" charset="0"/>
              <a:buChar char="•"/>
            </a:pPr>
            <a:r>
              <a:rPr lang="en-US" altLang="zh-CN" dirty="0"/>
              <a:t>Become less polar</a:t>
            </a:r>
            <a:endParaRPr lang="zh-CN" altLang="en-US" dirty="0">
              <a:solidFill>
                <a:schemeClr val="accent2"/>
              </a:solidFill>
            </a:endParaRPr>
          </a:p>
        </p:txBody>
      </p:sp>
      <p:sp>
        <p:nvSpPr>
          <p:cNvPr id="8" name="文本框 36">
            <a:extLst>
              <a:ext uri="{FF2B5EF4-FFF2-40B4-BE49-F238E27FC236}">
                <a16:creationId xmlns:a16="http://schemas.microsoft.com/office/drawing/2014/main" id="{53AE81DB-C5AA-565D-940A-BAB2267859EC}"/>
              </a:ext>
            </a:extLst>
          </p:cNvPr>
          <p:cNvSpPr txBox="1"/>
          <p:nvPr/>
        </p:nvSpPr>
        <p:spPr bwMode="auto">
          <a:xfrm>
            <a:off x="324137" y="66456"/>
            <a:ext cx="4836338" cy="707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1440" tIns="45720" rIns="91440" bIns="45720">
            <a:noAutofit/>
          </a:bodyPr>
          <a:lstStyle/>
          <a:p>
            <a:pPr defTabSz="914377">
              <a:spcBef>
                <a:spcPct val="0"/>
              </a:spcBef>
              <a:defRPr/>
            </a:pPr>
            <a:r>
              <a:rPr lang="en-US" altLang="zh-CN" sz="3200" b="1" dirty="0">
                <a:latin typeface="Calibri" panose="020F0502020204030204" pitchFamily="34" charset="0"/>
                <a:ea typeface="等线" panose="02010600030101010101" pitchFamily="2" charset="-122"/>
                <a:cs typeface="+mn-ea"/>
                <a:sym typeface="+mn-lt"/>
              </a:rPr>
              <a:t>Sample preparation</a:t>
            </a:r>
            <a:endParaRPr lang="zh-CN" altLang="en-US" sz="3200" b="1" dirty="0">
              <a:latin typeface="Calibri" panose="020F0502020204030204" pitchFamily="34" charset="0"/>
              <a:ea typeface="等线" panose="02010600030101010101" pitchFamily="2" charset="-122"/>
              <a:cs typeface="+mn-ea"/>
              <a:sym typeface="+mn-lt"/>
            </a:endParaRPr>
          </a:p>
        </p:txBody>
      </p:sp>
    </p:spTree>
    <p:extLst>
      <p:ext uri="{BB962C8B-B14F-4D97-AF65-F5344CB8AC3E}">
        <p14:creationId xmlns:p14="http://schemas.microsoft.com/office/powerpoint/2010/main" val="12332250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6">
            <a:extLst>
              <a:ext uri="{FF2B5EF4-FFF2-40B4-BE49-F238E27FC236}">
                <a16:creationId xmlns:a16="http://schemas.microsoft.com/office/drawing/2014/main" id="{F06F7E84-DC02-DEB0-5B77-79CCEC158151}"/>
              </a:ext>
            </a:extLst>
          </p:cNvPr>
          <p:cNvSpPr txBox="1"/>
          <p:nvPr/>
        </p:nvSpPr>
        <p:spPr bwMode="auto">
          <a:xfrm>
            <a:off x="816876" y="299756"/>
            <a:ext cx="5841147" cy="707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1440" tIns="45720" rIns="91440" bIns="45720">
            <a:noAutofit/>
          </a:bodyPr>
          <a:lstStyle/>
          <a:p>
            <a:pPr defTabSz="914377">
              <a:spcBef>
                <a:spcPct val="0"/>
              </a:spcBef>
              <a:defRPr/>
            </a:pPr>
            <a:r>
              <a:rPr lang="en-US" altLang="zh-CN" sz="3200" b="1" dirty="0">
                <a:latin typeface="Calibri" panose="020F0502020204030204" pitchFamily="34" charset="0"/>
                <a:ea typeface="等线" panose="02010600030101010101" pitchFamily="2" charset="-122"/>
                <a:cs typeface="+mn-ea"/>
                <a:sym typeface="+mn-lt"/>
              </a:rPr>
              <a:t>Method Validation</a:t>
            </a:r>
          </a:p>
        </p:txBody>
      </p:sp>
      <p:sp>
        <p:nvSpPr>
          <p:cNvPr id="5" name="isľíḓê">
            <a:extLst>
              <a:ext uri="{FF2B5EF4-FFF2-40B4-BE49-F238E27FC236}">
                <a16:creationId xmlns:a16="http://schemas.microsoft.com/office/drawing/2014/main" id="{D8764CFC-FACA-5970-39E8-1DDB72FE5535}"/>
              </a:ext>
            </a:extLst>
          </p:cNvPr>
          <p:cNvSpPr txBox="1"/>
          <p:nvPr/>
        </p:nvSpPr>
        <p:spPr>
          <a:xfrm>
            <a:off x="908000" y="1390133"/>
            <a:ext cx="7684772" cy="461665"/>
          </a:xfrm>
          <a:prstGeom prst="rect">
            <a:avLst/>
          </a:prstGeom>
          <a:noFill/>
        </p:spPr>
        <p:txBody>
          <a:bodyPr wrap="square" rtlCol="0">
            <a:spAutoFit/>
          </a:bodyPr>
          <a:lstStyle/>
          <a:p>
            <a:r>
              <a:rPr lang="en-US" altLang="zh-CN" sz="2400" b="1" dirty="0">
                <a:latin typeface="Calibri" panose="020F0502020204030204" pitchFamily="34" charset="0"/>
                <a:ea typeface="等线" panose="02010600030101010101" pitchFamily="2" charset="-122"/>
              </a:rPr>
              <a:t>Repeatability</a:t>
            </a:r>
          </a:p>
        </p:txBody>
      </p:sp>
      <p:sp>
        <p:nvSpPr>
          <p:cNvPr id="6" name="ïšļïďe">
            <a:extLst>
              <a:ext uri="{FF2B5EF4-FFF2-40B4-BE49-F238E27FC236}">
                <a16:creationId xmlns:a16="http://schemas.microsoft.com/office/drawing/2014/main" id="{DCD42083-C4A5-9C24-E9FF-4D471D47FDCE}"/>
              </a:ext>
            </a:extLst>
          </p:cNvPr>
          <p:cNvSpPr/>
          <p:nvPr/>
        </p:nvSpPr>
        <p:spPr>
          <a:xfrm flipH="1">
            <a:off x="754604" y="1220976"/>
            <a:ext cx="124544" cy="830997"/>
          </a:xfrm>
          <a:prstGeom prst="roundRect">
            <a:avLst>
              <a:gd name="adj" fmla="val 44900"/>
            </a:avLst>
          </a:prstGeom>
          <a:gradFill>
            <a:gsLst>
              <a:gs pos="0">
                <a:schemeClr val="accent1">
                  <a:lumMod val="60000"/>
                  <a:lumOff val="40000"/>
                </a:schemeClr>
              </a:gs>
              <a:gs pos="60000">
                <a:schemeClr val="accent1"/>
              </a:gs>
            </a:gsLst>
            <a:lin ang="2700000" scaled="0"/>
          </a:gradFill>
          <a:ln w="57150" cap="rnd">
            <a:noFill/>
            <a:prstDash val="solid"/>
            <a:round/>
          </a:ln>
          <a:effectLst>
            <a:outerShdw blurRad="50800" dist="50800" dir="5400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endParaRPr>
          </a:p>
        </p:txBody>
      </p:sp>
      <p:pic>
        <p:nvPicPr>
          <p:cNvPr id="25" name="Picture 24">
            <a:extLst>
              <a:ext uri="{FF2B5EF4-FFF2-40B4-BE49-F238E27FC236}">
                <a16:creationId xmlns:a16="http://schemas.microsoft.com/office/drawing/2014/main" id="{6E64432A-0FCF-A673-67E4-CB6EE7243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904" y="1384216"/>
            <a:ext cx="9144019" cy="6400813"/>
          </a:xfrm>
          <a:prstGeom prst="rect">
            <a:avLst/>
          </a:prstGeom>
        </p:spPr>
      </p:pic>
      <p:sp>
        <p:nvSpPr>
          <p:cNvPr id="26" name="TextBox 25">
            <a:extLst>
              <a:ext uri="{FF2B5EF4-FFF2-40B4-BE49-F238E27FC236}">
                <a16:creationId xmlns:a16="http://schemas.microsoft.com/office/drawing/2014/main" id="{F93F9500-E1CA-6B5C-735A-4D7606E75760}"/>
              </a:ext>
            </a:extLst>
          </p:cNvPr>
          <p:cNvSpPr txBox="1"/>
          <p:nvPr/>
        </p:nvSpPr>
        <p:spPr>
          <a:xfrm>
            <a:off x="3002764" y="2449266"/>
            <a:ext cx="4502426" cy="369332"/>
          </a:xfrm>
          <a:prstGeom prst="rect">
            <a:avLst/>
          </a:prstGeom>
          <a:noFill/>
        </p:spPr>
        <p:txBody>
          <a:bodyPr wrap="square" rtlCol="0">
            <a:spAutoFit/>
          </a:bodyPr>
          <a:lstStyle/>
          <a:p>
            <a:r>
              <a:rPr lang="en-US" altLang="zh-CN" dirty="0"/>
              <a:t>Same sample injected many times</a:t>
            </a:r>
            <a:endParaRPr lang="zh-CN" altLang="en-US" dirty="0"/>
          </a:p>
        </p:txBody>
      </p:sp>
      <p:graphicFrame>
        <p:nvGraphicFramePr>
          <p:cNvPr id="2" name="Chart 1">
            <a:extLst>
              <a:ext uri="{FF2B5EF4-FFF2-40B4-BE49-F238E27FC236}">
                <a16:creationId xmlns:a16="http://schemas.microsoft.com/office/drawing/2014/main" id="{0DC75DDD-5DDF-711D-854E-30552D8816D9}"/>
              </a:ext>
            </a:extLst>
          </p:cNvPr>
          <p:cNvGraphicFramePr>
            <a:graphicFrameLocks/>
          </p:cNvGraphicFramePr>
          <p:nvPr>
            <p:extLst>
              <p:ext uri="{D42A27DB-BD31-4B8C-83A1-F6EECF244321}">
                <p14:modId xmlns:p14="http://schemas.microsoft.com/office/powerpoint/2010/main" val="3173322606"/>
              </p:ext>
            </p:extLst>
          </p:nvPr>
        </p:nvGraphicFramePr>
        <p:xfrm>
          <a:off x="5589105" y="2545371"/>
          <a:ext cx="6460020" cy="4012875"/>
        </p:xfrm>
        <a:graphic>
          <a:graphicData uri="http://schemas.openxmlformats.org/drawingml/2006/chart">
            <c:chart xmlns:c="http://schemas.openxmlformats.org/drawingml/2006/chart" xmlns:r="http://schemas.openxmlformats.org/officeDocument/2006/relationships" r:id="rId3"/>
          </a:graphicData>
        </a:graphic>
      </p:graphicFrame>
      <p:sp>
        <p:nvSpPr>
          <p:cNvPr id="8" name="Slide Number Placeholder 7">
            <a:extLst>
              <a:ext uri="{FF2B5EF4-FFF2-40B4-BE49-F238E27FC236}">
                <a16:creationId xmlns:a16="http://schemas.microsoft.com/office/drawing/2014/main" id="{88CEC4B7-A5C0-5331-585F-2F9130B536C5}"/>
              </a:ext>
            </a:extLst>
          </p:cNvPr>
          <p:cNvSpPr>
            <a:spLocks noGrp="1"/>
          </p:cNvSpPr>
          <p:nvPr>
            <p:ph type="sldNum" sz="quarter" idx="12"/>
          </p:nvPr>
        </p:nvSpPr>
        <p:spPr/>
        <p:txBody>
          <a:bodyPr/>
          <a:lstStyle/>
          <a:p>
            <a:fld id="{5DD3DB80-B894-403A-B48E-6FDC1A72010E}" type="slidenum">
              <a:rPr lang="zh-CN" altLang="en-US" smtClean="0"/>
              <a:pPr/>
              <a:t>77</a:t>
            </a:fld>
            <a:endParaRPr lang="zh-CN" altLang="en-US"/>
          </a:p>
        </p:txBody>
      </p:sp>
    </p:spTree>
    <p:extLst>
      <p:ext uri="{BB962C8B-B14F-4D97-AF65-F5344CB8AC3E}">
        <p14:creationId xmlns:p14="http://schemas.microsoft.com/office/powerpoint/2010/main" val="41325434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0C9A9-2FB6-D9AF-719F-E3A0FC23281E}"/>
              </a:ext>
            </a:extLst>
          </p:cNvPr>
          <p:cNvSpPr>
            <a:spLocks noGrp="1"/>
          </p:cNvSpPr>
          <p:nvPr>
            <p:ph type="title"/>
          </p:nvPr>
        </p:nvSpPr>
        <p:spPr/>
        <p:txBody>
          <a:bodyPr/>
          <a:lstStyle/>
          <a:p>
            <a:r>
              <a:rPr lang="en-US" altLang="zh-CN" dirty="0"/>
              <a:t>Matrix(sample) effect</a:t>
            </a:r>
            <a:endParaRPr lang="en-NL" dirty="0"/>
          </a:p>
        </p:txBody>
      </p:sp>
      <p:sp>
        <p:nvSpPr>
          <p:cNvPr id="4" name="Slide Number Placeholder 3">
            <a:extLst>
              <a:ext uri="{FF2B5EF4-FFF2-40B4-BE49-F238E27FC236}">
                <a16:creationId xmlns:a16="http://schemas.microsoft.com/office/drawing/2014/main" id="{997F3BE5-5285-9C84-0EF5-2AFFCBF1EBAC}"/>
              </a:ext>
            </a:extLst>
          </p:cNvPr>
          <p:cNvSpPr>
            <a:spLocks noGrp="1"/>
          </p:cNvSpPr>
          <p:nvPr>
            <p:ph type="sldNum" sz="quarter" idx="12"/>
          </p:nvPr>
        </p:nvSpPr>
        <p:spPr/>
        <p:txBody>
          <a:bodyPr/>
          <a:lstStyle/>
          <a:p>
            <a:fld id="{63FECFC1-1FBF-4FB4-B597-2E93DA8D3CB1}" type="slidenum">
              <a:rPr lang="en-NL" smtClean="0"/>
              <a:t>78</a:t>
            </a:fld>
            <a:endParaRPr lang="en-NL"/>
          </a:p>
        </p:txBody>
      </p:sp>
      <p:graphicFrame>
        <p:nvGraphicFramePr>
          <p:cNvPr id="5" name="Chart 4">
            <a:extLst>
              <a:ext uri="{FF2B5EF4-FFF2-40B4-BE49-F238E27FC236}">
                <a16:creationId xmlns:a16="http://schemas.microsoft.com/office/drawing/2014/main" id="{B1CC98CE-55C8-60A0-DE67-B7C7165ADF7E}"/>
              </a:ext>
            </a:extLst>
          </p:cNvPr>
          <p:cNvGraphicFramePr>
            <a:graphicFrameLocks/>
          </p:cNvGraphicFramePr>
          <p:nvPr/>
        </p:nvGraphicFramePr>
        <p:xfrm>
          <a:off x="7018313" y="1498600"/>
          <a:ext cx="3960019" cy="2502694"/>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Straight Connector 5">
            <a:extLst>
              <a:ext uri="{FF2B5EF4-FFF2-40B4-BE49-F238E27FC236}">
                <a16:creationId xmlns:a16="http://schemas.microsoft.com/office/drawing/2014/main" id="{5B3FA942-5A6E-CC7D-0506-F7BBED8D9F37}"/>
              </a:ext>
            </a:extLst>
          </p:cNvPr>
          <p:cNvCxnSpPr/>
          <p:nvPr/>
        </p:nvCxnSpPr>
        <p:spPr>
          <a:xfrm>
            <a:off x="7358161" y="4365347"/>
            <a:ext cx="1048084" cy="0"/>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B006C31-E007-DC77-8D33-5777FA548E7C}"/>
              </a:ext>
            </a:extLst>
          </p:cNvPr>
          <p:cNvCxnSpPr/>
          <p:nvPr/>
        </p:nvCxnSpPr>
        <p:spPr>
          <a:xfrm>
            <a:off x="7362456" y="4071663"/>
            <a:ext cx="1048084" cy="0"/>
          </a:xfrm>
          <a:prstGeom prst="line">
            <a:avLst/>
          </a:prstGeom>
          <a:ln w="28575">
            <a:prstDash val="sysDot"/>
          </a:ln>
        </p:spPr>
        <p:style>
          <a:lnRef idx="1">
            <a:schemeClr val="accent2"/>
          </a:lnRef>
          <a:fillRef idx="0">
            <a:schemeClr val="accent2"/>
          </a:fillRef>
          <a:effectRef idx="0">
            <a:schemeClr val="accent2"/>
          </a:effectRef>
          <a:fontRef idx="minor">
            <a:schemeClr val="tx1"/>
          </a:fontRef>
        </p:style>
      </p:cxnSp>
      <p:sp>
        <p:nvSpPr>
          <p:cNvPr id="8" name="TextBox 7">
            <a:extLst>
              <a:ext uri="{FF2B5EF4-FFF2-40B4-BE49-F238E27FC236}">
                <a16:creationId xmlns:a16="http://schemas.microsoft.com/office/drawing/2014/main" id="{AEB7B8F3-8C55-3F7F-EFE9-312EB3ADE05E}"/>
              </a:ext>
            </a:extLst>
          </p:cNvPr>
          <p:cNvSpPr txBox="1"/>
          <p:nvPr/>
        </p:nvSpPr>
        <p:spPr>
          <a:xfrm>
            <a:off x="8449024" y="4180681"/>
            <a:ext cx="2283326" cy="369332"/>
          </a:xfrm>
          <a:prstGeom prst="rect">
            <a:avLst/>
          </a:prstGeom>
          <a:noFill/>
        </p:spPr>
        <p:txBody>
          <a:bodyPr wrap="square" rtlCol="0">
            <a:spAutoFit/>
          </a:bodyPr>
          <a:lstStyle/>
          <a:p>
            <a:r>
              <a:rPr lang="en-US" altLang="zh-CN" dirty="0">
                <a:solidFill>
                  <a:schemeClr val="accent5">
                    <a:lumMod val="75000"/>
                  </a:schemeClr>
                </a:solidFill>
              </a:rPr>
              <a:t>Calibration Curve</a:t>
            </a:r>
            <a:endParaRPr lang="zh-CN" altLang="en-US" dirty="0">
              <a:solidFill>
                <a:schemeClr val="accent5">
                  <a:lumMod val="75000"/>
                </a:schemeClr>
              </a:solidFill>
            </a:endParaRPr>
          </a:p>
        </p:txBody>
      </p:sp>
      <p:sp>
        <p:nvSpPr>
          <p:cNvPr id="9" name="TextBox 8">
            <a:extLst>
              <a:ext uri="{FF2B5EF4-FFF2-40B4-BE49-F238E27FC236}">
                <a16:creationId xmlns:a16="http://schemas.microsoft.com/office/drawing/2014/main" id="{F079107E-3002-1D3E-E494-58BFC61DC887}"/>
              </a:ext>
            </a:extLst>
          </p:cNvPr>
          <p:cNvSpPr txBox="1"/>
          <p:nvPr/>
        </p:nvSpPr>
        <p:spPr>
          <a:xfrm>
            <a:off x="8449024" y="3886997"/>
            <a:ext cx="2529306" cy="369332"/>
          </a:xfrm>
          <a:prstGeom prst="rect">
            <a:avLst/>
          </a:prstGeom>
          <a:noFill/>
        </p:spPr>
        <p:txBody>
          <a:bodyPr wrap="square" rtlCol="0">
            <a:spAutoFit/>
          </a:bodyPr>
          <a:lstStyle/>
          <a:p>
            <a:r>
              <a:rPr lang="en-US" altLang="zh-CN" dirty="0">
                <a:solidFill>
                  <a:schemeClr val="accent2">
                    <a:lumMod val="75000"/>
                  </a:schemeClr>
                </a:solidFill>
              </a:rPr>
              <a:t>Calibration </a:t>
            </a:r>
            <a:r>
              <a:rPr lang="en-US" altLang="zh-CN" dirty="0" err="1">
                <a:solidFill>
                  <a:schemeClr val="accent2">
                    <a:lumMod val="75000"/>
                  </a:schemeClr>
                </a:solidFill>
              </a:rPr>
              <a:t>Curve+cells</a:t>
            </a:r>
            <a:endParaRPr lang="zh-CN" altLang="en-US" dirty="0">
              <a:solidFill>
                <a:schemeClr val="accent2">
                  <a:lumMod val="75000"/>
                </a:schemeClr>
              </a:solidFill>
            </a:endParaRPr>
          </a:p>
        </p:txBody>
      </p:sp>
      <p:pic>
        <p:nvPicPr>
          <p:cNvPr id="12" name="Picture 11">
            <a:extLst>
              <a:ext uri="{FF2B5EF4-FFF2-40B4-BE49-F238E27FC236}">
                <a16:creationId xmlns:a16="http://schemas.microsoft.com/office/drawing/2014/main" id="{05F10986-EDA7-CD9A-97FD-6D96994C7CCC}"/>
              </a:ext>
            </a:extLst>
          </p:cNvPr>
          <p:cNvPicPr>
            <a:picLocks noChangeAspect="1"/>
          </p:cNvPicPr>
          <p:nvPr/>
        </p:nvPicPr>
        <p:blipFill>
          <a:blip r:embed="rId3"/>
          <a:stretch>
            <a:fillRect/>
          </a:stretch>
        </p:blipFill>
        <p:spPr>
          <a:xfrm>
            <a:off x="2346307" y="1498600"/>
            <a:ext cx="3956647" cy="3840813"/>
          </a:xfrm>
          <a:prstGeom prst="rect">
            <a:avLst/>
          </a:prstGeom>
        </p:spPr>
      </p:pic>
      <p:sp>
        <p:nvSpPr>
          <p:cNvPr id="16" name="TextBox 15">
            <a:extLst>
              <a:ext uri="{FF2B5EF4-FFF2-40B4-BE49-F238E27FC236}">
                <a16:creationId xmlns:a16="http://schemas.microsoft.com/office/drawing/2014/main" id="{E312EBFC-489B-A1AC-2475-A00181FB5E66}"/>
              </a:ext>
            </a:extLst>
          </p:cNvPr>
          <p:cNvSpPr txBox="1"/>
          <p:nvPr/>
        </p:nvSpPr>
        <p:spPr>
          <a:xfrm>
            <a:off x="1689714" y="1541207"/>
            <a:ext cx="6097604" cy="369332"/>
          </a:xfrm>
          <a:prstGeom prst="rect">
            <a:avLst/>
          </a:prstGeom>
          <a:noFill/>
        </p:spPr>
        <p:txBody>
          <a:bodyPr wrap="square">
            <a:spAutoFit/>
          </a:bodyPr>
          <a:lstStyle/>
          <a:p>
            <a:r>
              <a:rPr lang="en-US" altLang="zh-CN" dirty="0" err="1">
                <a:solidFill>
                  <a:schemeClr val="accent2">
                    <a:lumMod val="75000"/>
                  </a:schemeClr>
                </a:solidFill>
              </a:rPr>
              <a:t>Compounds+cells</a:t>
            </a:r>
            <a:endParaRPr lang="zh-CN" altLang="en-US" dirty="0">
              <a:solidFill>
                <a:schemeClr val="accent2">
                  <a:lumMod val="75000"/>
                </a:schemeClr>
              </a:solidFill>
            </a:endParaRPr>
          </a:p>
        </p:txBody>
      </p:sp>
      <p:sp>
        <p:nvSpPr>
          <p:cNvPr id="17" name="TextBox 16">
            <a:extLst>
              <a:ext uri="{FF2B5EF4-FFF2-40B4-BE49-F238E27FC236}">
                <a16:creationId xmlns:a16="http://schemas.microsoft.com/office/drawing/2014/main" id="{021F0157-6516-F12E-FCAD-43933AA92432}"/>
              </a:ext>
            </a:extLst>
          </p:cNvPr>
          <p:cNvSpPr txBox="1"/>
          <p:nvPr/>
        </p:nvSpPr>
        <p:spPr>
          <a:xfrm>
            <a:off x="4547232" y="1579443"/>
            <a:ext cx="2283326" cy="369332"/>
          </a:xfrm>
          <a:prstGeom prst="rect">
            <a:avLst/>
          </a:prstGeom>
          <a:noFill/>
        </p:spPr>
        <p:txBody>
          <a:bodyPr wrap="square" rtlCol="0">
            <a:spAutoFit/>
          </a:bodyPr>
          <a:lstStyle/>
          <a:p>
            <a:r>
              <a:rPr lang="en-US" altLang="zh-CN" dirty="0">
                <a:solidFill>
                  <a:schemeClr val="accent5">
                    <a:lumMod val="75000"/>
                  </a:schemeClr>
                </a:solidFill>
              </a:rPr>
              <a:t>Standard</a:t>
            </a:r>
            <a:endParaRPr lang="zh-CN" altLang="en-US" dirty="0">
              <a:solidFill>
                <a:schemeClr val="accent5">
                  <a:lumMod val="75000"/>
                </a:schemeClr>
              </a:solidFill>
            </a:endParaRPr>
          </a:p>
        </p:txBody>
      </p:sp>
    </p:spTree>
    <p:extLst>
      <p:ext uri="{BB962C8B-B14F-4D97-AF65-F5344CB8AC3E}">
        <p14:creationId xmlns:p14="http://schemas.microsoft.com/office/powerpoint/2010/main" val="32948076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263810EF-48C0-A699-EBF2-91DD8E6DA844}"/>
              </a:ext>
            </a:extLst>
          </p:cNvPr>
          <p:cNvGraphicFramePr>
            <a:graphicFrameLocks/>
          </p:cNvGraphicFramePr>
          <p:nvPr/>
        </p:nvGraphicFramePr>
        <p:xfrm>
          <a:off x="-169069" y="0"/>
          <a:ext cx="3960019" cy="250269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a:extLst>
              <a:ext uri="{FF2B5EF4-FFF2-40B4-BE49-F238E27FC236}">
                <a16:creationId xmlns:a16="http://schemas.microsoft.com/office/drawing/2014/main" id="{5C411F89-760F-40FF-AECD-25F0E46A201B}"/>
              </a:ext>
            </a:extLst>
          </p:cNvPr>
          <p:cNvGraphicFramePr>
            <a:graphicFrameLocks/>
          </p:cNvGraphicFramePr>
          <p:nvPr/>
        </p:nvGraphicFramePr>
        <p:xfrm>
          <a:off x="3640932" y="0"/>
          <a:ext cx="3960019" cy="250269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3">
            <a:extLst>
              <a:ext uri="{FF2B5EF4-FFF2-40B4-BE49-F238E27FC236}">
                <a16:creationId xmlns:a16="http://schemas.microsoft.com/office/drawing/2014/main" id="{80F00D83-FDD6-4F13-AD1B-12D27E941C5B}"/>
              </a:ext>
            </a:extLst>
          </p:cNvPr>
          <p:cNvGraphicFramePr>
            <a:graphicFrameLocks/>
          </p:cNvGraphicFramePr>
          <p:nvPr/>
        </p:nvGraphicFramePr>
        <p:xfrm>
          <a:off x="7474745" y="0"/>
          <a:ext cx="3960019" cy="250269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Chart 4">
            <a:extLst>
              <a:ext uri="{FF2B5EF4-FFF2-40B4-BE49-F238E27FC236}">
                <a16:creationId xmlns:a16="http://schemas.microsoft.com/office/drawing/2014/main" id="{702DB68B-CB60-4F7B-9A82-BFC71207D967}"/>
              </a:ext>
            </a:extLst>
          </p:cNvPr>
          <p:cNvGraphicFramePr>
            <a:graphicFrameLocks/>
          </p:cNvGraphicFramePr>
          <p:nvPr/>
        </p:nvGraphicFramePr>
        <p:xfrm>
          <a:off x="-192883" y="2381250"/>
          <a:ext cx="3960019" cy="250269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6" name="Chart 5">
            <a:extLst>
              <a:ext uri="{FF2B5EF4-FFF2-40B4-BE49-F238E27FC236}">
                <a16:creationId xmlns:a16="http://schemas.microsoft.com/office/drawing/2014/main" id="{80F69644-B4E3-4D04-B813-C88888B1F291}"/>
              </a:ext>
            </a:extLst>
          </p:cNvPr>
          <p:cNvGraphicFramePr>
            <a:graphicFrameLocks/>
          </p:cNvGraphicFramePr>
          <p:nvPr/>
        </p:nvGraphicFramePr>
        <p:xfrm>
          <a:off x="3684323" y="2177653"/>
          <a:ext cx="3960019" cy="2502694"/>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8" name="Chart 7">
            <a:extLst>
              <a:ext uri="{FF2B5EF4-FFF2-40B4-BE49-F238E27FC236}">
                <a16:creationId xmlns:a16="http://schemas.microsoft.com/office/drawing/2014/main" id="{AEAA4143-30DD-4B8A-814C-6BCCF91DDC5A}"/>
              </a:ext>
            </a:extLst>
          </p:cNvPr>
          <p:cNvGraphicFramePr>
            <a:graphicFrameLocks/>
          </p:cNvGraphicFramePr>
          <p:nvPr/>
        </p:nvGraphicFramePr>
        <p:xfrm>
          <a:off x="7450931" y="2165747"/>
          <a:ext cx="3960019" cy="2502694"/>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9" name="Chart 8">
            <a:extLst>
              <a:ext uri="{FF2B5EF4-FFF2-40B4-BE49-F238E27FC236}">
                <a16:creationId xmlns:a16="http://schemas.microsoft.com/office/drawing/2014/main" id="{E2F30A28-3D3C-4455-9B26-8C58719E5BBC}"/>
              </a:ext>
            </a:extLst>
          </p:cNvPr>
          <p:cNvGraphicFramePr>
            <a:graphicFrameLocks/>
          </p:cNvGraphicFramePr>
          <p:nvPr/>
        </p:nvGraphicFramePr>
        <p:xfrm>
          <a:off x="-153459" y="4619624"/>
          <a:ext cx="3960019" cy="2409825"/>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0" name="Chart 9">
            <a:extLst>
              <a:ext uri="{FF2B5EF4-FFF2-40B4-BE49-F238E27FC236}">
                <a16:creationId xmlns:a16="http://schemas.microsoft.com/office/drawing/2014/main" id="{1D77187C-84AC-418E-B122-C5ABF2F86BA4}"/>
              </a:ext>
            </a:extLst>
          </p:cNvPr>
          <p:cNvGraphicFramePr>
            <a:graphicFrameLocks/>
          </p:cNvGraphicFramePr>
          <p:nvPr/>
        </p:nvGraphicFramePr>
        <p:xfrm>
          <a:off x="3723747" y="4591051"/>
          <a:ext cx="3960019" cy="2409825"/>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7" name="Chart 6">
            <a:extLst>
              <a:ext uri="{FF2B5EF4-FFF2-40B4-BE49-F238E27FC236}">
                <a16:creationId xmlns:a16="http://schemas.microsoft.com/office/drawing/2014/main" id="{EE640E64-1636-462B-CEAD-69085F02DF68}"/>
              </a:ext>
            </a:extLst>
          </p:cNvPr>
          <p:cNvGraphicFramePr>
            <a:graphicFrameLocks/>
          </p:cNvGraphicFramePr>
          <p:nvPr/>
        </p:nvGraphicFramePr>
        <p:xfrm>
          <a:off x="7707580" y="4531521"/>
          <a:ext cx="3770575" cy="2352675"/>
        </p:xfrm>
        <a:graphic>
          <a:graphicData uri="http://schemas.openxmlformats.org/drawingml/2006/chart">
            <c:chart xmlns:c="http://schemas.openxmlformats.org/drawingml/2006/chart" xmlns:r="http://schemas.openxmlformats.org/officeDocument/2006/relationships" r:id="rId11"/>
          </a:graphicData>
        </a:graphic>
      </p:graphicFrame>
    </p:spTree>
    <p:extLst>
      <p:ext uri="{BB962C8B-B14F-4D97-AF65-F5344CB8AC3E}">
        <p14:creationId xmlns:p14="http://schemas.microsoft.com/office/powerpoint/2010/main" val="9313777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AA556DC-9CE6-4790-A3DD-F717F448DFBF}"/>
              </a:ext>
            </a:extLst>
          </p:cNvPr>
          <p:cNvGraphicFramePr>
            <a:graphicFrameLocks/>
          </p:cNvGraphicFramePr>
          <p:nvPr/>
        </p:nvGraphicFramePr>
        <p:xfrm>
          <a:off x="0" y="174171"/>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a:extLst>
              <a:ext uri="{FF2B5EF4-FFF2-40B4-BE49-F238E27FC236}">
                <a16:creationId xmlns:a16="http://schemas.microsoft.com/office/drawing/2014/main" id="{F008B128-C990-4950-B9E4-79619C84054D}"/>
              </a:ext>
            </a:extLst>
          </p:cNvPr>
          <p:cNvGraphicFramePr>
            <a:graphicFrameLocks/>
          </p:cNvGraphicFramePr>
          <p:nvPr/>
        </p:nvGraphicFramePr>
        <p:xfrm>
          <a:off x="4724400" y="174171"/>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804780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6">
            <a:extLst>
              <a:ext uri="{FF2B5EF4-FFF2-40B4-BE49-F238E27FC236}">
                <a16:creationId xmlns:a16="http://schemas.microsoft.com/office/drawing/2014/main" id="{72096E7E-00A9-C420-4569-D0EC674B57F1}"/>
              </a:ext>
            </a:extLst>
          </p:cNvPr>
          <p:cNvSpPr txBox="1"/>
          <p:nvPr/>
        </p:nvSpPr>
        <p:spPr bwMode="auto">
          <a:xfrm>
            <a:off x="689583" y="287037"/>
            <a:ext cx="7425717" cy="707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1440" tIns="45720" rIns="91440" bIns="45720">
            <a:noAutofit/>
          </a:bodyPr>
          <a:lstStyle/>
          <a:p>
            <a:pPr defTabSz="914377">
              <a:spcBef>
                <a:spcPct val="0"/>
              </a:spcBef>
              <a:defRPr/>
            </a:pPr>
            <a:r>
              <a:rPr lang="en-US" altLang="zh-CN" sz="3200" b="1" dirty="0">
                <a:latin typeface="Calibri" panose="020F0502020204030204" pitchFamily="34" charset="0"/>
                <a:ea typeface="等线" panose="02010600030101010101" pitchFamily="2" charset="-122"/>
                <a:cs typeface="+mn-ea"/>
                <a:sym typeface="+mn-lt"/>
              </a:rPr>
              <a:t>3.4 Validation</a:t>
            </a:r>
          </a:p>
        </p:txBody>
      </p:sp>
      <p:sp>
        <p:nvSpPr>
          <p:cNvPr id="6" name="ïšļïďe">
            <a:extLst>
              <a:ext uri="{FF2B5EF4-FFF2-40B4-BE49-F238E27FC236}">
                <a16:creationId xmlns:a16="http://schemas.microsoft.com/office/drawing/2014/main" id="{B215A145-82C7-5376-9D88-7639D101AABF}"/>
              </a:ext>
            </a:extLst>
          </p:cNvPr>
          <p:cNvSpPr/>
          <p:nvPr/>
        </p:nvSpPr>
        <p:spPr>
          <a:xfrm flipH="1">
            <a:off x="754604" y="1220976"/>
            <a:ext cx="124544" cy="830997"/>
          </a:xfrm>
          <a:prstGeom prst="roundRect">
            <a:avLst>
              <a:gd name="adj" fmla="val 44900"/>
            </a:avLst>
          </a:prstGeom>
          <a:gradFill>
            <a:gsLst>
              <a:gs pos="0">
                <a:schemeClr val="accent1">
                  <a:lumMod val="60000"/>
                  <a:lumOff val="40000"/>
                </a:schemeClr>
              </a:gs>
              <a:gs pos="60000">
                <a:schemeClr val="accent1"/>
              </a:gs>
            </a:gsLst>
            <a:lin ang="2700000" scaled="0"/>
          </a:gradFill>
          <a:ln w="57150" cap="rnd">
            <a:noFill/>
            <a:prstDash val="solid"/>
            <a:round/>
          </a:ln>
          <a:effectLst>
            <a:outerShdw blurRad="50800" dist="50800" dir="5400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endParaRPr>
          </a:p>
        </p:txBody>
      </p:sp>
      <p:sp>
        <p:nvSpPr>
          <p:cNvPr id="12" name="Slide Number Placeholder 11">
            <a:extLst>
              <a:ext uri="{FF2B5EF4-FFF2-40B4-BE49-F238E27FC236}">
                <a16:creationId xmlns:a16="http://schemas.microsoft.com/office/drawing/2014/main" id="{18D1CD08-5A5E-809F-26BE-906E15D61161}"/>
              </a:ext>
            </a:extLst>
          </p:cNvPr>
          <p:cNvSpPr>
            <a:spLocks noGrp="1"/>
          </p:cNvSpPr>
          <p:nvPr>
            <p:ph type="sldNum" sz="quarter" idx="12"/>
          </p:nvPr>
        </p:nvSpPr>
        <p:spPr/>
        <p:txBody>
          <a:bodyPr/>
          <a:lstStyle/>
          <a:p>
            <a:fld id="{63FECFC1-1FBF-4FB4-B597-2E93DA8D3CB1}" type="slidenum">
              <a:rPr lang="en-NL" smtClean="0"/>
              <a:t>81</a:t>
            </a:fld>
            <a:endParaRPr lang="en-NL"/>
          </a:p>
        </p:txBody>
      </p:sp>
      <p:sp>
        <p:nvSpPr>
          <p:cNvPr id="3" name="TextBox 2">
            <a:extLst>
              <a:ext uri="{FF2B5EF4-FFF2-40B4-BE49-F238E27FC236}">
                <a16:creationId xmlns:a16="http://schemas.microsoft.com/office/drawing/2014/main" id="{EC90CB91-67E7-5015-B6A6-A95A5BAC6B9B}"/>
              </a:ext>
            </a:extLst>
          </p:cNvPr>
          <p:cNvSpPr txBox="1"/>
          <p:nvPr/>
        </p:nvSpPr>
        <p:spPr>
          <a:xfrm>
            <a:off x="2839731" y="644217"/>
            <a:ext cx="11257935" cy="369332"/>
          </a:xfrm>
          <a:prstGeom prst="rect">
            <a:avLst/>
          </a:prstGeom>
          <a:noFill/>
        </p:spPr>
        <p:txBody>
          <a:bodyPr wrap="square">
            <a:spAutoFit/>
          </a:bodyPr>
          <a:lstStyle/>
          <a:p>
            <a:r>
              <a:rPr lang="en-NL" b="1" dirty="0"/>
              <a:t>Quantification of </a:t>
            </a:r>
            <a:r>
              <a:rPr lang="en-CA" b="1" dirty="0"/>
              <a:t>p-sugars </a:t>
            </a:r>
            <a:r>
              <a:rPr lang="en-NL" b="1" dirty="0"/>
              <a:t>and method performance by GC</a:t>
            </a:r>
            <a:r>
              <a:rPr lang="en-CA" b="1" dirty="0"/>
              <a:t>-MS/MS</a:t>
            </a:r>
            <a:endParaRPr lang="en-NL" b="1" dirty="0"/>
          </a:p>
        </p:txBody>
      </p:sp>
      <p:graphicFrame>
        <p:nvGraphicFramePr>
          <p:cNvPr id="13" name="Object 12">
            <a:extLst>
              <a:ext uri="{FF2B5EF4-FFF2-40B4-BE49-F238E27FC236}">
                <a16:creationId xmlns:a16="http://schemas.microsoft.com/office/drawing/2014/main" id="{7171EDE0-8860-9584-50E1-E8688DCD456D}"/>
              </a:ext>
            </a:extLst>
          </p:cNvPr>
          <p:cNvGraphicFramePr>
            <a:graphicFrameLocks noChangeAspect="1"/>
          </p:cNvGraphicFramePr>
          <p:nvPr>
            <p:extLst>
              <p:ext uri="{D42A27DB-BD31-4B8C-83A1-F6EECF244321}">
                <p14:modId xmlns:p14="http://schemas.microsoft.com/office/powerpoint/2010/main" val="3826149607"/>
              </p:ext>
            </p:extLst>
          </p:nvPr>
        </p:nvGraphicFramePr>
        <p:xfrm>
          <a:off x="1083008" y="994923"/>
          <a:ext cx="10023475" cy="5786438"/>
        </p:xfrm>
        <a:graphic>
          <a:graphicData uri="http://schemas.openxmlformats.org/presentationml/2006/ole">
            <mc:AlternateContent xmlns:mc="http://schemas.openxmlformats.org/markup-compatibility/2006">
              <mc:Choice xmlns:v="urn:schemas-microsoft-com:vml" Requires="v">
                <p:oleObj name="Worksheet" r:id="rId2" imgW="5295753" imgH="3057525" progId="Excel.Sheet.12">
                  <p:embed/>
                </p:oleObj>
              </mc:Choice>
              <mc:Fallback>
                <p:oleObj name="Worksheet" r:id="rId2" imgW="5295753" imgH="3057525" progId="Excel.Sheet.12">
                  <p:embed/>
                  <p:pic>
                    <p:nvPicPr>
                      <p:cNvPr id="13" name="Object 12">
                        <a:extLst>
                          <a:ext uri="{FF2B5EF4-FFF2-40B4-BE49-F238E27FC236}">
                            <a16:creationId xmlns:a16="http://schemas.microsoft.com/office/drawing/2014/main" id="{7171EDE0-8860-9584-50E1-E8688DCD456D}"/>
                          </a:ext>
                        </a:extLst>
                      </p:cNvPr>
                      <p:cNvPicPr/>
                      <p:nvPr/>
                    </p:nvPicPr>
                    <p:blipFill>
                      <a:blip r:embed="rId3"/>
                      <a:stretch>
                        <a:fillRect/>
                      </a:stretch>
                    </p:blipFill>
                    <p:spPr>
                      <a:xfrm>
                        <a:off x="1083008" y="994923"/>
                        <a:ext cx="10023475" cy="5786438"/>
                      </a:xfrm>
                      <a:prstGeom prst="rect">
                        <a:avLst/>
                      </a:prstGeom>
                    </p:spPr>
                  </p:pic>
                </p:oleObj>
              </mc:Fallback>
            </mc:AlternateContent>
          </a:graphicData>
        </a:graphic>
      </p:graphicFrame>
    </p:spTree>
    <p:extLst>
      <p:ext uri="{BB962C8B-B14F-4D97-AF65-F5344CB8AC3E}">
        <p14:creationId xmlns:p14="http://schemas.microsoft.com/office/powerpoint/2010/main" val="54639400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71279-5A80-4A64-5D7F-FFF943CD938A}"/>
              </a:ext>
            </a:extLst>
          </p:cNvPr>
          <p:cNvSpPr>
            <a:spLocks noGrp="1"/>
          </p:cNvSpPr>
          <p:nvPr>
            <p:ph type="title"/>
          </p:nvPr>
        </p:nvSpPr>
        <p:spPr/>
        <p:txBody>
          <a:bodyPr/>
          <a:lstStyle/>
          <a:p>
            <a:endParaRPr lang="en-NL" dirty="0"/>
          </a:p>
        </p:txBody>
      </p:sp>
      <p:sp>
        <p:nvSpPr>
          <p:cNvPr id="3" name="Content Placeholder 2">
            <a:extLst>
              <a:ext uri="{FF2B5EF4-FFF2-40B4-BE49-F238E27FC236}">
                <a16:creationId xmlns:a16="http://schemas.microsoft.com/office/drawing/2014/main" id="{5B5F3DF3-2562-A754-BFA8-3A4A2F8C2C83}"/>
              </a:ext>
            </a:extLst>
          </p:cNvPr>
          <p:cNvSpPr>
            <a:spLocks noGrp="1"/>
          </p:cNvSpPr>
          <p:nvPr>
            <p:ph idx="1"/>
          </p:nvPr>
        </p:nvSpPr>
        <p:spPr/>
        <p:txBody>
          <a:bodyPr/>
          <a:lstStyle/>
          <a:p>
            <a:endParaRPr lang="en-NL" dirty="0"/>
          </a:p>
        </p:txBody>
      </p:sp>
      <p:sp>
        <p:nvSpPr>
          <p:cNvPr id="4" name="Slide Number Placeholder 3">
            <a:extLst>
              <a:ext uri="{FF2B5EF4-FFF2-40B4-BE49-F238E27FC236}">
                <a16:creationId xmlns:a16="http://schemas.microsoft.com/office/drawing/2014/main" id="{A22AB078-3EDE-B80A-69D5-80E29B7F509B}"/>
              </a:ext>
            </a:extLst>
          </p:cNvPr>
          <p:cNvSpPr>
            <a:spLocks noGrp="1"/>
          </p:cNvSpPr>
          <p:nvPr>
            <p:ph type="sldNum" sz="quarter" idx="12"/>
          </p:nvPr>
        </p:nvSpPr>
        <p:spPr/>
        <p:txBody>
          <a:bodyPr/>
          <a:lstStyle/>
          <a:p>
            <a:fld id="{63FECFC1-1FBF-4FB4-B597-2E93DA8D3CB1}" type="slidenum">
              <a:rPr lang="en-NL" smtClean="0"/>
              <a:t>82</a:t>
            </a:fld>
            <a:endParaRPr lang="en-NL"/>
          </a:p>
        </p:txBody>
      </p:sp>
      <p:grpSp>
        <p:nvGrpSpPr>
          <p:cNvPr id="5" name="Group 4">
            <a:extLst>
              <a:ext uri="{FF2B5EF4-FFF2-40B4-BE49-F238E27FC236}">
                <a16:creationId xmlns:a16="http://schemas.microsoft.com/office/drawing/2014/main" id="{24369D0C-6C4D-502C-841E-104E9CCBB8F3}"/>
              </a:ext>
            </a:extLst>
          </p:cNvPr>
          <p:cNvGrpSpPr/>
          <p:nvPr/>
        </p:nvGrpSpPr>
        <p:grpSpPr>
          <a:xfrm>
            <a:off x="838198" y="1825625"/>
            <a:ext cx="6954220" cy="4210638"/>
            <a:chOff x="2618890" y="1323681"/>
            <a:chExt cx="6954220" cy="4210638"/>
          </a:xfrm>
        </p:grpSpPr>
        <p:pic>
          <p:nvPicPr>
            <p:cNvPr id="6" name="Picture 5">
              <a:extLst>
                <a:ext uri="{FF2B5EF4-FFF2-40B4-BE49-F238E27FC236}">
                  <a16:creationId xmlns:a16="http://schemas.microsoft.com/office/drawing/2014/main" id="{237FC5C1-BB49-20A2-2D51-F42D14BD4E70}"/>
                </a:ext>
              </a:extLst>
            </p:cNvPr>
            <p:cNvPicPr>
              <a:picLocks noChangeAspect="1"/>
            </p:cNvPicPr>
            <p:nvPr/>
          </p:nvPicPr>
          <p:blipFill>
            <a:blip r:embed="rId2"/>
            <a:stretch>
              <a:fillRect/>
            </a:stretch>
          </p:blipFill>
          <p:spPr>
            <a:xfrm>
              <a:off x="2618890" y="1323681"/>
              <a:ext cx="6954220" cy="4210638"/>
            </a:xfrm>
            <a:prstGeom prst="rect">
              <a:avLst/>
            </a:prstGeom>
          </p:spPr>
        </p:pic>
        <p:sp>
          <p:nvSpPr>
            <p:cNvPr id="7" name="TextBox 6">
              <a:extLst>
                <a:ext uri="{FF2B5EF4-FFF2-40B4-BE49-F238E27FC236}">
                  <a16:creationId xmlns:a16="http://schemas.microsoft.com/office/drawing/2014/main" id="{6642567C-7651-4FD0-1E36-9473F6949F7D}"/>
                </a:ext>
              </a:extLst>
            </p:cNvPr>
            <p:cNvSpPr txBox="1"/>
            <p:nvPr/>
          </p:nvSpPr>
          <p:spPr>
            <a:xfrm>
              <a:off x="2948473" y="1690688"/>
              <a:ext cx="1464907" cy="369332"/>
            </a:xfrm>
            <a:prstGeom prst="rect">
              <a:avLst/>
            </a:prstGeom>
            <a:noFill/>
          </p:spPr>
          <p:txBody>
            <a:bodyPr wrap="square" rtlCol="0">
              <a:spAutoFit/>
            </a:bodyPr>
            <a:lstStyle/>
            <a:p>
              <a:r>
                <a:rPr lang="en-CA" dirty="0"/>
                <a:t>Ribu5P</a:t>
              </a:r>
              <a:endParaRPr lang="en-NL" dirty="0"/>
            </a:p>
          </p:txBody>
        </p:sp>
        <p:sp>
          <p:nvSpPr>
            <p:cNvPr id="8" name="TextBox 7">
              <a:extLst>
                <a:ext uri="{FF2B5EF4-FFF2-40B4-BE49-F238E27FC236}">
                  <a16:creationId xmlns:a16="http://schemas.microsoft.com/office/drawing/2014/main" id="{FEC9C6A3-2C50-B896-30FE-C69B80A4E0A6}"/>
                </a:ext>
              </a:extLst>
            </p:cNvPr>
            <p:cNvSpPr txBox="1"/>
            <p:nvPr/>
          </p:nvSpPr>
          <p:spPr>
            <a:xfrm>
              <a:off x="2948473" y="3704189"/>
              <a:ext cx="1464907" cy="369332"/>
            </a:xfrm>
            <a:prstGeom prst="rect">
              <a:avLst/>
            </a:prstGeom>
            <a:noFill/>
          </p:spPr>
          <p:txBody>
            <a:bodyPr wrap="square" rtlCol="0">
              <a:spAutoFit/>
            </a:bodyPr>
            <a:lstStyle/>
            <a:p>
              <a:r>
                <a:rPr lang="en-CA" dirty="0"/>
                <a:t>Rib5P</a:t>
              </a:r>
              <a:endParaRPr lang="en-NL" dirty="0"/>
            </a:p>
          </p:txBody>
        </p:sp>
      </p:grpSp>
      <p:sp>
        <p:nvSpPr>
          <p:cNvPr id="9" name="Rectangle 8">
            <a:extLst>
              <a:ext uri="{FF2B5EF4-FFF2-40B4-BE49-F238E27FC236}">
                <a16:creationId xmlns:a16="http://schemas.microsoft.com/office/drawing/2014/main" id="{7C8F9D62-7587-AE07-5E11-E1B354418C04}"/>
              </a:ext>
            </a:extLst>
          </p:cNvPr>
          <p:cNvSpPr/>
          <p:nvPr/>
        </p:nvSpPr>
        <p:spPr>
          <a:xfrm>
            <a:off x="2629493" y="2072507"/>
            <a:ext cx="1167897" cy="1876377"/>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10" name="Picture 9">
            <a:extLst>
              <a:ext uri="{FF2B5EF4-FFF2-40B4-BE49-F238E27FC236}">
                <a16:creationId xmlns:a16="http://schemas.microsoft.com/office/drawing/2014/main" id="{80B7287E-D091-2B48-C548-F31183EC1A1D}"/>
              </a:ext>
            </a:extLst>
          </p:cNvPr>
          <p:cNvPicPr>
            <a:picLocks noChangeAspect="1"/>
          </p:cNvPicPr>
          <p:nvPr/>
        </p:nvPicPr>
        <p:blipFill>
          <a:blip r:embed="rId3"/>
          <a:stretch>
            <a:fillRect/>
          </a:stretch>
        </p:blipFill>
        <p:spPr>
          <a:xfrm>
            <a:off x="6819076" y="0"/>
            <a:ext cx="5281615" cy="6096371"/>
          </a:xfrm>
          <a:prstGeom prst="rect">
            <a:avLst/>
          </a:prstGeom>
        </p:spPr>
      </p:pic>
      <p:pic>
        <p:nvPicPr>
          <p:cNvPr id="12" name="Picture 11">
            <a:extLst>
              <a:ext uri="{FF2B5EF4-FFF2-40B4-BE49-F238E27FC236}">
                <a16:creationId xmlns:a16="http://schemas.microsoft.com/office/drawing/2014/main" id="{9EEE63D2-4B07-5075-841C-19323BD3D68F}"/>
              </a:ext>
            </a:extLst>
          </p:cNvPr>
          <p:cNvPicPr>
            <a:picLocks noChangeAspect="1"/>
          </p:cNvPicPr>
          <p:nvPr/>
        </p:nvPicPr>
        <p:blipFill>
          <a:blip r:embed="rId4"/>
          <a:stretch>
            <a:fillRect/>
          </a:stretch>
        </p:blipFill>
        <p:spPr>
          <a:xfrm>
            <a:off x="1375363" y="4728812"/>
            <a:ext cx="2389113" cy="927197"/>
          </a:xfrm>
          <a:prstGeom prst="rect">
            <a:avLst/>
          </a:prstGeom>
        </p:spPr>
      </p:pic>
      <p:pic>
        <p:nvPicPr>
          <p:cNvPr id="14" name="Picture 13">
            <a:extLst>
              <a:ext uri="{FF2B5EF4-FFF2-40B4-BE49-F238E27FC236}">
                <a16:creationId xmlns:a16="http://schemas.microsoft.com/office/drawing/2014/main" id="{E952BE04-34BA-0A1A-C97A-36DEDDACC777}"/>
              </a:ext>
            </a:extLst>
          </p:cNvPr>
          <p:cNvPicPr>
            <a:picLocks noChangeAspect="1"/>
          </p:cNvPicPr>
          <p:nvPr/>
        </p:nvPicPr>
        <p:blipFill>
          <a:blip r:embed="rId5"/>
          <a:stretch>
            <a:fillRect/>
          </a:stretch>
        </p:blipFill>
        <p:spPr>
          <a:xfrm>
            <a:off x="1141169" y="611709"/>
            <a:ext cx="2857500" cy="1329035"/>
          </a:xfrm>
          <a:prstGeom prst="rect">
            <a:avLst/>
          </a:prstGeom>
        </p:spPr>
      </p:pic>
    </p:spTree>
    <p:extLst>
      <p:ext uri="{BB962C8B-B14F-4D97-AF65-F5344CB8AC3E}">
        <p14:creationId xmlns:p14="http://schemas.microsoft.com/office/powerpoint/2010/main" val="144002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omputer icons on a white background&#10;&#10;Description automatically generated">
            <a:extLst>
              <a:ext uri="{FF2B5EF4-FFF2-40B4-BE49-F238E27FC236}">
                <a16:creationId xmlns:a16="http://schemas.microsoft.com/office/drawing/2014/main" id="{52FFAF8C-E1BC-050B-B44E-A42F60F85F33}"/>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16987" t="42308" r="65897" b="37088"/>
          <a:stretch/>
        </p:blipFill>
        <p:spPr>
          <a:xfrm>
            <a:off x="1752379" y="454192"/>
            <a:ext cx="7552042" cy="6364084"/>
          </a:xfrm>
          <a:prstGeom prst="rect">
            <a:avLst/>
          </a:prstGeom>
        </p:spPr>
      </p:pic>
      <p:sp>
        <p:nvSpPr>
          <p:cNvPr id="2" name="文本框 34">
            <a:extLst>
              <a:ext uri="{FF2B5EF4-FFF2-40B4-BE49-F238E27FC236}">
                <a16:creationId xmlns:a16="http://schemas.microsoft.com/office/drawing/2014/main" id="{9BD52AA3-B51C-510E-CCA6-0FC639C34207}"/>
              </a:ext>
            </a:extLst>
          </p:cNvPr>
          <p:cNvSpPr txBox="1"/>
          <p:nvPr/>
        </p:nvSpPr>
        <p:spPr>
          <a:xfrm>
            <a:off x="126443" y="-51903"/>
            <a:ext cx="655949" cy="707886"/>
          </a:xfrm>
          <a:prstGeom prst="rect">
            <a:avLst/>
          </a:prstGeom>
          <a:noFill/>
        </p:spPr>
        <p:txBody>
          <a:bodyPr wrap="none" anchor="ctr">
            <a:normAutofit/>
          </a:bodyPr>
          <a:lstStyle/>
          <a:p>
            <a:r>
              <a:rPr lang="en-US" sz="4000" b="1" dirty="0"/>
              <a:t>Method-13C-fluxomics</a:t>
            </a:r>
          </a:p>
        </p:txBody>
      </p:sp>
    </p:spTree>
    <p:extLst>
      <p:ext uri="{BB962C8B-B14F-4D97-AF65-F5344CB8AC3E}">
        <p14:creationId xmlns:p14="http://schemas.microsoft.com/office/powerpoint/2010/main" val="42795821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5F9CCA9-BED2-E44A-183C-D7F60E4F66C7}"/>
              </a:ext>
            </a:extLst>
          </p:cNvPr>
          <p:cNvSpPr txBox="1">
            <a:spLocks noGrp="1"/>
          </p:cNvSpPr>
          <p:nvPr>
            <p:ph type="title"/>
          </p:nvPr>
        </p:nvSpPr>
        <p:spPr>
          <a:xfrm>
            <a:off x="669925" y="-9153"/>
            <a:ext cx="10850563" cy="1311128"/>
          </a:xfrm>
          <a:prstGeom prst="rect">
            <a:avLst/>
          </a:prstGeom>
          <a:noFill/>
        </p:spPr>
        <p:txBody>
          <a:bodyPr wrap="square" rtlCol="0">
            <a:spAutoFit/>
          </a:bodyPr>
          <a:lstStyle/>
          <a:p>
            <a:r>
              <a:rPr lang="en-US" altLang="zh-CN" b="1" dirty="0">
                <a:solidFill>
                  <a:schemeClr val="accent2">
                    <a:lumMod val="75000"/>
                  </a:schemeClr>
                </a:solidFill>
                <a:latin typeface="Segoe UI Black" panose="020B0A02040204020203" pitchFamily="34" charset="0"/>
                <a:ea typeface="Segoe UI Black" panose="020B0A02040204020203" pitchFamily="34" charset="0"/>
              </a:rPr>
              <a:t>Cell-line-specific computational models</a:t>
            </a:r>
            <a:endParaRPr lang="zh-CN" altLang="en-US" b="1" dirty="0">
              <a:solidFill>
                <a:schemeClr val="accent2">
                  <a:lumMod val="75000"/>
                </a:schemeClr>
              </a:solidFill>
              <a:latin typeface="Segoe UI Black" panose="020B0A02040204020203" pitchFamily="34" charset="0"/>
            </a:endParaRPr>
          </a:p>
        </p:txBody>
      </p:sp>
      <p:sp>
        <p:nvSpPr>
          <p:cNvPr id="3" name="Slide Number Placeholder 2">
            <a:extLst>
              <a:ext uri="{FF2B5EF4-FFF2-40B4-BE49-F238E27FC236}">
                <a16:creationId xmlns:a16="http://schemas.microsoft.com/office/drawing/2014/main" id="{B5A59037-5523-8EB2-5C51-02E112A4372B}"/>
              </a:ext>
            </a:extLst>
          </p:cNvPr>
          <p:cNvSpPr>
            <a:spLocks noGrp="1"/>
          </p:cNvSpPr>
          <p:nvPr>
            <p:ph type="sldNum" sz="quarter" idx="12"/>
          </p:nvPr>
        </p:nvSpPr>
        <p:spPr/>
        <p:txBody>
          <a:bodyPr/>
          <a:lstStyle/>
          <a:p>
            <a:fld id="{5DD3DB80-B894-403A-B48E-6FDC1A72010E}" type="slidenum">
              <a:rPr lang="zh-CN" altLang="en-US" smtClean="0"/>
              <a:pPr/>
              <a:t>84</a:t>
            </a:fld>
            <a:endParaRPr lang="zh-CN" altLang="en-US"/>
          </a:p>
        </p:txBody>
      </p:sp>
      <p:pic>
        <p:nvPicPr>
          <p:cNvPr id="8" name="Picture 7" descr="A graph and computer on a purple background&#10;&#10;AI-generated content may be incorrect.">
            <a:extLst>
              <a:ext uri="{FF2B5EF4-FFF2-40B4-BE49-F238E27FC236}">
                <a16:creationId xmlns:a16="http://schemas.microsoft.com/office/drawing/2014/main" id="{3C37DF53-95AB-485A-2D61-55EC1D994F3C}"/>
              </a:ext>
            </a:extLst>
          </p:cNvPr>
          <p:cNvPicPr>
            <a:picLocks noChangeAspect="1"/>
          </p:cNvPicPr>
          <p:nvPr/>
        </p:nvPicPr>
        <p:blipFill>
          <a:blip r:embed="rId2">
            <a:extLst>
              <a:ext uri="{28A0092B-C50C-407E-A947-70E740481C1C}">
                <a14:useLocalDpi xmlns:a14="http://schemas.microsoft.com/office/drawing/2010/main" val="0"/>
              </a:ext>
            </a:extLst>
          </a:blip>
          <a:srcRect l="21771" t="19265" r="16968" b="32087"/>
          <a:stretch/>
        </p:blipFill>
        <p:spPr>
          <a:xfrm>
            <a:off x="892264" y="1699590"/>
            <a:ext cx="7317458" cy="4553789"/>
          </a:xfrm>
          <a:prstGeom prst="rect">
            <a:avLst/>
          </a:prstGeom>
        </p:spPr>
      </p:pic>
    </p:spTree>
    <p:extLst>
      <p:ext uri="{BB962C8B-B14F-4D97-AF65-F5344CB8AC3E}">
        <p14:creationId xmlns:p14="http://schemas.microsoft.com/office/powerpoint/2010/main" val="372157283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8597D-5DAB-07B7-19DD-CCA9714AC085}"/>
              </a:ext>
            </a:extLst>
          </p:cNvPr>
          <p:cNvSpPr>
            <a:spLocks noGrp="1"/>
          </p:cNvSpPr>
          <p:nvPr>
            <p:ph type="title"/>
          </p:nvPr>
        </p:nvSpPr>
        <p:spPr/>
        <p:txBody>
          <a:bodyPr/>
          <a:lstStyle/>
          <a:p>
            <a:r>
              <a:rPr lang="en-US" dirty="0"/>
              <a:t>Establish Model</a:t>
            </a:r>
            <a:endParaRPr lang="en-NL" dirty="0"/>
          </a:p>
        </p:txBody>
      </p:sp>
      <p:sp>
        <p:nvSpPr>
          <p:cNvPr id="3" name="Slide Number Placeholder 2">
            <a:extLst>
              <a:ext uri="{FF2B5EF4-FFF2-40B4-BE49-F238E27FC236}">
                <a16:creationId xmlns:a16="http://schemas.microsoft.com/office/drawing/2014/main" id="{0BF0EC38-43E4-43E9-6680-C0765A942838}"/>
              </a:ext>
            </a:extLst>
          </p:cNvPr>
          <p:cNvSpPr>
            <a:spLocks noGrp="1"/>
          </p:cNvSpPr>
          <p:nvPr>
            <p:ph type="sldNum" sz="quarter" idx="12"/>
          </p:nvPr>
        </p:nvSpPr>
        <p:spPr/>
        <p:txBody>
          <a:bodyPr/>
          <a:lstStyle/>
          <a:p>
            <a:fld id="{5DD3DB80-B894-403A-B48E-6FDC1A72010E}" type="slidenum">
              <a:rPr lang="zh-CN" altLang="en-US" smtClean="0"/>
              <a:pPr/>
              <a:t>85</a:t>
            </a:fld>
            <a:endParaRPr lang="zh-CN" altLang="en-US"/>
          </a:p>
        </p:txBody>
      </p:sp>
      <p:pic>
        <p:nvPicPr>
          <p:cNvPr id="5" name="Picture 4" descr="A screenshot of a computer&#10;&#10;AI-generated content may be incorrect.">
            <a:extLst>
              <a:ext uri="{FF2B5EF4-FFF2-40B4-BE49-F238E27FC236}">
                <a16:creationId xmlns:a16="http://schemas.microsoft.com/office/drawing/2014/main" id="{319FDA24-8B01-4215-5CA1-EFA51E2D6D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7054" y="1248141"/>
            <a:ext cx="8806290" cy="3728120"/>
          </a:xfrm>
          <a:prstGeom prst="rect">
            <a:avLst/>
          </a:prstGeom>
        </p:spPr>
      </p:pic>
    </p:spTree>
    <p:extLst>
      <p:ext uri="{BB962C8B-B14F-4D97-AF65-F5344CB8AC3E}">
        <p14:creationId xmlns:p14="http://schemas.microsoft.com/office/powerpoint/2010/main" val="41038388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E8E05-21AD-CB30-509C-3513F30206E7}"/>
              </a:ext>
            </a:extLst>
          </p:cNvPr>
          <p:cNvSpPr>
            <a:spLocks noGrp="1"/>
          </p:cNvSpPr>
          <p:nvPr>
            <p:ph type="title"/>
          </p:nvPr>
        </p:nvSpPr>
        <p:spPr/>
        <p:txBody>
          <a:bodyPr/>
          <a:lstStyle/>
          <a:p>
            <a:endParaRPr lang="en-NL"/>
          </a:p>
        </p:txBody>
      </p:sp>
      <p:sp>
        <p:nvSpPr>
          <p:cNvPr id="3" name="Slide Number Placeholder 2">
            <a:extLst>
              <a:ext uri="{FF2B5EF4-FFF2-40B4-BE49-F238E27FC236}">
                <a16:creationId xmlns:a16="http://schemas.microsoft.com/office/drawing/2014/main" id="{7A559AC1-693B-58FF-6CB3-73860417F796}"/>
              </a:ext>
            </a:extLst>
          </p:cNvPr>
          <p:cNvSpPr>
            <a:spLocks noGrp="1"/>
          </p:cNvSpPr>
          <p:nvPr>
            <p:ph type="sldNum" sz="quarter" idx="12"/>
          </p:nvPr>
        </p:nvSpPr>
        <p:spPr/>
        <p:txBody>
          <a:bodyPr/>
          <a:lstStyle/>
          <a:p>
            <a:fld id="{5DD3DB80-B894-403A-B48E-6FDC1A72010E}" type="slidenum">
              <a:rPr lang="zh-CN" altLang="en-US" smtClean="0"/>
              <a:pPr/>
              <a:t>86</a:t>
            </a:fld>
            <a:endParaRPr lang="zh-CN" altLang="en-US"/>
          </a:p>
        </p:txBody>
      </p:sp>
      <p:pic>
        <p:nvPicPr>
          <p:cNvPr id="4" name="Picture 3">
            <a:extLst>
              <a:ext uri="{FF2B5EF4-FFF2-40B4-BE49-F238E27FC236}">
                <a16:creationId xmlns:a16="http://schemas.microsoft.com/office/drawing/2014/main" id="{EEC199B1-8513-2DDE-1809-78CB4BA7EDC6}"/>
              </a:ext>
            </a:extLst>
          </p:cNvPr>
          <p:cNvPicPr>
            <a:picLocks noChangeAspect="1"/>
          </p:cNvPicPr>
          <p:nvPr/>
        </p:nvPicPr>
        <p:blipFill>
          <a:blip r:embed="rId3"/>
          <a:stretch>
            <a:fillRect/>
          </a:stretch>
        </p:blipFill>
        <p:spPr>
          <a:xfrm>
            <a:off x="1945421" y="-2"/>
            <a:ext cx="5416061" cy="6858000"/>
          </a:xfrm>
          <a:prstGeom prst="rect">
            <a:avLst/>
          </a:prstGeom>
        </p:spPr>
      </p:pic>
      <p:grpSp>
        <p:nvGrpSpPr>
          <p:cNvPr id="5" name="Group 4">
            <a:extLst>
              <a:ext uri="{FF2B5EF4-FFF2-40B4-BE49-F238E27FC236}">
                <a16:creationId xmlns:a16="http://schemas.microsoft.com/office/drawing/2014/main" id="{AB2EB5F0-DBB7-9E2C-0D39-8C22A89ED603}"/>
              </a:ext>
            </a:extLst>
          </p:cNvPr>
          <p:cNvGrpSpPr/>
          <p:nvPr/>
        </p:nvGrpSpPr>
        <p:grpSpPr>
          <a:xfrm>
            <a:off x="6783390" y="2147897"/>
            <a:ext cx="4737097" cy="3795712"/>
            <a:chOff x="3509966" y="1125541"/>
            <a:chExt cx="4737097" cy="3795712"/>
          </a:xfrm>
        </p:grpSpPr>
        <p:pic>
          <p:nvPicPr>
            <p:cNvPr id="6" name="Picture 5">
              <a:extLst>
                <a:ext uri="{FF2B5EF4-FFF2-40B4-BE49-F238E27FC236}">
                  <a16:creationId xmlns:a16="http://schemas.microsoft.com/office/drawing/2014/main" id="{667BA39E-03FD-F362-5CDA-B7586999DC8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09966" y="1470028"/>
              <a:ext cx="3894137" cy="345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Object 6">
              <a:extLst>
                <a:ext uri="{FF2B5EF4-FFF2-40B4-BE49-F238E27FC236}">
                  <a16:creationId xmlns:a16="http://schemas.microsoft.com/office/drawing/2014/main" id="{EFFD3989-C94E-D454-7318-573503DA7622}"/>
                </a:ext>
              </a:extLst>
            </p:cNvPr>
            <p:cNvGraphicFramePr>
              <a:graphicFrameLocks noChangeAspect="1"/>
            </p:cNvGraphicFramePr>
            <p:nvPr>
              <p:extLst>
                <p:ext uri="{D42A27DB-BD31-4B8C-83A1-F6EECF244321}">
                  <p14:modId xmlns:p14="http://schemas.microsoft.com/office/powerpoint/2010/main" val="3895336004"/>
                </p:ext>
              </p:extLst>
            </p:nvPr>
          </p:nvGraphicFramePr>
          <p:xfrm>
            <a:off x="6372225" y="2921000"/>
            <a:ext cx="1874838" cy="673100"/>
          </p:xfrm>
          <a:graphic>
            <a:graphicData uri="http://schemas.openxmlformats.org/presentationml/2006/ole">
              <mc:AlternateContent xmlns:mc="http://schemas.openxmlformats.org/markup-compatibility/2006">
                <mc:Choice xmlns:v="urn:schemas-microsoft-com:vml" Requires="v">
                  <p:oleObj name="Equation" r:id="rId5" imgW="2031840" imgH="672840" progId="Equation.3">
                    <p:embed/>
                  </p:oleObj>
                </mc:Choice>
                <mc:Fallback>
                  <p:oleObj name="Equation" r:id="rId5" imgW="2031840" imgH="672840" progId="Equation.3">
                    <p:embed/>
                    <p:pic>
                      <p:nvPicPr>
                        <p:cNvPr id="7" name="Object 6">
                          <a:extLst>
                            <a:ext uri="{FF2B5EF4-FFF2-40B4-BE49-F238E27FC236}">
                              <a16:creationId xmlns:a16="http://schemas.microsoft.com/office/drawing/2014/main" id="{EFFD3989-C94E-D454-7318-573503DA76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72225" y="2921000"/>
                          <a:ext cx="1874838" cy="67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Text Box 9">
              <a:extLst>
                <a:ext uri="{FF2B5EF4-FFF2-40B4-BE49-F238E27FC236}">
                  <a16:creationId xmlns:a16="http://schemas.microsoft.com/office/drawing/2014/main" id="{964CA48D-B5E0-33A8-E08D-54C25D573A55}"/>
                </a:ext>
              </a:extLst>
            </p:cNvPr>
            <p:cNvSpPr txBox="1">
              <a:spLocks noChangeArrowheads="1"/>
            </p:cNvSpPr>
            <p:nvPr/>
          </p:nvSpPr>
          <p:spPr bwMode="auto">
            <a:xfrm>
              <a:off x="4533900" y="1125541"/>
              <a:ext cx="558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nl-NL" sz="3200" b="1"/>
                <a:t>S</a:t>
              </a:r>
            </a:p>
          </p:txBody>
        </p:sp>
        <p:sp>
          <p:nvSpPr>
            <p:cNvPr id="9" name="Text Box 10">
              <a:extLst>
                <a:ext uri="{FF2B5EF4-FFF2-40B4-BE49-F238E27FC236}">
                  <a16:creationId xmlns:a16="http://schemas.microsoft.com/office/drawing/2014/main" id="{298B421E-EE01-4B48-7F5C-57E737CF71CE}"/>
                </a:ext>
              </a:extLst>
            </p:cNvPr>
            <p:cNvSpPr txBox="1">
              <a:spLocks noChangeArrowheads="1"/>
            </p:cNvSpPr>
            <p:nvPr/>
          </p:nvSpPr>
          <p:spPr bwMode="auto">
            <a:xfrm>
              <a:off x="7391400" y="1125541"/>
              <a:ext cx="558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nl-NL" sz="3200" b="1"/>
                <a:t>X</a:t>
              </a:r>
            </a:p>
          </p:txBody>
        </p:sp>
        <p:sp>
          <p:nvSpPr>
            <p:cNvPr id="10" name="Line 11">
              <a:extLst>
                <a:ext uri="{FF2B5EF4-FFF2-40B4-BE49-F238E27FC236}">
                  <a16:creationId xmlns:a16="http://schemas.microsoft.com/office/drawing/2014/main" id="{16C983B9-58E6-3410-7DFC-CEA120D40755}"/>
                </a:ext>
              </a:extLst>
            </p:cNvPr>
            <p:cNvSpPr>
              <a:spLocks noChangeShapeType="1"/>
            </p:cNvSpPr>
            <p:nvPr/>
          </p:nvSpPr>
          <p:spPr bwMode="auto">
            <a:xfrm>
              <a:off x="5435600" y="1417638"/>
              <a:ext cx="1460500" cy="0"/>
            </a:xfrm>
            <a:prstGeom prst="line">
              <a:avLst/>
            </a:prstGeom>
            <a:noFill/>
            <a:ln w="2540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1" name="Oval 12">
              <a:extLst>
                <a:ext uri="{FF2B5EF4-FFF2-40B4-BE49-F238E27FC236}">
                  <a16:creationId xmlns:a16="http://schemas.microsoft.com/office/drawing/2014/main" id="{82EF285E-01DF-BA9C-EF81-B416F8118A21}"/>
                </a:ext>
              </a:extLst>
            </p:cNvPr>
            <p:cNvSpPr>
              <a:spLocks noChangeArrowheads="1"/>
            </p:cNvSpPr>
            <p:nvPr/>
          </p:nvSpPr>
          <p:spPr bwMode="auto">
            <a:xfrm>
              <a:off x="5753100" y="1201738"/>
              <a:ext cx="635000" cy="381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nl-NL" sz="3200" b="1" dirty="0"/>
                <a:t>1</a:t>
              </a:r>
            </a:p>
          </p:txBody>
        </p:sp>
      </p:grpSp>
    </p:spTree>
    <p:extLst>
      <p:ext uri="{BB962C8B-B14F-4D97-AF65-F5344CB8AC3E}">
        <p14:creationId xmlns:p14="http://schemas.microsoft.com/office/powerpoint/2010/main" val="36674947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21160-4089-88D1-D9DC-045457E077CC}"/>
              </a:ext>
            </a:extLst>
          </p:cNvPr>
          <p:cNvSpPr>
            <a:spLocks noGrp="1"/>
          </p:cNvSpPr>
          <p:nvPr>
            <p:ph type="title"/>
          </p:nvPr>
        </p:nvSpPr>
        <p:spPr/>
        <p:txBody>
          <a:bodyPr/>
          <a:lstStyle/>
          <a:p>
            <a:endParaRPr lang="en-NL"/>
          </a:p>
        </p:txBody>
      </p:sp>
      <p:sp>
        <p:nvSpPr>
          <p:cNvPr id="3" name="Slide Number Placeholder 2">
            <a:extLst>
              <a:ext uri="{FF2B5EF4-FFF2-40B4-BE49-F238E27FC236}">
                <a16:creationId xmlns:a16="http://schemas.microsoft.com/office/drawing/2014/main" id="{4795BAE5-928A-EA2D-70EB-349670F1D0EB}"/>
              </a:ext>
            </a:extLst>
          </p:cNvPr>
          <p:cNvSpPr>
            <a:spLocks noGrp="1"/>
          </p:cNvSpPr>
          <p:nvPr>
            <p:ph type="sldNum" sz="quarter" idx="12"/>
          </p:nvPr>
        </p:nvSpPr>
        <p:spPr/>
        <p:txBody>
          <a:bodyPr/>
          <a:lstStyle/>
          <a:p>
            <a:fld id="{5DD3DB80-B894-403A-B48E-6FDC1A72010E}" type="slidenum">
              <a:rPr lang="zh-CN" altLang="en-US" smtClean="0"/>
              <a:pPr/>
              <a:t>87</a:t>
            </a:fld>
            <a:endParaRPr lang="zh-CN" altLang="en-US"/>
          </a:p>
        </p:txBody>
      </p:sp>
      <p:grpSp>
        <p:nvGrpSpPr>
          <p:cNvPr id="7" name="Group 6">
            <a:extLst>
              <a:ext uri="{FF2B5EF4-FFF2-40B4-BE49-F238E27FC236}">
                <a16:creationId xmlns:a16="http://schemas.microsoft.com/office/drawing/2014/main" id="{3342FFC4-8EAC-BE01-9797-69CBDF6BBB7D}"/>
              </a:ext>
            </a:extLst>
          </p:cNvPr>
          <p:cNvGrpSpPr/>
          <p:nvPr/>
        </p:nvGrpSpPr>
        <p:grpSpPr>
          <a:xfrm>
            <a:off x="612802" y="885470"/>
            <a:ext cx="10964805" cy="2543530"/>
            <a:chOff x="612802" y="885470"/>
            <a:chExt cx="10964805" cy="2543530"/>
          </a:xfrm>
        </p:grpSpPr>
        <p:pic>
          <p:nvPicPr>
            <p:cNvPr id="5" name="Picture 4">
              <a:extLst>
                <a:ext uri="{FF2B5EF4-FFF2-40B4-BE49-F238E27FC236}">
                  <a16:creationId xmlns:a16="http://schemas.microsoft.com/office/drawing/2014/main" id="{E551B2FA-3BFA-4AF5-5F29-27B1F5C57E8E}"/>
                </a:ext>
              </a:extLst>
            </p:cNvPr>
            <p:cNvPicPr>
              <a:picLocks noChangeAspect="1"/>
            </p:cNvPicPr>
            <p:nvPr/>
          </p:nvPicPr>
          <p:blipFill>
            <a:blip r:embed="rId2"/>
            <a:stretch>
              <a:fillRect/>
            </a:stretch>
          </p:blipFill>
          <p:spPr>
            <a:xfrm>
              <a:off x="612802" y="885470"/>
              <a:ext cx="10964805" cy="2543530"/>
            </a:xfrm>
            <a:prstGeom prst="rect">
              <a:avLst/>
            </a:prstGeom>
          </p:spPr>
        </p:pic>
        <p:sp>
          <p:nvSpPr>
            <p:cNvPr id="6" name="Rectangle 5">
              <a:extLst>
                <a:ext uri="{FF2B5EF4-FFF2-40B4-BE49-F238E27FC236}">
                  <a16:creationId xmlns:a16="http://schemas.microsoft.com/office/drawing/2014/main" id="{D14B9D1C-90C6-10E6-7ACD-1540AEEB1BF2}"/>
                </a:ext>
              </a:extLst>
            </p:cNvPr>
            <p:cNvSpPr/>
            <p:nvPr/>
          </p:nvSpPr>
          <p:spPr>
            <a:xfrm>
              <a:off x="11144250" y="2657475"/>
              <a:ext cx="376237" cy="4095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Tree>
    <p:extLst>
      <p:ext uri="{BB962C8B-B14F-4D97-AF65-F5344CB8AC3E}">
        <p14:creationId xmlns:p14="http://schemas.microsoft.com/office/powerpoint/2010/main" val="26003669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17DAB-FEF5-B81A-2C64-A3412B8953C2}"/>
              </a:ext>
            </a:extLst>
          </p:cNvPr>
          <p:cNvSpPr>
            <a:spLocks noGrp="1"/>
          </p:cNvSpPr>
          <p:nvPr>
            <p:ph type="title"/>
          </p:nvPr>
        </p:nvSpPr>
        <p:spPr>
          <a:xfrm>
            <a:off x="228600" y="-177800"/>
            <a:ext cx="10515600" cy="1325563"/>
          </a:xfrm>
        </p:spPr>
        <p:txBody>
          <a:bodyPr/>
          <a:lstStyle/>
          <a:p>
            <a:r>
              <a:rPr lang="en-US" dirty="0"/>
              <a:t>Flux simulate in COPASI</a:t>
            </a:r>
            <a:endParaRPr lang="en-NL" dirty="0"/>
          </a:p>
        </p:txBody>
      </p:sp>
      <p:sp>
        <p:nvSpPr>
          <p:cNvPr id="3" name="Content Placeholder 2">
            <a:extLst>
              <a:ext uri="{FF2B5EF4-FFF2-40B4-BE49-F238E27FC236}">
                <a16:creationId xmlns:a16="http://schemas.microsoft.com/office/drawing/2014/main" id="{C32624A1-CB36-3603-FE90-3269A47F4EB4}"/>
              </a:ext>
            </a:extLst>
          </p:cNvPr>
          <p:cNvSpPr>
            <a:spLocks noGrp="1"/>
          </p:cNvSpPr>
          <p:nvPr>
            <p:ph idx="1"/>
          </p:nvPr>
        </p:nvSpPr>
        <p:spPr/>
        <p:txBody>
          <a:bodyPr/>
          <a:lstStyle/>
          <a:p>
            <a:endParaRPr lang="en-NL"/>
          </a:p>
        </p:txBody>
      </p:sp>
      <p:sp>
        <p:nvSpPr>
          <p:cNvPr id="4" name="Slide Number Placeholder 3">
            <a:extLst>
              <a:ext uri="{FF2B5EF4-FFF2-40B4-BE49-F238E27FC236}">
                <a16:creationId xmlns:a16="http://schemas.microsoft.com/office/drawing/2014/main" id="{0B4EA09E-C832-F6D8-49A7-F2616E3AFD82}"/>
              </a:ext>
            </a:extLst>
          </p:cNvPr>
          <p:cNvSpPr>
            <a:spLocks noGrp="1"/>
          </p:cNvSpPr>
          <p:nvPr>
            <p:ph type="sldNum" sz="quarter" idx="12"/>
          </p:nvPr>
        </p:nvSpPr>
        <p:spPr/>
        <p:txBody>
          <a:bodyPr/>
          <a:lstStyle/>
          <a:p>
            <a:fld id="{63FECFC1-1FBF-4FB4-B597-2E93DA8D3CB1}" type="slidenum">
              <a:rPr lang="en-NL" smtClean="0"/>
              <a:t>88</a:t>
            </a:fld>
            <a:endParaRPr lang="en-NL"/>
          </a:p>
        </p:txBody>
      </p:sp>
      <p:pic>
        <p:nvPicPr>
          <p:cNvPr id="7" name="Picture 6">
            <a:extLst>
              <a:ext uri="{FF2B5EF4-FFF2-40B4-BE49-F238E27FC236}">
                <a16:creationId xmlns:a16="http://schemas.microsoft.com/office/drawing/2014/main" id="{8B09AE8D-CDCD-F968-A6E0-9334A353767E}"/>
              </a:ext>
            </a:extLst>
          </p:cNvPr>
          <p:cNvPicPr>
            <a:picLocks noChangeAspect="1"/>
          </p:cNvPicPr>
          <p:nvPr/>
        </p:nvPicPr>
        <p:blipFill>
          <a:blip r:embed="rId2"/>
          <a:stretch>
            <a:fillRect/>
          </a:stretch>
        </p:blipFill>
        <p:spPr>
          <a:xfrm>
            <a:off x="1525070" y="990740"/>
            <a:ext cx="9358171" cy="5730737"/>
          </a:xfrm>
          <a:prstGeom prst="rect">
            <a:avLst/>
          </a:prstGeom>
        </p:spPr>
      </p:pic>
    </p:spTree>
    <p:extLst>
      <p:ext uri="{BB962C8B-B14F-4D97-AF65-F5344CB8AC3E}">
        <p14:creationId xmlns:p14="http://schemas.microsoft.com/office/powerpoint/2010/main" val="29607824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B27E5-B985-965D-3327-D03CFAA3ACFE}"/>
              </a:ext>
            </a:extLst>
          </p:cNvPr>
          <p:cNvSpPr>
            <a:spLocks noGrp="1"/>
          </p:cNvSpPr>
          <p:nvPr>
            <p:ph type="title"/>
          </p:nvPr>
        </p:nvSpPr>
        <p:spPr/>
        <p:txBody>
          <a:bodyPr>
            <a:normAutofit/>
          </a:bodyPr>
          <a:lstStyle/>
          <a:p>
            <a:r>
              <a:rPr lang="en-US" b="1" dirty="0">
                <a:latin typeface="+mn-lt"/>
              </a:rPr>
              <a:t>Conclusion</a:t>
            </a:r>
            <a:endParaRPr lang="en-NL" b="1" dirty="0">
              <a:latin typeface="+mn-lt"/>
            </a:endParaRPr>
          </a:p>
        </p:txBody>
      </p:sp>
      <p:sp>
        <p:nvSpPr>
          <p:cNvPr id="3" name="Content Placeholder 2">
            <a:extLst>
              <a:ext uri="{FF2B5EF4-FFF2-40B4-BE49-F238E27FC236}">
                <a16:creationId xmlns:a16="http://schemas.microsoft.com/office/drawing/2014/main" id="{BABCEB8A-81E9-7165-3B31-CEECB63395B0}"/>
              </a:ext>
            </a:extLst>
          </p:cNvPr>
          <p:cNvSpPr>
            <a:spLocks noGrp="1"/>
          </p:cNvSpPr>
          <p:nvPr>
            <p:ph idx="1"/>
          </p:nvPr>
        </p:nvSpPr>
        <p:spPr/>
        <p:txBody>
          <a:bodyPr>
            <a:normAutofit/>
          </a:bodyPr>
          <a:lstStyle/>
          <a:p>
            <a:r>
              <a:rPr lang="en-US" altLang="zh-CN" dirty="0"/>
              <a:t>We almost finished the method validation</a:t>
            </a:r>
          </a:p>
          <a:p>
            <a:r>
              <a:rPr lang="en-US" dirty="0"/>
              <a:t>This method will be used to measure the concentrations and label enrichment</a:t>
            </a:r>
          </a:p>
          <a:p>
            <a:r>
              <a:rPr lang="en-US" dirty="0"/>
              <a:t>The COPASI model shows the same trend as the real experiment</a:t>
            </a:r>
            <a:endParaRPr lang="en-NL" dirty="0"/>
          </a:p>
        </p:txBody>
      </p:sp>
      <p:sp>
        <p:nvSpPr>
          <p:cNvPr id="5" name="Slide Number Placeholder 4">
            <a:extLst>
              <a:ext uri="{FF2B5EF4-FFF2-40B4-BE49-F238E27FC236}">
                <a16:creationId xmlns:a16="http://schemas.microsoft.com/office/drawing/2014/main" id="{312629A5-45D5-DDC4-0C40-66B516AF61CD}"/>
              </a:ext>
            </a:extLst>
          </p:cNvPr>
          <p:cNvSpPr>
            <a:spLocks noGrp="1"/>
          </p:cNvSpPr>
          <p:nvPr>
            <p:ph type="sldNum" sz="quarter" idx="12"/>
          </p:nvPr>
        </p:nvSpPr>
        <p:spPr/>
        <p:txBody>
          <a:bodyPr/>
          <a:lstStyle/>
          <a:p>
            <a:fld id="{63FECFC1-1FBF-4FB4-B597-2E93DA8D3CB1}" type="slidenum">
              <a:rPr lang="en-NL" smtClean="0"/>
              <a:t>89</a:t>
            </a:fld>
            <a:endParaRPr lang="en-NL" dirty="0"/>
          </a:p>
        </p:txBody>
      </p:sp>
    </p:spTree>
    <p:extLst>
      <p:ext uri="{BB962C8B-B14F-4D97-AF65-F5344CB8AC3E}">
        <p14:creationId xmlns:p14="http://schemas.microsoft.com/office/powerpoint/2010/main" val="31221556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9A8C4-54BA-4889-C785-949CC573165E}"/>
              </a:ext>
            </a:extLst>
          </p:cNvPr>
          <p:cNvSpPr>
            <a:spLocks noGrp="1"/>
          </p:cNvSpPr>
          <p:nvPr>
            <p:ph type="title"/>
          </p:nvPr>
        </p:nvSpPr>
        <p:spPr/>
        <p:txBody>
          <a:bodyPr/>
          <a:lstStyle/>
          <a:p>
            <a:r>
              <a:rPr lang="en-US" b="1" dirty="0">
                <a:latin typeface="+mn-lt"/>
              </a:rPr>
              <a:t>4. F</a:t>
            </a:r>
            <a:r>
              <a:rPr lang="en-US" altLang="zh-CN" b="1" dirty="0">
                <a:latin typeface="+mn-lt"/>
              </a:rPr>
              <a:t>uture Plan</a:t>
            </a:r>
            <a:endParaRPr lang="en-NL" b="1" dirty="0">
              <a:latin typeface="+mn-lt"/>
            </a:endParaRPr>
          </a:p>
        </p:txBody>
      </p:sp>
      <p:graphicFrame>
        <p:nvGraphicFramePr>
          <p:cNvPr id="5" name="Content Placeholder 2">
            <a:extLst>
              <a:ext uri="{FF2B5EF4-FFF2-40B4-BE49-F238E27FC236}">
                <a16:creationId xmlns:a16="http://schemas.microsoft.com/office/drawing/2014/main" id="{512B95A5-2BDD-3B3F-9625-17167F667021}"/>
              </a:ext>
            </a:extLst>
          </p:cNvPr>
          <p:cNvGraphicFramePr>
            <a:graphicFrameLocks noGrp="1"/>
          </p:cNvGraphicFramePr>
          <p:nvPr>
            <p:ph idx="1"/>
            <p:extLst>
              <p:ext uri="{D42A27DB-BD31-4B8C-83A1-F6EECF244321}">
                <p14:modId xmlns:p14="http://schemas.microsoft.com/office/powerpoint/2010/main" val="2760327050"/>
              </p:ext>
            </p:extLst>
          </p:nvPr>
        </p:nvGraphicFramePr>
        <p:xfrm>
          <a:off x="838200" y="1349709"/>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F339013F-3F3B-A0C0-12DB-73160B637FE0}"/>
              </a:ext>
            </a:extLst>
          </p:cNvPr>
          <p:cNvSpPr>
            <a:spLocks noGrp="1"/>
          </p:cNvSpPr>
          <p:nvPr>
            <p:ph type="sldNum" sz="quarter" idx="12"/>
          </p:nvPr>
        </p:nvSpPr>
        <p:spPr/>
        <p:txBody>
          <a:bodyPr/>
          <a:lstStyle/>
          <a:p>
            <a:fld id="{63FECFC1-1FBF-4FB4-B597-2E93DA8D3CB1}" type="slidenum">
              <a:rPr lang="en-NL" smtClean="0"/>
              <a:t>90</a:t>
            </a:fld>
            <a:endParaRPr lang="en-NL"/>
          </a:p>
        </p:txBody>
      </p:sp>
    </p:spTree>
    <p:extLst>
      <p:ext uri="{BB962C8B-B14F-4D97-AF65-F5344CB8AC3E}">
        <p14:creationId xmlns:p14="http://schemas.microsoft.com/office/powerpoint/2010/main" val="221538067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611EE7-E228-D24E-3CC9-92AA112E5F61}"/>
              </a:ext>
            </a:extLst>
          </p:cNvPr>
          <p:cNvSpPr>
            <a:spLocks noGrp="1"/>
          </p:cNvSpPr>
          <p:nvPr>
            <p:ph type="ctrTitle"/>
          </p:nvPr>
        </p:nvSpPr>
        <p:spPr>
          <a:xfrm>
            <a:off x="712967" y="327990"/>
            <a:ext cx="5383033" cy="1909763"/>
          </a:xfrm>
        </p:spPr>
        <p:txBody>
          <a:bodyPr>
            <a:normAutofit/>
          </a:bodyPr>
          <a:lstStyle/>
          <a:p>
            <a:r>
              <a:rPr lang="nl-NL" dirty="0"/>
              <a:t>Safety moment</a:t>
            </a:r>
          </a:p>
        </p:txBody>
      </p:sp>
      <p:sp>
        <p:nvSpPr>
          <p:cNvPr id="3" name="Ondertitel 2">
            <a:extLst>
              <a:ext uri="{FF2B5EF4-FFF2-40B4-BE49-F238E27FC236}">
                <a16:creationId xmlns:a16="http://schemas.microsoft.com/office/drawing/2014/main" id="{4FD7853A-AAA5-68C4-63B5-9F3A8C699A51}"/>
              </a:ext>
            </a:extLst>
          </p:cNvPr>
          <p:cNvSpPr>
            <a:spLocks noGrp="1"/>
          </p:cNvSpPr>
          <p:nvPr>
            <p:ph type="subTitle" idx="1"/>
          </p:nvPr>
        </p:nvSpPr>
        <p:spPr>
          <a:xfrm>
            <a:off x="878503" y="3031435"/>
            <a:ext cx="5051960" cy="1655762"/>
          </a:xfrm>
        </p:spPr>
        <p:txBody>
          <a:bodyPr/>
          <a:lstStyle/>
          <a:p>
            <a:r>
              <a:rPr lang="en-US" dirty="0"/>
              <a:t>Don’t roll up the sleeves </a:t>
            </a:r>
          </a:p>
          <a:p>
            <a:r>
              <a:rPr lang="en-US" dirty="0"/>
              <a:t>especially those of shared lab coats</a:t>
            </a:r>
            <a:endParaRPr lang="nl-NL" dirty="0"/>
          </a:p>
        </p:txBody>
      </p:sp>
      <p:pic>
        <p:nvPicPr>
          <p:cNvPr id="6" name="Afbeelding 5">
            <a:extLst>
              <a:ext uri="{FF2B5EF4-FFF2-40B4-BE49-F238E27FC236}">
                <a16:creationId xmlns:a16="http://schemas.microsoft.com/office/drawing/2014/main" id="{A8526AD5-10A0-B373-EED0-6AB4CC101DE1}"/>
              </a:ext>
            </a:extLst>
          </p:cNvPr>
          <p:cNvPicPr>
            <a:picLocks noChangeAspect="1"/>
          </p:cNvPicPr>
          <p:nvPr/>
        </p:nvPicPr>
        <p:blipFill>
          <a:blip r:embed="rId2"/>
          <a:stretch>
            <a:fillRect/>
          </a:stretch>
        </p:blipFill>
        <p:spPr>
          <a:xfrm>
            <a:off x="6976176" y="-13471"/>
            <a:ext cx="5223775" cy="6954960"/>
          </a:xfrm>
          <a:prstGeom prst="rect">
            <a:avLst/>
          </a:prstGeom>
        </p:spPr>
      </p:pic>
      <p:sp>
        <p:nvSpPr>
          <p:cNvPr id="11" name="Ovaal 10">
            <a:extLst>
              <a:ext uri="{FF2B5EF4-FFF2-40B4-BE49-F238E27FC236}">
                <a16:creationId xmlns:a16="http://schemas.microsoft.com/office/drawing/2014/main" id="{3F1F3F47-7089-337F-86A4-AA398355DE59}"/>
              </a:ext>
            </a:extLst>
          </p:cNvPr>
          <p:cNvSpPr/>
          <p:nvPr/>
        </p:nvSpPr>
        <p:spPr>
          <a:xfrm>
            <a:off x="8706678" y="4687197"/>
            <a:ext cx="3188472" cy="2425148"/>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5" name="Rechte verbindingslijn met pijl 14">
            <a:extLst>
              <a:ext uri="{FF2B5EF4-FFF2-40B4-BE49-F238E27FC236}">
                <a16:creationId xmlns:a16="http://schemas.microsoft.com/office/drawing/2014/main" id="{3B4AE67C-92F3-B8BC-A881-C6EB8833996F}"/>
              </a:ext>
            </a:extLst>
          </p:cNvPr>
          <p:cNvCxnSpPr>
            <a:cxnSpLocks/>
          </p:cNvCxnSpPr>
          <p:nvPr/>
        </p:nvCxnSpPr>
        <p:spPr>
          <a:xfrm>
            <a:off x="8192833" y="663547"/>
            <a:ext cx="1027689" cy="0"/>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972688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079645DB-0125-11E4-3C99-288EFA11E296}"/>
              </a:ext>
            </a:extLst>
          </p:cNvPr>
          <p:cNvPicPr>
            <a:picLocks noChangeAspect="1"/>
          </p:cNvPicPr>
          <p:nvPr/>
        </p:nvPicPr>
        <p:blipFill>
          <a:blip r:embed="rId3"/>
          <a:stretch>
            <a:fillRect/>
          </a:stretch>
        </p:blipFill>
        <p:spPr>
          <a:xfrm>
            <a:off x="5868014" y="1200851"/>
            <a:ext cx="4245024" cy="5251515"/>
          </a:xfrm>
          <a:prstGeom prst="rect">
            <a:avLst/>
          </a:prstGeom>
        </p:spPr>
      </p:pic>
      <p:sp>
        <p:nvSpPr>
          <p:cNvPr id="2" name="Titel 1">
            <a:extLst>
              <a:ext uri="{FF2B5EF4-FFF2-40B4-BE49-F238E27FC236}">
                <a16:creationId xmlns:a16="http://schemas.microsoft.com/office/drawing/2014/main" id="{807D49CA-2535-0C09-F921-F3081BA38F1C}"/>
              </a:ext>
            </a:extLst>
          </p:cNvPr>
          <p:cNvSpPr>
            <a:spLocks noGrp="1"/>
          </p:cNvSpPr>
          <p:nvPr>
            <p:ph type="title"/>
          </p:nvPr>
        </p:nvSpPr>
        <p:spPr>
          <a:xfrm>
            <a:off x="411892" y="172996"/>
            <a:ext cx="10709189" cy="807308"/>
          </a:xfrm>
        </p:spPr>
        <p:txBody>
          <a:bodyPr/>
          <a:lstStyle/>
          <a:p>
            <a:r>
              <a:rPr lang="en-GB" dirty="0"/>
              <a:t>Reimbursement of cost in Insite</a:t>
            </a:r>
          </a:p>
        </p:txBody>
      </p:sp>
      <p:sp>
        <p:nvSpPr>
          <p:cNvPr id="3" name="Tijdelijke aanduiding voor inhoud 2">
            <a:extLst>
              <a:ext uri="{FF2B5EF4-FFF2-40B4-BE49-F238E27FC236}">
                <a16:creationId xmlns:a16="http://schemas.microsoft.com/office/drawing/2014/main" id="{751FB91C-DFD4-6148-848F-80298DFE876F}"/>
              </a:ext>
            </a:extLst>
          </p:cNvPr>
          <p:cNvSpPr>
            <a:spLocks noGrp="1"/>
          </p:cNvSpPr>
          <p:nvPr>
            <p:ph idx="1"/>
          </p:nvPr>
        </p:nvSpPr>
        <p:spPr>
          <a:xfrm>
            <a:off x="411892" y="1145059"/>
            <a:ext cx="10931611" cy="4983891"/>
          </a:xfrm>
        </p:spPr>
        <p:txBody>
          <a:bodyPr>
            <a:normAutofit/>
          </a:bodyPr>
          <a:lstStyle/>
          <a:p>
            <a:pPr marL="0" indent="0">
              <a:buNone/>
            </a:pPr>
            <a:r>
              <a:rPr lang="en-GB" sz="2000" dirty="0"/>
              <a:t>When you ask for reimbursement of cost in Insite, you must add the correct form:</a:t>
            </a:r>
          </a:p>
          <a:p>
            <a:pPr marL="0" indent="0">
              <a:buNone/>
            </a:pPr>
            <a:r>
              <a:rPr lang="en-GB" sz="2000" dirty="0"/>
              <a:t>The Reimbursement form</a:t>
            </a:r>
          </a:p>
          <a:p>
            <a:pPr marL="0" indent="0">
              <a:buNone/>
            </a:pPr>
            <a:endParaRPr lang="en-GB" sz="2000" dirty="0"/>
          </a:p>
          <a:p>
            <a:pPr marL="0" indent="0">
              <a:buNone/>
            </a:pPr>
            <a:r>
              <a:rPr lang="en-GB" sz="2000" dirty="0"/>
              <a:t>You can find this forms in Teams:</a:t>
            </a:r>
          </a:p>
          <a:p>
            <a:pPr marL="0" indent="0">
              <a:buNone/>
            </a:pPr>
            <a:r>
              <a:rPr lang="en-GB" sz="2000" dirty="0"/>
              <a:t>Research lab. </a:t>
            </a:r>
            <a:r>
              <a:rPr lang="en-GB" sz="2000" dirty="0" err="1"/>
              <a:t>Pediatrics</a:t>
            </a:r>
            <a:endParaRPr lang="en-GB" sz="2000" dirty="0"/>
          </a:p>
          <a:p>
            <a:pPr marL="0" indent="0">
              <a:buNone/>
            </a:pPr>
            <a:r>
              <a:rPr lang="en-GB" sz="2000" dirty="0"/>
              <a:t>General</a:t>
            </a:r>
          </a:p>
          <a:p>
            <a:pPr marL="0" indent="0">
              <a:buNone/>
            </a:pPr>
            <a:r>
              <a:rPr lang="en-GB" sz="2000" dirty="0"/>
              <a:t>Finance forms</a:t>
            </a:r>
          </a:p>
          <a:p>
            <a:pPr marL="0" indent="0">
              <a:buNone/>
            </a:pPr>
            <a:r>
              <a:rPr lang="en-GB" sz="2000" dirty="0"/>
              <a:t>Insite Reimbursement form</a:t>
            </a:r>
          </a:p>
          <a:p>
            <a:pPr marL="0" indent="0">
              <a:buNone/>
            </a:pPr>
            <a:endParaRPr lang="en-GB" sz="2000" dirty="0"/>
          </a:p>
          <a:p>
            <a:pPr marL="0" indent="0">
              <a:buNone/>
            </a:pPr>
            <a:r>
              <a:rPr lang="en-US" sz="2000" dirty="0"/>
              <a:t>This method of declaring applies </a:t>
            </a:r>
          </a:p>
          <a:p>
            <a:pPr marL="0" indent="0">
              <a:buNone/>
            </a:pPr>
            <a:r>
              <a:rPr lang="en-US" sz="2000" dirty="0"/>
              <a:t>to everyone except scholarship students</a:t>
            </a:r>
          </a:p>
          <a:p>
            <a:pPr marL="0" indent="0">
              <a:buNone/>
            </a:pPr>
            <a:endParaRPr lang="en-GB" sz="2000" dirty="0"/>
          </a:p>
        </p:txBody>
      </p:sp>
      <p:pic>
        <p:nvPicPr>
          <p:cNvPr id="18" name="Afbeelding 17">
            <a:extLst>
              <a:ext uri="{FF2B5EF4-FFF2-40B4-BE49-F238E27FC236}">
                <a16:creationId xmlns:a16="http://schemas.microsoft.com/office/drawing/2014/main" id="{55AFD134-93B5-D19A-B29E-2DDACCB8867A}"/>
              </a:ext>
            </a:extLst>
          </p:cNvPr>
          <p:cNvPicPr>
            <a:picLocks noChangeAspect="1"/>
          </p:cNvPicPr>
          <p:nvPr/>
        </p:nvPicPr>
        <p:blipFill>
          <a:blip r:embed="rId4"/>
          <a:stretch>
            <a:fillRect/>
          </a:stretch>
        </p:blipFill>
        <p:spPr>
          <a:xfrm>
            <a:off x="5635939" y="6567698"/>
            <a:ext cx="920123" cy="181338"/>
          </a:xfrm>
          <a:prstGeom prst="rect">
            <a:avLst/>
          </a:prstGeom>
        </p:spPr>
      </p:pic>
    </p:spTree>
    <p:extLst>
      <p:ext uri="{BB962C8B-B14F-4D97-AF65-F5344CB8AC3E}">
        <p14:creationId xmlns:p14="http://schemas.microsoft.com/office/powerpoint/2010/main" val="406668132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1497E-5C3F-68FD-C102-1BC72E1A9D34}"/>
              </a:ext>
            </a:extLst>
          </p:cNvPr>
          <p:cNvSpPr>
            <a:spLocks noGrp="1"/>
          </p:cNvSpPr>
          <p:nvPr>
            <p:ph type="title"/>
          </p:nvPr>
        </p:nvSpPr>
        <p:spPr/>
        <p:txBody>
          <a:bodyPr/>
          <a:lstStyle/>
          <a:p>
            <a:endParaRPr lang="en-NL"/>
          </a:p>
        </p:txBody>
      </p:sp>
      <p:sp>
        <p:nvSpPr>
          <p:cNvPr id="3" name="Content Placeholder 2">
            <a:extLst>
              <a:ext uri="{FF2B5EF4-FFF2-40B4-BE49-F238E27FC236}">
                <a16:creationId xmlns:a16="http://schemas.microsoft.com/office/drawing/2014/main" id="{B0954176-BB09-4153-9579-C77DED29D664}"/>
              </a:ext>
            </a:extLst>
          </p:cNvPr>
          <p:cNvSpPr>
            <a:spLocks noGrp="1"/>
          </p:cNvSpPr>
          <p:nvPr>
            <p:ph idx="1"/>
          </p:nvPr>
        </p:nvSpPr>
        <p:spPr/>
        <p:txBody>
          <a:bodyPr/>
          <a:lstStyle/>
          <a:p>
            <a:endParaRPr lang="en-NL"/>
          </a:p>
        </p:txBody>
      </p:sp>
      <p:grpSp>
        <p:nvGrpSpPr>
          <p:cNvPr id="4" name="Group 3">
            <a:extLst>
              <a:ext uri="{FF2B5EF4-FFF2-40B4-BE49-F238E27FC236}">
                <a16:creationId xmlns:a16="http://schemas.microsoft.com/office/drawing/2014/main" id="{BF0C8213-B05F-4FB0-4E4C-45C2EAD42D7C}"/>
              </a:ext>
            </a:extLst>
          </p:cNvPr>
          <p:cNvGrpSpPr/>
          <p:nvPr/>
        </p:nvGrpSpPr>
        <p:grpSpPr>
          <a:xfrm>
            <a:off x="840553" y="2313092"/>
            <a:ext cx="5590778" cy="3916055"/>
            <a:chOff x="1204659" y="1904828"/>
            <a:chExt cx="3629532" cy="2457793"/>
          </a:xfrm>
        </p:grpSpPr>
        <p:pic>
          <p:nvPicPr>
            <p:cNvPr id="5" name="Picture 4">
              <a:extLst>
                <a:ext uri="{FF2B5EF4-FFF2-40B4-BE49-F238E27FC236}">
                  <a16:creationId xmlns:a16="http://schemas.microsoft.com/office/drawing/2014/main" id="{92343E0F-A7BD-9989-9315-8CB29988BE3B}"/>
                </a:ext>
              </a:extLst>
            </p:cNvPr>
            <p:cNvPicPr>
              <a:picLocks noChangeAspect="1"/>
            </p:cNvPicPr>
            <p:nvPr/>
          </p:nvPicPr>
          <p:blipFill>
            <a:blip r:embed="rId3"/>
            <a:stretch>
              <a:fillRect/>
            </a:stretch>
          </p:blipFill>
          <p:spPr>
            <a:xfrm>
              <a:off x="1204659" y="1904828"/>
              <a:ext cx="3629532" cy="2457793"/>
            </a:xfrm>
            <a:prstGeom prst="rect">
              <a:avLst/>
            </a:prstGeom>
          </p:spPr>
        </p:pic>
        <p:pic>
          <p:nvPicPr>
            <p:cNvPr id="6" name="Picture 5">
              <a:extLst>
                <a:ext uri="{FF2B5EF4-FFF2-40B4-BE49-F238E27FC236}">
                  <a16:creationId xmlns:a16="http://schemas.microsoft.com/office/drawing/2014/main" id="{A83F4B1B-4CD2-9BC3-CED1-4A3A12FE874E}"/>
                </a:ext>
              </a:extLst>
            </p:cNvPr>
            <p:cNvPicPr>
              <a:picLocks noChangeAspect="1"/>
            </p:cNvPicPr>
            <p:nvPr/>
          </p:nvPicPr>
          <p:blipFill>
            <a:blip r:embed="rId4"/>
            <a:stretch>
              <a:fillRect/>
            </a:stretch>
          </p:blipFill>
          <p:spPr>
            <a:xfrm>
              <a:off x="3786124" y="1904828"/>
              <a:ext cx="905001" cy="666843"/>
            </a:xfrm>
            <a:prstGeom prst="rect">
              <a:avLst/>
            </a:prstGeom>
          </p:spPr>
        </p:pic>
      </p:grpSp>
      <p:pic>
        <p:nvPicPr>
          <p:cNvPr id="7" name="Picture 6">
            <a:extLst>
              <a:ext uri="{FF2B5EF4-FFF2-40B4-BE49-F238E27FC236}">
                <a16:creationId xmlns:a16="http://schemas.microsoft.com/office/drawing/2014/main" id="{15991AA9-950D-79F1-833E-9C4E96DD8B61}"/>
              </a:ext>
            </a:extLst>
          </p:cNvPr>
          <p:cNvPicPr>
            <a:picLocks noChangeAspect="1"/>
          </p:cNvPicPr>
          <p:nvPr/>
        </p:nvPicPr>
        <p:blipFill>
          <a:blip r:embed="rId5"/>
          <a:stretch>
            <a:fillRect/>
          </a:stretch>
        </p:blipFill>
        <p:spPr>
          <a:xfrm>
            <a:off x="7392250" y="1790903"/>
            <a:ext cx="3015461" cy="4960432"/>
          </a:xfrm>
          <a:prstGeom prst="rect">
            <a:avLst/>
          </a:prstGeom>
        </p:spPr>
      </p:pic>
      <p:sp>
        <p:nvSpPr>
          <p:cNvPr id="8" name="TextBox 7">
            <a:extLst>
              <a:ext uri="{FF2B5EF4-FFF2-40B4-BE49-F238E27FC236}">
                <a16:creationId xmlns:a16="http://schemas.microsoft.com/office/drawing/2014/main" id="{988BF3C7-CAFF-FC4E-9BB7-D4F70E716F80}"/>
              </a:ext>
            </a:extLst>
          </p:cNvPr>
          <p:cNvSpPr txBox="1"/>
          <p:nvPr/>
        </p:nvSpPr>
        <p:spPr>
          <a:xfrm>
            <a:off x="838200" y="1162782"/>
            <a:ext cx="5926494" cy="646331"/>
          </a:xfrm>
          <a:prstGeom prst="rect">
            <a:avLst/>
          </a:prstGeom>
          <a:noFill/>
        </p:spPr>
        <p:txBody>
          <a:bodyPr wrap="square">
            <a:spAutoFit/>
          </a:bodyPr>
          <a:lstStyle/>
          <a:p>
            <a:r>
              <a:rPr lang="en-US" dirty="0"/>
              <a:t>Half maximal inhibitory concentration (</a:t>
            </a:r>
            <a:r>
              <a:rPr lang="en-NL" dirty="0"/>
              <a:t>IC50</a:t>
            </a:r>
            <a:r>
              <a:rPr lang="en-US" dirty="0"/>
              <a:t>)</a:t>
            </a:r>
            <a:r>
              <a:rPr lang="en-NL" dirty="0"/>
              <a:t> curves of DCA</a:t>
            </a:r>
          </a:p>
        </p:txBody>
      </p:sp>
      <p:sp>
        <p:nvSpPr>
          <p:cNvPr id="9" name="TextBox 8">
            <a:extLst>
              <a:ext uri="{FF2B5EF4-FFF2-40B4-BE49-F238E27FC236}">
                <a16:creationId xmlns:a16="http://schemas.microsoft.com/office/drawing/2014/main" id="{042C603F-E753-A98C-9BFD-5AD168A0D6B7}"/>
              </a:ext>
            </a:extLst>
          </p:cNvPr>
          <p:cNvSpPr txBox="1"/>
          <p:nvPr/>
        </p:nvSpPr>
        <p:spPr>
          <a:xfrm>
            <a:off x="7897948" y="1162782"/>
            <a:ext cx="2452209" cy="369332"/>
          </a:xfrm>
          <a:prstGeom prst="rect">
            <a:avLst/>
          </a:prstGeom>
          <a:noFill/>
        </p:spPr>
        <p:txBody>
          <a:bodyPr wrap="square">
            <a:spAutoFit/>
          </a:bodyPr>
          <a:lstStyle/>
          <a:p>
            <a:r>
              <a:rPr lang="en-NL" dirty="0"/>
              <a:t> IC50 values of DCA </a:t>
            </a:r>
          </a:p>
        </p:txBody>
      </p:sp>
    </p:spTree>
    <p:extLst>
      <p:ext uri="{BB962C8B-B14F-4D97-AF65-F5344CB8AC3E}">
        <p14:creationId xmlns:p14="http://schemas.microsoft.com/office/powerpoint/2010/main" val="39321812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50256-69EA-AEB3-3200-BB5E172D4CA0}"/>
              </a:ext>
            </a:extLst>
          </p:cNvPr>
          <p:cNvSpPr>
            <a:spLocks noGrp="1"/>
          </p:cNvSpPr>
          <p:nvPr>
            <p:ph type="title"/>
          </p:nvPr>
        </p:nvSpPr>
        <p:spPr/>
        <p:txBody>
          <a:bodyPr/>
          <a:lstStyle/>
          <a:p>
            <a:r>
              <a:rPr lang="en-US" dirty="0"/>
              <a:t>Question 4: Cells behave different in patients</a:t>
            </a:r>
            <a:endParaRPr lang="en-NL" dirty="0"/>
          </a:p>
        </p:txBody>
      </p:sp>
      <p:sp>
        <p:nvSpPr>
          <p:cNvPr id="3" name="Content Placeholder 2">
            <a:extLst>
              <a:ext uri="{FF2B5EF4-FFF2-40B4-BE49-F238E27FC236}">
                <a16:creationId xmlns:a16="http://schemas.microsoft.com/office/drawing/2014/main" id="{B6E1724C-D547-6F37-8487-B6E396443514}"/>
              </a:ext>
            </a:extLst>
          </p:cNvPr>
          <p:cNvSpPr>
            <a:spLocks noGrp="1"/>
          </p:cNvSpPr>
          <p:nvPr>
            <p:ph idx="1"/>
          </p:nvPr>
        </p:nvSpPr>
        <p:spPr/>
        <p:txBody>
          <a:bodyPr/>
          <a:lstStyle/>
          <a:p>
            <a:r>
              <a:rPr lang="en" dirty="0">
                <a:effectLst/>
                <a:highlight>
                  <a:srgbClr val="FDFDFD"/>
                </a:highlight>
                <a:latin typeface="Segoe UI Web (West European)"/>
              </a:rPr>
              <a:t>DCA causes </a:t>
            </a:r>
            <a:r>
              <a:rPr lang="en-US" dirty="0">
                <a:effectLst/>
                <a:highlight>
                  <a:srgbClr val="FDFDFD"/>
                </a:highlight>
                <a:latin typeface="Segoe UI Web (West European)"/>
              </a:rPr>
              <a:t>Hypoxia-inducible factor 1</a:t>
            </a:r>
            <a:r>
              <a:rPr lang="en" dirty="0">
                <a:effectLst/>
                <a:highlight>
                  <a:srgbClr val="FDFDFD"/>
                </a:highlight>
                <a:latin typeface="Segoe UI Web (West European)"/>
              </a:rPr>
              <a:t>α levels to decrease under hypoxic but not constant oxygen conditions</a:t>
            </a:r>
          </a:p>
          <a:p>
            <a:endParaRPr lang="en-NL" dirty="0"/>
          </a:p>
        </p:txBody>
      </p:sp>
    </p:spTree>
    <p:extLst>
      <p:ext uri="{BB962C8B-B14F-4D97-AF65-F5344CB8AC3E}">
        <p14:creationId xmlns:p14="http://schemas.microsoft.com/office/powerpoint/2010/main" val="28586486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D5A10-0E42-BA0B-3940-1C3A0FEE8473}"/>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376DE223-342E-8724-53FC-5FE03C366818}"/>
              </a:ext>
            </a:extLst>
          </p:cNvPr>
          <p:cNvPicPr>
            <a:picLocks noChangeAspect="1"/>
          </p:cNvPicPr>
          <p:nvPr/>
        </p:nvPicPr>
        <p:blipFill>
          <a:blip r:embed="rId3"/>
          <a:stretch>
            <a:fillRect/>
          </a:stretch>
        </p:blipFill>
        <p:spPr>
          <a:xfrm>
            <a:off x="3328984" y="287037"/>
            <a:ext cx="5281615" cy="6096371"/>
          </a:xfrm>
          <a:prstGeom prst="rect">
            <a:avLst/>
          </a:prstGeom>
        </p:spPr>
      </p:pic>
      <p:sp>
        <p:nvSpPr>
          <p:cNvPr id="8" name="文本框 36">
            <a:extLst>
              <a:ext uri="{FF2B5EF4-FFF2-40B4-BE49-F238E27FC236}">
                <a16:creationId xmlns:a16="http://schemas.microsoft.com/office/drawing/2014/main" id="{F7E83852-2F8B-08B1-21D4-B1168FFE8333}"/>
              </a:ext>
            </a:extLst>
          </p:cNvPr>
          <p:cNvSpPr txBox="1"/>
          <p:nvPr/>
        </p:nvSpPr>
        <p:spPr bwMode="auto">
          <a:xfrm>
            <a:off x="689583" y="287037"/>
            <a:ext cx="7425717" cy="707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1440" tIns="45720" rIns="91440" bIns="45720">
            <a:noAutofit/>
          </a:bodyPr>
          <a:lstStyle/>
          <a:p>
            <a:pPr defTabSz="914377">
              <a:spcBef>
                <a:spcPct val="0"/>
              </a:spcBef>
              <a:defRPr/>
            </a:pPr>
            <a:r>
              <a:rPr lang="en-US" altLang="zh-CN" sz="3200" b="1" dirty="0">
                <a:latin typeface="Calibri" panose="020F0502020204030204" pitchFamily="34" charset="0"/>
                <a:ea typeface="等线" panose="02010600030101010101" pitchFamily="2" charset="-122"/>
                <a:cs typeface="+mn-ea"/>
                <a:sym typeface="+mn-lt"/>
              </a:rPr>
              <a:t> Precursor ion and Product ions</a:t>
            </a:r>
          </a:p>
        </p:txBody>
      </p:sp>
      <p:sp>
        <p:nvSpPr>
          <p:cNvPr id="6" name="Slide Number Placeholder 5">
            <a:extLst>
              <a:ext uri="{FF2B5EF4-FFF2-40B4-BE49-F238E27FC236}">
                <a16:creationId xmlns:a16="http://schemas.microsoft.com/office/drawing/2014/main" id="{78DD9897-719B-29A4-C105-3EE9D32B9881}"/>
              </a:ext>
            </a:extLst>
          </p:cNvPr>
          <p:cNvSpPr>
            <a:spLocks noGrp="1"/>
          </p:cNvSpPr>
          <p:nvPr>
            <p:ph type="sldNum" sz="quarter" idx="12"/>
          </p:nvPr>
        </p:nvSpPr>
        <p:spPr/>
        <p:txBody>
          <a:bodyPr/>
          <a:lstStyle/>
          <a:p>
            <a:fld id="{5DD3DB80-B894-403A-B48E-6FDC1A72010E}" type="slidenum">
              <a:rPr lang="zh-CN" altLang="en-US" smtClean="0"/>
              <a:pPr/>
              <a:t>95</a:t>
            </a:fld>
            <a:endParaRPr lang="zh-CN" altLang="en-US"/>
          </a:p>
        </p:txBody>
      </p:sp>
    </p:spTree>
    <p:extLst>
      <p:ext uri="{BB962C8B-B14F-4D97-AF65-F5344CB8AC3E}">
        <p14:creationId xmlns:p14="http://schemas.microsoft.com/office/powerpoint/2010/main" val="1189084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7C574CE-65E7-6C6C-E40D-D7790098CC50}"/>
              </a:ext>
            </a:extLst>
          </p:cNvPr>
          <p:cNvPicPr>
            <a:picLocks noChangeAspect="1"/>
          </p:cNvPicPr>
          <p:nvPr/>
        </p:nvPicPr>
        <p:blipFill>
          <a:blip r:embed="rId3"/>
          <a:srcRect t="46594"/>
          <a:stretch/>
        </p:blipFill>
        <p:spPr>
          <a:xfrm>
            <a:off x="4313347" y="5092979"/>
            <a:ext cx="7729545" cy="1599566"/>
          </a:xfrm>
          <a:prstGeom prst="rect">
            <a:avLst/>
          </a:prstGeom>
        </p:spPr>
      </p:pic>
      <p:sp>
        <p:nvSpPr>
          <p:cNvPr id="2" name="Title 1">
            <a:extLst>
              <a:ext uri="{FF2B5EF4-FFF2-40B4-BE49-F238E27FC236}">
                <a16:creationId xmlns:a16="http://schemas.microsoft.com/office/drawing/2014/main" id="{A6E591C0-E553-B335-0EF8-17A917799738}"/>
              </a:ext>
            </a:extLst>
          </p:cNvPr>
          <p:cNvSpPr>
            <a:spLocks noGrp="1"/>
          </p:cNvSpPr>
          <p:nvPr>
            <p:ph type="title"/>
          </p:nvPr>
        </p:nvSpPr>
        <p:spPr/>
        <p:txBody>
          <a:bodyPr/>
          <a:lstStyle/>
          <a:p>
            <a:endParaRPr lang="zh-CN" altLang="en-US"/>
          </a:p>
        </p:txBody>
      </p:sp>
      <p:pic>
        <p:nvPicPr>
          <p:cNvPr id="8" name="Content Placeholder 7">
            <a:extLst>
              <a:ext uri="{FF2B5EF4-FFF2-40B4-BE49-F238E27FC236}">
                <a16:creationId xmlns:a16="http://schemas.microsoft.com/office/drawing/2014/main" id="{0CC9B695-93F0-9B6C-6D7A-11465B0275A3}"/>
              </a:ext>
            </a:extLst>
          </p:cNvPr>
          <p:cNvPicPr>
            <a:picLocks noGrp="1" noChangeAspect="1"/>
          </p:cNvPicPr>
          <p:nvPr>
            <p:ph idx="1"/>
          </p:nvPr>
        </p:nvPicPr>
        <p:blipFill>
          <a:blip r:embed="rId4"/>
          <a:stretch>
            <a:fillRect/>
          </a:stretch>
        </p:blipFill>
        <p:spPr>
          <a:xfrm>
            <a:off x="4313345" y="593020"/>
            <a:ext cx="7428064" cy="1768587"/>
          </a:xfrm>
        </p:spPr>
      </p:pic>
      <p:sp>
        <p:nvSpPr>
          <p:cNvPr id="9" name="Slide Number Placeholder 8">
            <a:extLst>
              <a:ext uri="{FF2B5EF4-FFF2-40B4-BE49-F238E27FC236}">
                <a16:creationId xmlns:a16="http://schemas.microsoft.com/office/drawing/2014/main" id="{FA297B08-85BA-448B-E5EE-D5C6437B6AD8}"/>
              </a:ext>
            </a:extLst>
          </p:cNvPr>
          <p:cNvSpPr>
            <a:spLocks noGrp="1"/>
          </p:cNvSpPr>
          <p:nvPr>
            <p:ph type="sldNum" sz="quarter" idx="12"/>
          </p:nvPr>
        </p:nvSpPr>
        <p:spPr/>
        <p:txBody>
          <a:bodyPr/>
          <a:lstStyle/>
          <a:p>
            <a:fld id="{63FECFC1-1FBF-4FB4-B597-2E93DA8D3CB1}" type="slidenum">
              <a:rPr lang="en-NL" smtClean="0"/>
              <a:t>96</a:t>
            </a:fld>
            <a:endParaRPr lang="en-NL"/>
          </a:p>
        </p:txBody>
      </p:sp>
      <p:graphicFrame>
        <p:nvGraphicFramePr>
          <p:cNvPr id="4" name="Object 3">
            <a:extLst>
              <a:ext uri="{FF2B5EF4-FFF2-40B4-BE49-F238E27FC236}">
                <a16:creationId xmlns:a16="http://schemas.microsoft.com/office/drawing/2014/main" id="{96FD9077-FF8F-4A4C-5398-F79CD12A8806}"/>
              </a:ext>
            </a:extLst>
          </p:cNvPr>
          <p:cNvGraphicFramePr>
            <a:graphicFrameLocks noChangeAspect="1"/>
          </p:cNvGraphicFramePr>
          <p:nvPr/>
        </p:nvGraphicFramePr>
        <p:xfrm>
          <a:off x="0" y="994589"/>
          <a:ext cx="4440249" cy="5001209"/>
        </p:xfrm>
        <a:graphic>
          <a:graphicData uri="http://schemas.openxmlformats.org/presentationml/2006/ole">
            <mc:AlternateContent xmlns:mc="http://schemas.openxmlformats.org/markup-compatibility/2006">
              <mc:Choice xmlns:v="urn:schemas-microsoft-com:vml" Requires="v">
                <p:oleObj name="Prism 10" r:id="rId5" imgW="7516032" imgH="8463260" progId="Prism10.Document">
                  <p:embed/>
                </p:oleObj>
              </mc:Choice>
              <mc:Fallback>
                <p:oleObj name="Prism 10" r:id="rId5" imgW="7516032" imgH="8463260" progId="Prism10.Document">
                  <p:embed/>
                  <p:pic>
                    <p:nvPicPr>
                      <p:cNvPr id="4" name="Object 3">
                        <a:extLst>
                          <a:ext uri="{FF2B5EF4-FFF2-40B4-BE49-F238E27FC236}">
                            <a16:creationId xmlns:a16="http://schemas.microsoft.com/office/drawing/2014/main" id="{96FD9077-FF8F-4A4C-5398-F79CD12A8806}"/>
                          </a:ext>
                        </a:extLst>
                      </p:cNvPr>
                      <p:cNvPicPr/>
                      <p:nvPr/>
                    </p:nvPicPr>
                    <p:blipFill>
                      <a:blip r:embed="rId6"/>
                      <a:stretch>
                        <a:fillRect/>
                      </a:stretch>
                    </p:blipFill>
                    <p:spPr>
                      <a:xfrm>
                        <a:off x="0" y="994589"/>
                        <a:ext cx="4440249" cy="5001209"/>
                      </a:xfrm>
                      <a:prstGeom prst="rect">
                        <a:avLst/>
                      </a:prstGeom>
                    </p:spPr>
                  </p:pic>
                </p:oleObj>
              </mc:Fallback>
            </mc:AlternateContent>
          </a:graphicData>
        </a:graphic>
      </p:graphicFrame>
      <p:pic>
        <p:nvPicPr>
          <p:cNvPr id="10" name="Picture 9">
            <a:extLst>
              <a:ext uri="{FF2B5EF4-FFF2-40B4-BE49-F238E27FC236}">
                <a16:creationId xmlns:a16="http://schemas.microsoft.com/office/drawing/2014/main" id="{923437EA-B3B5-76E7-06F4-F0038BE54CAC}"/>
              </a:ext>
            </a:extLst>
          </p:cNvPr>
          <p:cNvPicPr>
            <a:picLocks noChangeAspect="1"/>
          </p:cNvPicPr>
          <p:nvPr/>
        </p:nvPicPr>
        <p:blipFill>
          <a:blip r:embed="rId7"/>
          <a:stretch>
            <a:fillRect/>
          </a:stretch>
        </p:blipFill>
        <p:spPr>
          <a:xfrm>
            <a:off x="4313346" y="2778542"/>
            <a:ext cx="7428064" cy="1768587"/>
          </a:xfrm>
          <a:prstGeom prst="rect">
            <a:avLst/>
          </a:prstGeom>
        </p:spPr>
      </p:pic>
      <p:sp>
        <p:nvSpPr>
          <p:cNvPr id="11" name="TextBox 10">
            <a:extLst>
              <a:ext uri="{FF2B5EF4-FFF2-40B4-BE49-F238E27FC236}">
                <a16:creationId xmlns:a16="http://schemas.microsoft.com/office/drawing/2014/main" id="{C54CC73E-F481-298C-D59C-924CA7383893}"/>
              </a:ext>
            </a:extLst>
          </p:cNvPr>
          <p:cNvSpPr txBox="1"/>
          <p:nvPr/>
        </p:nvSpPr>
        <p:spPr>
          <a:xfrm>
            <a:off x="5960731" y="999048"/>
            <a:ext cx="1725287" cy="369332"/>
          </a:xfrm>
          <a:prstGeom prst="rect">
            <a:avLst/>
          </a:prstGeom>
          <a:noFill/>
        </p:spPr>
        <p:txBody>
          <a:bodyPr wrap="square" rtlCol="0">
            <a:spAutoFit/>
          </a:bodyPr>
          <a:lstStyle/>
          <a:p>
            <a:r>
              <a:rPr lang="en-US" altLang="zh-CN" dirty="0"/>
              <a:t>Time point 1</a:t>
            </a:r>
            <a:endParaRPr lang="zh-CN" altLang="en-US" dirty="0"/>
          </a:p>
        </p:txBody>
      </p:sp>
      <p:sp>
        <p:nvSpPr>
          <p:cNvPr id="12" name="TextBox 11">
            <a:extLst>
              <a:ext uri="{FF2B5EF4-FFF2-40B4-BE49-F238E27FC236}">
                <a16:creationId xmlns:a16="http://schemas.microsoft.com/office/drawing/2014/main" id="{14784727-AC0F-3501-0FDB-B10ADCEF6827}"/>
              </a:ext>
            </a:extLst>
          </p:cNvPr>
          <p:cNvSpPr txBox="1"/>
          <p:nvPr/>
        </p:nvSpPr>
        <p:spPr>
          <a:xfrm>
            <a:off x="5960731" y="3025379"/>
            <a:ext cx="1725287" cy="369332"/>
          </a:xfrm>
          <a:prstGeom prst="rect">
            <a:avLst/>
          </a:prstGeom>
          <a:noFill/>
        </p:spPr>
        <p:txBody>
          <a:bodyPr wrap="square" rtlCol="0">
            <a:spAutoFit/>
          </a:bodyPr>
          <a:lstStyle/>
          <a:p>
            <a:r>
              <a:rPr lang="en-US" altLang="zh-CN" dirty="0"/>
              <a:t>Time point 12</a:t>
            </a:r>
            <a:endParaRPr lang="zh-CN" altLang="en-US" dirty="0"/>
          </a:p>
        </p:txBody>
      </p:sp>
      <p:sp>
        <p:nvSpPr>
          <p:cNvPr id="13" name="TextBox 12">
            <a:extLst>
              <a:ext uri="{FF2B5EF4-FFF2-40B4-BE49-F238E27FC236}">
                <a16:creationId xmlns:a16="http://schemas.microsoft.com/office/drawing/2014/main" id="{DF9CEA92-5B46-6D10-FFDB-CA0C114E9E76}"/>
              </a:ext>
            </a:extLst>
          </p:cNvPr>
          <p:cNvSpPr txBox="1"/>
          <p:nvPr/>
        </p:nvSpPr>
        <p:spPr>
          <a:xfrm>
            <a:off x="5960731" y="5393510"/>
            <a:ext cx="1725287" cy="369332"/>
          </a:xfrm>
          <a:prstGeom prst="rect">
            <a:avLst/>
          </a:prstGeom>
          <a:noFill/>
        </p:spPr>
        <p:txBody>
          <a:bodyPr wrap="square" rtlCol="0">
            <a:spAutoFit/>
          </a:bodyPr>
          <a:lstStyle/>
          <a:p>
            <a:r>
              <a:rPr lang="en-US" altLang="zh-CN" dirty="0"/>
              <a:t>Time </a:t>
            </a:r>
            <a:r>
              <a:rPr lang="en-US" altLang="zh-CN"/>
              <a:t>point 24</a:t>
            </a:r>
            <a:endParaRPr lang="zh-CN" altLang="en-US" dirty="0"/>
          </a:p>
        </p:txBody>
      </p:sp>
      <p:sp>
        <p:nvSpPr>
          <p:cNvPr id="3" name="TextBox 2">
            <a:extLst>
              <a:ext uri="{FF2B5EF4-FFF2-40B4-BE49-F238E27FC236}">
                <a16:creationId xmlns:a16="http://schemas.microsoft.com/office/drawing/2014/main" id="{6E211D4F-1872-BCC0-E74A-1C07F8647569}"/>
              </a:ext>
            </a:extLst>
          </p:cNvPr>
          <p:cNvSpPr txBox="1"/>
          <p:nvPr/>
        </p:nvSpPr>
        <p:spPr>
          <a:xfrm>
            <a:off x="312127" y="165455"/>
            <a:ext cx="7715250" cy="523220"/>
          </a:xfrm>
          <a:prstGeom prst="rect">
            <a:avLst/>
          </a:prstGeom>
          <a:noFill/>
        </p:spPr>
        <p:txBody>
          <a:bodyPr wrap="square" rtlCol="0">
            <a:spAutoFit/>
          </a:bodyPr>
          <a:lstStyle/>
          <a:p>
            <a:r>
              <a:rPr lang="en-US" altLang="zh-CN" sz="2800" b="1" dirty="0"/>
              <a:t>Optimize the </a:t>
            </a:r>
            <a:r>
              <a:rPr lang="en-US" altLang="zh-CN" sz="2800" b="1" dirty="0" err="1"/>
              <a:t>derivatisation</a:t>
            </a:r>
            <a:r>
              <a:rPr lang="en-US" altLang="zh-CN" sz="2800" b="1" dirty="0"/>
              <a:t> time</a:t>
            </a:r>
            <a:endParaRPr lang="zh-CN" altLang="en-US" sz="2800" b="1" dirty="0">
              <a:solidFill>
                <a:srgbClr val="FF0000"/>
              </a:solidFill>
            </a:endParaRPr>
          </a:p>
        </p:txBody>
      </p:sp>
      <p:sp>
        <p:nvSpPr>
          <p:cNvPr id="5" name="TextBox 4">
            <a:extLst>
              <a:ext uri="{FF2B5EF4-FFF2-40B4-BE49-F238E27FC236}">
                <a16:creationId xmlns:a16="http://schemas.microsoft.com/office/drawing/2014/main" id="{5B9E951A-E1E2-56FA-85B8-F92A0D5CC454}"/>
              </a:ext>
            </a:extLst>
          </p:cNvPr>
          <p:cNvSpPr txBox="1"/>
          <p:nvPr/>
        </p:nvSpPr>
        <p:spPr>
          <a:xfrm>
            <a:off x="450590" y="6080316"/>
            <a:ext cx="4156579" cy="369332"/>
          </a:xfrm>
          <a:prstGeom prst="rect">
            <a:avLst/>
          </a:prstGeom>
          <a:noFill/>
        </p:spPr>
        <p:txBody>
          <a:bodyPr wrap="square" rtlCol="0">
            <a:spAutoFit/>
          </a:bodyPr>
          <a:lstStyle/>
          <a:p>
            <a:r>
              <a:rPr lang="nl-NL" dirty="0" err="1"/>
              <a:t>One</a:t>
            </a:r>
            <a:r>
              <a:rPr lang="nl-NL" dirty="0"/>
              <a:t> time point=</a:t>
            </a:r>
            <a:r>
              <a:rPr lang="nl-NL" dirty="0" err="1"/>
              <a:t>one</a:t>
            </a:r>
            <a:r>
              <a:rPr lang="nl-NL" dirty="0"/>
              <a:t> </a:t>
            </a:r>
            <a:r>
              <a:rPr lang="nl-NL" dirty="0" err="1"/>
              <a:t>injection</a:t>
            </a:r>
            <a:r>
              <a:rPr lang="nl-NL" dirty="0"/>
              <a:t>=52min</a:t>
            </a:r>
            <a:endParaRPr lang="en-NL" dirty="0"/>
          </a:p>
        </p:txBody>
      </p:sp>
    </p:spTree>
    <p:extLst>
      <p:ext uri="{BB962C8B-B14F-4D97-AF65-F5344CB8AC3E}">
        <p14:creationId xmlns:p14="http://schemas.microsoft.com/office/powerpoint/2010/main" val="11465232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4A62040-B970-9DE0-6502-32E6137F163B}"/>
              </a:ext>
            </a:extLst>
          </p:cNvPr>
          <p:cNvPicPr>
            <a:picLocks noChangeAspect="1"/>
          </p:cNvPicPr>
          <p:nvPr/>
        </p:nvPicPr>
        <p:blipFill>
          <a:blip r:embed="rId3"/>
          <a:stretch>
            <a:fillRect/>
          </a:stretch>
        </p:blipFill>
        <p:spPr>
          <a:xfrm>
            <a:off x="5548980" y="1772994"/>
            <a:ext cx="6358576" cy="4974125"/>
          </a:xfrm>
          <a:prstGeom prst="rect">
            <a:avLst/>
          </a:prstGeom>
        </p:spPr>
      </p:pic>
      <p:pic>
        <p:nvPicPr>
          <p:cNvPr id="18" name="Picture 17">
            <a:extLst>
              <a:ext uri="{FF2B5EF4-FFF2-40B4-BE49-F238E27FC236}">
                <a16:creationId xmlns:a16="http://schemas.microsoft.com/office/drawing/2014/main" id="{0829E079-1674-624C-4324-7523C0903398}"/>
              </a:ext>
            </a:extLst>
          </p:cNvPr>
          <p:cNvPicPr>
            <a:picLocks noChangeAspect="1"/>
          </p:cNvPicPr>
          <p:nvPr/>
        </p:nvPicPr>
        <p:blipFill rotWithShape="1">
          <a:blip r:embed="rId4"/>
          <a:srcRect l="-924" t="50145" r="36597" b="-50145"/>
          <a:stretch/>
        </p:blipFill>
        <p:spPr>
          <a:xfrm>
            <a:off x="17888" y="2089022"/>
            <a:ext cx="4534755" cy="4707499"/>
          </a:xfrm>
          <a:prstGeom prst="rect">
            <a:avLst/>
          </a:prstGeom>
        </p:spPr>
      </p:pic>
      <p:sp>
        <p:nvSpPr>
          <p:cNvPr id="2" name="Rectangle 1">
            <a:extLst>
              <a:ext uri="{FF2B5EF4-FFF2-40B4-BE49-F238E27FC236}">
                <a16:creationId xmlns:a16="http://schemas.microsoft.com/office/drawing/2014/main" id="{99E9FB1F-CA59-0E49-D808-4A4CE75299C1}"/>
              </a:ext>
            </a:extLst>
          </p:cNvPr>
          <p:cNvSpPr/>
          <p:nvPr/>
        </p:nvSpPr>
        <p:spPr>
          <a:xfrm>
            <a:off x="4766767" y="2607999"/>
            <a:ext cx="719847" cy="20156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8" name="文本框 36">
            <a:extLst>
              <a:ext uri="{FF2B5EF4-FFF2-40B4-BE49-F238E27FC236}">
                <a16:creationId xmlns:a16="http://schemas.microsoft.com/office/drawing/2014/main" id="{F0054D1D-3F9D-E3DC-8670-4666154C0C01}"/>
              </a:ext>
            </a:extLst>
          </p:cNvPr>
          <p:cNvSpPr txBox="1"/>
          <p:nvPr/>
        </p:nvSpPr>
        <p:spPr bwMode="auto">
          <a:xfrm>
            <a:off x="707167" y="111846"/>
            <a:ext cx="7337794" cy="707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1440" tIns="45720" rIns="91440" bIns="45720">
            <a:noAutofit/>
          </a:bodyPr>
          <a:lstStyle/>
          <a:p>
            <a:pPr defTabSz="914377">
              <a:spcBef>
                <a:spcPct val="0"/>
              </a:spcBef>
              <a:defRPr/>
            </a:pPr>
            <a:r>
              <a:rPr lang="en-US" altLang="zh-CN" sz="3200" b="1" dirty="0">
                <a:latin typeface="Calibri" panose="020F0502020204030204" pitchFamily="34" charset="0"/>
                <a:ea typeface="等线" panose="02010600030101010101" pitchFamily="2" charset="-122"/>
                <a:cs typeface="+mn-ea"/>
                <a:sym typeface="+mn-lt"/>
              </a:rPr>
              <a:t> Precursor ion and Product ions</a:t>
            </a:r>
          </a:p>
        </p:txBody>
      </p:sp>
      <p:sp>
        <p:nvSpPr>
          <p:cNvPr id="12" name="isľíḓê">
            <a:extLst>
              <a:ext uri="{FF2B5EF4-FFF2-40B4-BE49-F238E27FC236}">
                <a16:creationId xmlns:a16="http://schemas.microsoft.com/office/drawing/2014/main" id="{2E85880A-F6A4-3748-B7F8-463F6EFA6841}"/>
              </a:ext>
            </a:extLst>
          </p:cNvPr>
          <p:cNvSpPr txBox="1"/>
          <p:nvPr/>
        </p:nvSpPr>
        <p:spPr>
          <a:xfrm>
            <a:off x="958115" y="1072839"/>
            <a:ext cx="7684772" cy="830997"/>
          </a:xfrm>
          <a:prstGeom prst="rect">
            <a:avLst/>
          </a:prstGeom>
          <a:noFill/>
        </p:spPr>
        <p:txBody>
          <a:bodyPr wrap="square" rtlCol="0">
            <a:spAutoFit/>
          </a:bodyPr>
          <a:lstStyle/>
          <a:p>
            <a:r>
              <a:rPr lang="en-US" altLang="zh-CN" sz="2400" b="1" dirty="0">
                <a:latin typeface="Calibri" panose="020F0502020204030204" pitchFamily="34" charset="0"/>
                <a:ea typeface="等线" panose="02010600030101010101" pitchFamily="2" charset="-122"/>
              </a:rPr>
              <a:t>Why we</a:t>
            </a:r>
            <a:r>
              <a:rPr lang="zh-CN" altLang="en-US" sz="2400" b="1" dirty="0">
                <a:latin typeface="Calibri" panose="020F0502020204030204" pitchFamily="34" charset="0"/>
                <a:ea typeface="等线" panose="02010600030101010101" pitchFamily="2" charset="-122"/>
              </a:rPr>
              <a:t> </a:t>
            </a:r>
            <a:r>
              <a:rPr lang="en-US" altLang="zh-CN" sz="2400" b="1" dirty="0">
                <a:latin typeface="Calibri" panose="020F0502020204030204" pitchFamily="34" charset="0"/>
                <a:ea typeface="等线" panose="02010600030101010101" pitchFamily="2" charset="-122"/>
              </a:rPr>
              <a:t>need</a:t>
            </a:r>
            <a:r>
              <a:rPr lang="zh-CN" altLang="en-US" sz="2400" b="1" dirty="0">
                <a:latin typeface="Calibri" panose="020F0502020204030204" pitchFamily="34" charset="0"/>
                <a:ea typeface="等线" panose="02010600030101010101" pitchFamily="2" charset="-122"/>
              </a:rPr>
              <a:t> </a:t>
            </a:r>
            <a:r>
              <a:rPr lang="en-US" altLang="zh-CN" sz="2400" b="1" dirty="0">
                <a:latin typeface="Calibri" panose="020F0502020204030204" pitchFamily="34" charset="0"/>
                <a:ea typeface="等线" panose="02010600030101010101" pitchFamily="2" charset="-122"/>
              </a:rPr>
              <a:t>transitions?</a:t>
            </a:r>
          </a:p>
          <a:p>
            <a:r>
              <a:rPr lang="en-US" altLang="zh-CN" sz="2400" b="1" dirty="0">
                <a:latin typeface="Calibri" panose="020F0502020204030204" pitchFamily="34" charset="0"/>
                <a:ea typeface="等线" panose="02010600030101010101" pitchFamily="2" charset="-122"/>
              </a:rPr>
              <a:t>What is Multiple reaction monitoring (MRM) ?</a:t>
            </a:r>
          </a:p>
        </p:txBody>
      </p:sp>
      <p:sp>
        <p:nvSpPr>
          <p:cNvPr id="13" name="ïšļïďe">
            <a:extLst>
              <a:ext uri="{FF2B5EF4-FFF2-40B4-BE49-F238E27FC236}">
                <a16:creationId xmlns:a16="http://schemas.microsoft.com/office/drawing/2014/main" id="{B421CF75-AA4A-C28C-A739-4DBF4D171A0D}"/>
              </a:ext>
            </a:extLst>
          </p:cNvPr>
          <p:cNvSpPr/>
          <p:nvPr/>
        </p:nvSpPr>
        <p:spPr>
          <a:xfrm flipH="1">
            <a:off x="777460" y="1086271"/>
            <a:ext cx="124544" cy="830997"/>
          </a:xfrm>
          <a:prstGeom prst="roundRect">
            <a:avLst>
              <a:gd name="adj" fmla="val 44900"/>
            </a:avLst>
          </a:prstGeom>
          <a:gradFill>
            <a:gsLst>
              <a:gs pos="0">
                <a:schemeClr val="accent1">
                  <a:lumMod val="60000"/>
                  <a:lumOff val="40000"/>
                </a:schemeClr>
              </a:gs>
              <a:gs pos="60000">
                <a:schemeClr val="accent1"/>
              </a:gs>
            </a:gsLst>
            <a:lin ang="2700000" scaled="0"/>
          </a:gradFill>
          <a:ln w="57150" cap="rnd">
            <a:noFill/>
            <a:prstDash val="solid"/>
            <a:round/>
          </a:ln>
          <a:effectLst>
            <a:outerShdw blurRad="50800" dist="50800" dir="5400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endParaRPr>
          </a:p>
        </p:txBody>
      </p:sp>
      <p:sp>
        <p:nvSpPr>
          <p:cNvPr id="19" name="TextBox 18">
            <a:extLst>
              <a:ext uri="{FF2B5EF4-FFF2-40B4-BE49-F238E27FC236}">
                <a16:creationId xmlns:a16="http://schemas.microsoft.com/office/drawing/2014/main" id="{9067C50B-568E-5A0F-854C-E9CD02475139}"/>
              </a:ext>
            </a:extLst>
          </p:cNvPr>
          <p:cNvSpPr txBox="1"/>
          <p:nvPr/>
        </p:nvSpPr>
        <p:spPr>
          <a:xfrm>
            <a:off x="2872495" y="2605120"/>
            <a:ext cx="1442833" cy="369332"/>
          </a:xfrm>
          <a:prstGeom prst="rect">
            <a:avLst/>
          </a:prstGeom>
          <a:noFill/>
        </p:spPr>
        <p:txBody>
          <a:bodyPr wrap="square" rtlCol="0">
            <a:spAutoFit/>
          </a:bodyPr>
          <a:lstStyle/>
          <a:p>
            <a:r>
              <a:rPr lang="en-US" altLang="zh-CN" dirty="0"/>
              <a:t>Precursor ion</a:t>
            </a:r>
            <a:endParaRPr lang="zh-CN" altLang="en-US" dirty="0"/>
          </a:p>
        </p:txBody>
      </p:sp>
      <p:sp>
        <p:nvSpPr>
          <p:cNvPr id="20" name="TextBox 19">
            <a:extLst>
              <a:ext uri="{FF2B5EF4-FFF2-40B4-BE49-F238E27FC236}">
                <a16:creationId xmlns:a16="http://schemas.microsoft.com/office/drawing/2014/main" id="{94323AA9-CA0A-DEFE-D39F-043F31837D19}"/>
              </a:ext>
            </a:extLst>
          </p:cNvPr>
          <p:cNvSpPr txBox="1"/>
          <p:nvPr/>
        </p:nvSpPr>
        <p:spPr>
          <a:xfrm>
            <a:off x="2764382" y="3855285"/>
            <a:ext cx="1550944" cy="369332"/>
          </a:xfrm>
          <a:prstGeom prst="rect">
            <a:avLst/>
          </a:prstGeom>
          <a:noFill/>
        </p:spPr>
        <p:txBody>
          <a:bodyPr wrap="square" rtlCol="0">
            <a:spAutoFit/>
          </a:bodyPr>
          <a:lstStyle/>
          <a:p>
            <a:r>
              <a:rPr lang="en-US" altLang="zh-CN" dirty="0"/>
              <a:t>Product ion</a:t>
            </a:r>
            <a:endParaRPr lang="zh-CN" altLang="en-US" dirty="0"/>
          </a:p>
        </p:txBody>
      </p:sp>
      <p:sp>
        <p:nvSpPr>
          <p:cNvPr id="3" name="Slide Number Placeholder 2">
            <a:extLst>
              <a:ext uri="{FF2B5EF4-FFF2-40B4-BE49-F238E27FC236}">
                <a16:creationId xmlns:a16="http://schemas.microsoft.com/office/drawing/2014/main" id="{6B90C8BD-9872-A635-638E-154D64D07686}"/>
              </a:ext>
            </a:extLst>
          </p:cNvPr>
          <p:cNvSpPr>
            <a:spLocks noGrp="1"/>
          </p:cNvSpPr>
          <p:nvPr>
            <p:ph type="sldNum" sz="quarter" idx="12"/>
          </p:nvPr>
        </p:nvSpPr>
        <p:spPr/>
        <p:txBody>
          <a:bodyPr/>
          <a:lstStyle/>
          <a:p>
            <a:fld id="{5DD3DB80-B894-403A-B48E-6FDC1A72010E}" type="slidenum">
              <a:rPr lang="zh-CN" altLang="en-US" smtClean="0"/>
              <a:pPr/>
              <a:t>97</a:t>
            </a:fld>
            <a:endParaRPr lang="zh-CN" altLang="en-US"/>
          </a:p>
        </p:txBody>
      </p:sp>
    </p:spTree>
    <p:extLst>
      <p:ext uri="{BB962C8B-B14F-4D97-AF65-F5344CB8AC3E}">
        <p14:creationId xmlns:p14="http://schemas.microsoft.com/office/powerpoint/2010/main" val="9751278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F8488400-1207-1A25-E931-955A04653622}"/>
              </a:ext>
            </a:extLst>
          </p:cNvPr>
          <p:cNvGraphicFramePr>
            <a:graphicFrameLocks noChangeAspect="1"/>
          </p:cNvGraphicFramePr>
          <p:nvPr>
            <p:extLst>
              <p:ext uri="{D42A27DB-BD31-4B8C-83A1-F6EECF244321}">
                <p14:modId xmlns:p14="http://schemas.microsoft.com/office/powerpoint/2010/main" val="2021869498"/>
              </p:ext>
            </p:extLst>
          </p:nvPr>
        </p:nvGraphicFramePr>
        <p:xfrm>
          <a:off x="1189892" y="731199"/>
          <a:ext cx="4906108" cy="6126801"/>
        </p:xfrm>
        <a:graphic>
          <a:graphicData uri="http://schemas.openxmlformats.org/presentationml/2006/ole">
            <mc:AlternateContent xmlns:mc="http://schemas.openxmlformats.org/markup-compatibility/2006">
              <mc:Choice xmlns:v="urn:schemas-microsoft-com:vml" Requires="v">
                <p:oleObj name="Prism 10" r:id="rId2" imgW="7780012" imgH="9716596" progId="Prism10.Document">
                  <p:embed/>
                </p:oleObj>
              </mc:Choice>
              <mc:Fallback>
                <p:oleObj name="Prism 10" r:id="rId2" imgW="7780012" imgH="9716596" progId="Prism10.Document">
                  <p:embed/>
                  <p:pic>
                    <p:nvPicPr>
                      <p:cNvPr id="5" name="Object 4">
                        <a:extLst>
                          <a:ext uri="{FF2B5EF4-FFF2-40B4-BE49-F238E27FC236}">
                            <a16:creationId xmlns:a16="http://schemas.microsoft.com/office/drawing/2014/main" id="{F8488400-1207-1A25-E931-955A04653622}"/>
                          </a:ext>
                        </a:extLst>
                      </p:cNvPr>
                      <p:cNvPicPr/>
                      <p:nvPr/>
                    </p:nvPicPr>
                    <p:blipFill>
                      <a:blip r:embed="rId3"/>
                      <a:stretch>
                        <a:fillRect/>
                      </a:stretch>
                    </p:blipFill>
                    <p:spPr>
                      <a:xfrm>
                        <a:off x="1189892" y="731199"/>
                        <a:ext cx="4906108" cy="6126801"/>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FDA6A63F-68D8-B946-1A18-41E397FE07F5}"/>
              </a:ext>
            </a:extLst>
          </p:cNvPr>
          <p:cNvGraphicFramePr>
            <a:graphicFrameLocks noChangeAspect="1"/>
          </p:cNvGraphicFramePr>
          <p:nvPr>
            <p:extLst>
              <p:ext uri="{D42A27DB-BD31-4B8C-83A1-F6EECF244321}">
                <p14:modId xmlns:p14="http://schemas.microsoft.com/office/powerpoint/2010/main" val="3920658913"/>
              </p:ext>
            </p:extLst>
          </p:nvPr>
        </p:nvGraphicFramePr>
        <p:xfrm>
          <a:off x="6305853" y="1063869"/>
          <a:ext cx="4967686" cy="5653454"/>
        </p:xfrm>
        <a:graphic>
          <a:graphicData uri="http://schemas.openxmlformats.org/presentationml/2006/ole">
            <mc:AlternateContent xmlns:mc="http://schemas.openxmlformats.org/markup-compatibility/2006">
              <mc:Choice xmlns:v="urn:schemas-microsoft-com:vml" Requires="v">
                <p:oleObj name="Prism 10" r:id="rId4" imgW="7773890" imgH="8847544" progId="Prism10.Document">
                  <p:embed/>
                </p:oleObj>
              </mc:Choice>
              <mc:Fallback>
                <p:oleObj name="Prism 10" r:id="rId4" imgW="7773890" imgH="8847544" progId="Prism10.Document">
                  <p:embed/>
                  <p:pic>
                    <p:nvPicPr>
                      <p:cNvPr id="6" name="Object 5">
                        <a:extLst>
                          <a:ext uri="{FF2B5EF4-FFF2-40B4-BE49-F238E27FC236}">
                            <a16:creationId xmlns:a16="http://schemas.microsoft.com/office/drawing/2014/main" id="{FDA6A63F-68D8-B946-1A18-41E397FE07F5}"/>
                          </a:ext>
                        </a:extLst>
                      </p:cNvPr>
                      <p:cNvPicPr/>
                      <p:nvPr/>
                    </p:nvPicPr>
                    <p:blipFill>
                      <a:blip r:embed="rId5"/>
                      <a:stretch>
                        <a:fillRect/>
                      </a:stretch>
                    </p:blipFill>
                    <p:spPr>
                      <a:xfrm>
                        <a:off x="6305853" y="1063869"/>
                        <a:ext cx="4967686" cy="5653454"/>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6C467861-918D-ED98-0E12-C8B61FDE2F22}"/>
              </a:ext>
            </a:extLst>
          </p:cNvPr>
          <p:cNvSpPr txBox="1"/>
          <p:nvPr/>
        </p:nvSpPr>
        <p:spPr>
          <a:xfrm>
            <a:off x="312127" y="165455"/>
            <a:ext cx="7715250" cy="523220"/>
          </a:xfrm>
          <a:prstGeom prst="rect">
            <a:avLst/>
          </a:prstGeom>
          <a:noFill/>
        </p:spPr>
        <p:txBody>
          <a:bodyPr wrap="square" rtlCol="0">
            <a:spAutoFit/>
          </a:bodyPr>
          <a:lstStyle/>
          <a:p>
            <a:r>
              <a:rPr lang="en-US" altLang="zh-CN" sz="2800" dirty="0"/>
              <a:t>Optimize the </a:t>
            </a:r>
            <a:r>
              <a:rPr lang="en-US" altLang="zh-CN" sz="2800" dirty="0" err="1"/>
              <a:t>derivatisation</a:t>
            </a:r>
            <a:r>
              <a:rPr lang="en-US" altLang="zh-CN" sz="2800" dirty="0"/>
              <a:t> time</a:t>
            </a:r>
            <a:endParaRPr lang="zh-CN" altLang="en-US" sz="2800" dirty="0">
              <a:solidFill>
                <a:srgbClr val="FF0000"/>
              </a:solidFill>
            </a:endParaRPr>
          </a:p>
        </p:txBody>
      </p:sp>
      <p:sp>
        <p:nvSpPr>
          <p:cNvPr id="4" name="Slide Number Placeholder 3">
            <a:extLst>
              <a:ext uri="{FF2B5EF4-FFF2-40B4-BE49-F238E27FC236}">
                <a16:creationId xmlns:a16="http://schemas.microsoft.com/office/drawing/2014/main" id="{C3289FEC-DF25-427D-918D-3FAC3107ECAA}"/>
              </a:ext>
            </a:extLst>
          </p:cNvPr>
          <p:cNvSpPr>
            <a:spLocks noGrp="1"/>
          </p:cNvSpPr>
          <p:nvPr>
            <p:ph type="sldNum" sz="quarter" idx="12"/>
          </p:nvPr>
        </p:nvSpPr>
        <p:spPr/>
        <p:txBody>
          <a:bodyPr/>
          <a:lstStyle/>
          <a:p>
            <a:fld id="{63FECFC1-1FBF-4FB4-B597-2E93DA8D3CB1}" type="slidenum">
              <a:rPr lang="en-NL" smtClean="0"/>
              <a:t>98</a:t>
            </a:fld>
            <a:endParaRPr lang="en-NL"/>
          </a:p>
        </p:txBody>
      </p:sp>
    </p:spTree>
    <p:extLst>
      <p:ext uri="{BB962C8B-B14F-4D97-AF65-F5344CB8AC3E}">
        <p14:creationId xmlns:p14="http://schemas.microsoft.com/office/powerpoint/2010/main" val="8434602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8C5E338-4D57-35E4-3A17-B1737733BA8F}"/>
              </a:ext>
            </a:extLst>
          </p:cNvPr>
          <p:cNvSpPr txBox="1"/>
          <p:nvPr/>
        </p:nvSpPr>
        <p:spPr>
          <a:xfrm>
            <a:off x="285750" y="778798"/>
            <a:ext cx="7715250" cy="523220"/>
          </a:xfrm>
          <a:prstGeom prst="rect">
            <a:avLst/>
          </a:prstGeom>
          <a:noFill/>
        </p:spPr>
        <p:txBody>
          <a:bodyPr wrap="square" rtlCol="0">
            <a:spAutoFit/>
          </a:bodyPr>
          <a:lstStyle/>
          <a:p>
            <a:r>
              <a:rPr lang="en-US" altLang="zh-CN" sz="2800" dirty="0" err="1"/>
              <a:t>Derivatisation</a:t>
            </a:r>
            <a:r>
              <a:rPr lang="en-US" altLang="zh-CN" sz="2800" dirty="0"/>
              <a:t> Experiment——</a:t>
            </a:r>
            <a:r>
              <a:rPr lang="en-US" altLang="zh-CN" sz="2800" dirty="0">
                <a:solidFill>
                  <a:srgbClr val="FF0000"/>
                </a:solidFill>
              </a:rPr>
              <a:t>Why?</a:t>
            </a:r>
            <a:endParaRPr lang="zh-CN" altLang="en-US" sz="2800" dirty="0">
              <a:solidFill>
                <a:srgbClr val="FF0000"/>
              </a:solidFill>
            </a:endParaRPr>
          </a:p>
        </p:txBody>
      </p:sp>
      <p:pic>
        <p:nvPicPr>
          <p:cNvPr id="46" name="Picture 45">
            <a:extLst>
              <a:ext uri="{FF2B5EF4-FFF2-40B4-BE49-F238E27FC236}">
                <a16:creationId xmlns:a16="http://schemas.microsoft.com/office/drawing/2014/main" id="{F33DE48D-BBC9-F33A-62E7-8C17B09EC941}"/>
              </a:ext>
            </a:extLst>
          </p:cNvPr>
          <p:cNvPicPr>
            <a:picLocks noChangeAspect="1"/>
          </p:cNvPicPr>
          <p:nvPr/>
        </p:nvPicPr>
        <p:blipFill>
          <a:blip r:embed="rId3"/>
          <a:stretch>
            <a:fillRect/>
          </a:stretch>
        </p:blipFill>
        <p:spPr>
          <a:xfrm>
            <a:off x="277884" y="1302018"/>
            <a:ext cx="8391525" cy="5241393"/>
          </a:xfrm>
          <a:prstGeom prst="rect">
            <a:avLst/>
          </a:prstGeom>
        </p:spPr>
      </p:pic>
      <p:sp>
        <p:nvSpPr>
          <p:cNvPr id="49" name="Rectangle 48">
            <a:extLst>
              <a:ext uri="{FF2B5EF4-FFF2-40B4-BE49-F238E27FC236}">
                <a16:creationId xmlns:a16="http://schemas.microsoft.com/office/drawing/2014/main" id="{C0B86A2B-31A0-A9F9-99A2-6C88F35B94B0}"/>
              </a:ext>
            </a:extLst>
          </p:cNvPr>
          <p:cNvSpPr/>
          <p:nvPr/>
        </p:nvSpPr>
        <p:spPr>
          <a:xfrm>
            <a:off x="828675" y="5248275"/>
            <a:ext cx="666750" cy="209550"/>
          </a:xfrm>
          <a:prstGeom prst="rect">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Star: 5 Points 50">
            <a:extLst>
              <a:ext uri="{FF2B5EF4-FFF2-40B4-BE49-F238E27FC236}">
                <a16:creationId xmlns:a16="http://schemas.microsoft.com/office/drawing/2014/main" id="{625EF914-6684-21CE-F923-B6CC844018AB}"/>
              </a:ext>
            </a:extLst>
          </p:cNvPr>
          <p:cNvSpPr/>
          <p:nvPr/>
        </p:nvSpPr>
        <p:spPr>
          <a:xfrm>
            <a:off x="9417688" y="424857"/>
            <a:ext cx="1760995" cy="1514065"/>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chemeClr val="bg1"/>
                </a:solidFill>
                <a:latin typeface="arial" panose="020B0604020202020204" pitchFamily="34" charset="0"/>
              </a:rPr>
              <a:t>℃</a:t>
            </a:r>
            <a:endParaRPr lang="zh-CN" altLang="en-US" sz="3600" b="1" dirty="0">
              <a:solidFill>
                <a:schemeClr val="bg1"/>
              </a:solidFill>
            </a:endParaRPr>
          </a:p>
        </p:txBody>
      </p:sp>
      <p:sp>
        <p:nvSpPr>
          <p:cNvPr id="53" name="TextBox 52">
            <a:extLst>
              <a:ext uri="{FF2B5EF4-FFF2-40B4-BE49-F238E27FC236}">
                <a16:creationId xmlns:a16="http://schemas.microsoft.com/office/drawing/2014/main" id="{65A07377-A764-629A-7659-C9C0631E204E}"/>
              </a:ext>
            </a:extLst>
          </p:cNvPr>
          <p:cNvSpPr txBox="1"/>
          <p:nvPr/>
        </p:nvSpPr>
        <p:spPr>
          <a:xfrm>
            <a:off x="8669409" y="2705695"/>
            <a:ext cx="3257550" cy="923330"/>
          </a:xfrm>
          <a:prstGeom prst="rect">
            <a:avLst/>
          </a:prstGeom>
          <a:noFill/>
        </p:spPr>
        <p:txBody>
          <a:bodyPr wrap="square">
            <a:spAutoFit/>
          </a:bodyPr>
          <a:lstStyle/>
          <a:p>
            <a:pPr marL="285750" indent="-285750">
              <a:buFont typeface="Arial" panose="020B0604020202020204" pitchFamily="34" charset="0"/>
              <a:buChar char="•"/>
            </a:pPr>
            <a:r>
              <a:rPr lang="nl-NL" altLang="zh-CN" dirty="0">
                <a:solidFill>
                  <a:srgbClr val="4D5156"/>
                </a:solidFill>
              </a:rPr>
              <a:t>G6P’s boiling point is </a:t>
            </a:r>
            <a:r>
              <a:rPr lang="nl-NL" altLang="zh-CN" dirty="0">
                <a:solidFill>
                  <a:schemeClr val="accent2"/>
                </a:solidFill>
              </a:rPr>
              <a:t>667.8</a:t>
            </a:r>
            <a:r>
              <a:rPr lang="en-US" altLang="zh-CN" dirty="0">
                <a:solidFill>
                  <a:schemeClr val="accent2"/>
                </a:solidFill>
              </a:rPr>
              <a:t> ˚C</a:t>
            </a:r>
            <a:endParaRPr lang="nl-NL" altLang="zh-CN" dirty="0">
              <a:solidFill>
                <a:schemeClr val="accent2"/>
              </a:solidFill>
            </a:endParaRPr>
          </a:p>
          <a:p>
            <a:pPr marL="285750" indent="-285750">
              <a:buFont typeface="Arial" panose="020B0604020202020204" pitchFamily="34" charset="0"/>
              <a:buChar char="•"/>
            </a:pPr>
            <a:r>
              <a:rPr lang="en-US" altLang="zh-CN" dirty="0">
                <a:solidFill>
                  <a:srgbClr val="57585A"/>
                </a:solidFill>
              </a:rPr>
              <a:t>Temperature Limits for the column: </a:t>
            </a:r>
            <a:r>
              <a:rPr lang="en-US" altLang="zh-CN" dirty="0">
                <a:solidFill>
                  <a:schemeClr val="accent2"/>
                </a:solidFill>
              </a:rPr>
              <a:t>60 to 360/370 ˚C </a:t>
            </a:r>
            <a:endParaRPr lang="zh-CN" altLang="en-US" dirty="0">
              <a:solidFill>
                <a:schemeClr val="accent2"/>
              </a:solidFill>
            </a:endParaRPr>
          </a:p>
        </p:txBody>
      </p:sp>
      <p:sp>
        <p:nvSpPr>
          <p:cNvPr id="54" name="Call-out: Up Arrow 53">
            <a:extLst>
              <a:ext uri="{FF2B5EF4-FFF2-40B4-BE49-F238E27FC236}">
                <a16:creationId xmlns:a16="http://schemas.microsoft.com/office/drawing/2014/main" id="{F346D3C2-5EE2-578D-16E9-B578983923D7}"/>
              </a:ext>
            </a:extLst>
          </p:cNvPr>
          <p:cNvSpPr/>
          <p:nvPr/>
        </p:nvSpPr>
        <p:spPr>
          <a:xfrm>
            <a:off x="8782050" y="3629025"/>
            <a:ext cx="3297308" cy="820736"/>
          </a:xfrm>
          <a:prstGeom prst="up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err="1"/>
              <a:t>Derivatisation</a:t>
            </a:r>
            <a:r>
              <a:rPr lang="en-US" altLang="zh-CN" dirty="0"/>
              <a:t> Experiment</a:t>
            </a:r>
            <a:endParaRPr lang="zh-CN" altLang="en-US" dirty="0"/>
          </a:p>
        </p:txBody>
      </p:sp>
      <p:sp>
        <p:nvSpPr>
          <p:cNvPr id="3" name="Slide Number Placeholder 2">
            <a:extLst>
              <a:ext uri="{FF2B5EF4-FFF2-40B4-BE49-F238E27FC236}">
                <a16:creationId xmlns:a16="http://schemas.microsoft.com/office/drawing/2014/main" id="{4CFA8AFA-EE13-664B-F3F5-5399339F0850}"/>
              </a:ext>
            </a:extLst>
          </p:cNvPr>
          <p:cNvSpPr>
            <a:spLocks noGrp="1"/>
          </p:cNvSpPr>
          <p:nvPr>
            <p:ph type="sldNum" sz="quarter" idx="12"/>
          </p:nvPr>
        </p:nvSpPr>
        <p:spPr/>
        <p:txBody>
          <a:bodyPr/>
          <a:lstStyle/>
          <a:p>
            <a:fld id="{5DD3DB80-B894-403A-B48E-6FDC1A72010E}" type="slidenum">
              <a:rPr lang="zh-CN" altLang="en-US" smtClean="0"/>
              <a:pPr/>
              <a:t>99</a:t>
            </a:fld>
            <a:endParaRPr lang="zh-CN" altLang="en-US"/>
          </a:p>
        </p:txBody>
      </p:sp>
    </p:spTree>
    <p:extLst>
      <p:ext uri="{BB962C8B-B14F-4D97-AF65-F5344CB8AC3E}">
        <p14:creationId xmlns:p14="http://schemas.microsoft.com/office/powerpoint/2010/main" val="65631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1" grpId="0" animBg="1"/>
      <p:bldP spid="53" grpId="0"/>
      <p:bldP spid="54"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三甲基氯硅烷由德国布格豪森 Wacker Chemie AG 生产，≥99.0% (GC)">
            <a:extLst>
              <a:ext uri="{FF2B5EF4-FFF2-40B4-BE49-F238E27FC236}">
                <a16:creationId xmlns:a16="http://schemas.microsoft.com/office/drawing/2014/main" id="{C1F527DD-2A42-F93C-6171-3720FA129E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9739" y="2457164"/>
            <a:ext cx="909086" cy="55255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C5CD212-7747-CE45-BD5A-58AA893A853E}"/>
              </a:ext>
            </a:extLst>
          </p:cNvPr>
          <p:cNvSpPr txBox="1"/>
          <p:nvPr/>
        </p:nvSpPr>
        <p:spPr>
          <a:xfrm>
            <a:off x="285750" y="778798"/>
            <a:ext cx="7715250" cy="523220"/>
          </a:xfrm>
          <a:prstGeom prst="rect">
            <a:avLst/>
          </a:prstGeom>
          <a:noFill/>
        </p:spPr>
        <p:txBody>
          <a:bodyPr wrap="square" rtlCol="0">
            <a:spAutoFit/>
          </a:bodyPr>
          <a:lstStyle/>
          <a:p>
            <a:r>
              <a:rPr lang="en-US" altLang="zh-CN" sz="2800" dirty="0" err="1"/>
              <a:t>Derivatisation</a:t>
            </a:r>
            <a:r>
              <a:rPr lang="en-US" altLang="zh-CN" sz="2800" dirty="0"/>
              <a:t> Experiment——Protocol</a:t>
            </a:r>
            <a:endParaRPr lang="zh-CN" altLang="en-US" sz="2800" dirty="0">
              <a:solidFill>
                <a:srgbClr val="FF0000"/>
              </a:solidFill>
            </a:endParaRPr>
          </a:p>
        </p:txBody>
      </p:sp>
      <p:grpSp>
        <p:nvGrpSpPr>
          <p:cNvPr id="18" name="Group 17">
            <a:extLst>
              <a:ext uri="{FF2B5EF4-FFF2-40B4-BE49-F238E27FC236}">
                <a16:creationId xmlns:a16="http://schemas.microsoft.com/office/drawing/2014/main" id="{57FB3BEE-6A74-E76A-3164-8C2BBF9A2422}"/>
              </a:ext>
            </a:extLst>
          </p:cNvPr>
          <p:cNvGrpSpPr/>
          <p:nvPr/>
        </p:nvGrpSpPr>
        <p:grpSpPr>
          <a:xfrm>
            <a:off x="1761598" y="1881651"/>
            <a:ext cx="7013532" cy="891708"/>
            <a:chOff x="1761598" y="4600707"/>
            <a:chExt cx="7013532" cy="891708"/>
          </a:xfrm>
        </p:grpSpPr>
        <p:grpSp>
          <p:nvGrpSpPr>
            <p:cNvPr id="10" name="Group 9">
              <a:extLst>
                <a:ext uri="{FF2B5EF4-FFF2-40B4-BE49-F238E27FC236}">
                  <a16:creationId xmlns:a16="http://schemas.microsoft.com/office/drawing/2014/main" id="{EF57F132-D9D0-324E-3254-7C4CF888E8B6}"/>
                </a:ext>
              </a:extLst>
            </p:cNvPr>
            <p:cNvGrpSpPr/>
            <p:nvPr/>
          </p:nvGrpSpPr>
          <p:grpSpPr>
            <a:xfrm>
              <a:off x="1761598" y="5042032"/>
              <a:ext cx="7013532" cy="12700"/>
              <a:chOff x="1466850" y="2482982"/>
              <a:chExt cx="7013532" cy="12700"/>
            </a:xfrm>
          </p:grpSpPr>
          <p:cxnSp>
            <p:nvCxnSpPr>
              <p:cNvPr id="8" name="Straight Arrow Connector 7">
                <a:extLst>
                  <a:ext uri="{FF2B5EF4-FFF2-40B4-BE49-F238E27FC236}">
                    <a16:creationId xmlns:a16="http://schemas.microsoft.com/office/drawing/2014/main" id="{8A26A0E6-1CAE-FD8D-4E36-47E58DCB8170}"/>
                  </a:ext>
                </a:extLst>
              </p:cNvPr>
              <p:cNvCxnSpPr/>
              <p:nvPr/>
            </p:nvCxnSpPr>
            <p:spPr>
              <a:xfrm>
                <a:off x="1466850" y="2482982"/>
                <a:ext cx="111601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1CEA146-A914-D1C9-65A5-7789FFB11D8A}"/>
                  </a:ext>
                </a:extLst>
              </p:cNvPr>
              <p:cNvCxnSpPr/>
              <p:nvPr/>
            </p:nvCxnSpPr>
            <p:spPr>
              <a:xfrm>
                <a:off x="7364370" y="2495682"/>
                <a:ext cx="111601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11" name="Object 10">
              <a:extLst>
                <a:ext uri="{FF2B5EF4-FFF2-40B4-BE49-F238E27FC236}">
                  <a16:creationId xmlns:a16="http://schemas.microsoft.com/office/drawing/2014/main" id="{606D9E63-497D-B5EB-AF5D-BC06D5BA1C1B}"/>
                </a:ext>
              </a:extLst>
            </p:cNvPr>
            <p:cNvGraphicFramePr>
              <a:graphicFrameLocks noChangeAspect="1"/>
            </p:cNvGraphicFramePr>
            <p:nvPr/>
          </p:nvGraphicFramePr>
          <p:xfrm>
            <a:off x="1888844" y="4600707"/>
            <a:ext cx="1074737" cy="447675"/>
          </p:xfrm>
          <a:graphic>
            <a:graphicData uri="http://schemas.openxmlformats.org/presentationml/2006/ole">
              <mc:AlternateContent xmlns:mc="http://schemas.openxmlformats.org/markup-compatibility/2006">
                <mc:Choice xmlns:v="urn:schemas-microsoft-com:vml" Requires="v">
                  <p:oleObj name="CS ChemDraw Drawing" r:id="rId4" imgW="1073952" imgH="447723" progId="ChemDraw.Document.6.0">
                    <p:embed/>
                  </p:oleObj>
                </mc:Choice>
                <mc:Fallback>
                  <p:oleObj name="CS ChemDraw Drawing" r:id="rId4" imgW="1073952" imgH="447723" progId="ChemDraw.Document.6.0">
                    <p:embed/>
                    <p:pic>
                      <p:nvPicPr>
                        <p:cNvPr id="11" name="Object 10">
                          <a:extLst>
                            <a:ext uri="{FF2B5EF4-FFF2-40B4-BE49-F238E27FC236}">
                              <a16:creationId xmlns:a16="http://schemas.microsoft.com/office/drawing/2014/main" id="{606D9E63-497D-B5EB-AF5D-BC06D5BA1C1B}"/>
                            </a:ext>
                          </a:extLst>
                        </p:cNvPr>
                        <p:cNvPicPr/>
                        <p:nvPr/>
                      </p:nvPicPr>
                      <p:blipFill>
                        <a:blip r:embed="rId5"/>
                        <a:stretch>
                          <a:fillRect/>
                        </a:stretch>
                      </p:blipFill>
                      <p:spPr>
                        <a:xfrm>
                          <a:off x="1888844" y="4600707"/>
                          <a:ext cx="1074737" cy="447675"/>
                        </a:xfrm>
                        <a:prstGeom prst="rect">
                          <a:avLst/>
                        </a:prstGeom>
                      </p:spPr>
                    </p:pic>
                  </p:oleObj>
                </mc:Fallback>
              </mc:AlternateContent>
            </a:graphicData>
          </a:graphic>
        </p:graphicFrame>
        <p:sp>
          <p:nvSpPr>
            <p:cNvPr id="13" name="TextBox 12">
              <a:extLst>
                <a:ext uri="{FF2B5EF4-FFF2-40B4-BE49-F238E27FC236}">
                  <a16:creationId xmlns:a16="http://schemas.microsoft.com/office/drawing/2014/main" id="{498DA9E6-56BE-8EB3-173C-4B2D5E53A9A7}"/>
                </a:ext>
              </a:extLst>
            </p:cNvPr>
            <p:cNvSpPr txBox="1"/>
            <p:nvPr/>
          </p:nvSpPr>
          <p:spPr>
            <a:xfrm>
              <a:off x="1788971" y="5030750"/>
              <a:ext cx="1274481" cy="461665"/>
            </a:xfrm>
            <a:prstGeom prst="rect">
              <a:avLst/>
            </a:prstGeom>
            <a:noFill/>
          </p:spPr>
          <p:txBody>
            <a:bodyPr wrap="square">
              <a:spAutoFit/>
            </a:bodyPr>
            <a:lstStyle/>
            <a:p>
              <a:r>
                <a:rPr lang="nl-NL" altLang="zh-CN" sz="1200" dirty="0">
                  <a:solidFill>
                    <a:srgbClr val="333333"/>
                  </a:solidFill>
                  <a:latin typeface="Helvetica Neue"/>
                </a:rPr>
                <a:t>Methoxyamine hydrochloride</a:t>
              </a:r>
              <a:endParaRPr lang="zh-CN" altLang="en-US" sz="1200" dirty="0"/>
            </a:p>
          </p:txBody>
        </p:sp>
        <p:sp>
          <p:nvSpPr>
            <p:cNvPr id="15" name="TextBox 14">
              <a:extLst>
                <a:ext uri="{FF2B5EF4-FFF2-40B4-BE49-F238E27FC236}">
                  <a16:creationId xmlns:a16="http://schemas.microsoft.com/office/drawing/2014/main" id="{08A5857A-22FE-8A70-8F58-F195C2F95DEE}"/>
                </a:ext>
              </a:extLst>
            </p:cNvPr>
            <p:cNvSpPr txBox="1"/>
            <p:nvPr/>
          </p:nvSpPr>
          <p:spPr>
            <a:xfrm>
              <a:off x="4948874" y="4667011"/>
              <a:ext cx="2629620" cy="369332"/>
            </a:xfrm>
            <a:prstGeom prst="rect">
              <a:avLst/>
            </a:prstGeom>
            <a:noFill/>
          </p:spPr>
          <p:txBody>
            <a:bodyPr wrap="square" rtlCol="0">
              <a:spAutoFit/>
            </a:bodyPr>
            <a:lstStyle/>
            <a:p>
              <a:r>
                <a:rPr lang="en-US" altLang="zh-CN" dirty="0"/>
                <a:t>Protect aldehyde group</a:t>
              </a:r>
              <a:endParaRPr lang="zh-CN" altLang="en-US" dirty="0"/>
            </a:p>
          </p:txBody>
        </p:sp>
      </p:grpSp>
      <p:grpSp>
        <p:nvGrpSpPr>
          <p:cNvPr id="22" name="Group 21">
            <a:extLst>
              <a:ext uri="{FF2B5EF4-FFF2-40B4-BE49-F238E27FC236}">
                <a16:creationId xmlns:a16="http://schemas.microsoft.com/office/drawing/2014/main" id="{73FD71C5-3F96-DAE4-C2DF-82CC7E0A2E79}"/>
              </a:ext>
            </a:extLst>
          </p:cNvPr>
          <p:cNvGrpSpPr/>
          <p:nvPr/>
        </p:nvGrpSpPr>
        <p:grpSpPr>
          <a:xfrm>
            <a:off x="7641427" y="1302018"/>
            <a:ext cx="2274555" cy="3344292"/>
            <a:chOff x="8902247" y="2217363"/>
            <a:chExt cx="2274555" cy="2892522"/>
          </a:xfrm>
        </p:grpSpPr>
        <p:sp>
          <p:nvSpPr>
            <p:cNvPr id="20" name="Oval 19">
              <a:extLst>
                <a:ext uri="{FF2B5EF4-FFF2-40B4-BE49-F238E27FC236}">
                  <a16:creationId xmlns:a16="http://schemas.microsoft.com/office/drawing/2014/main" id="{56709A58-EFC4-40B0-0988-938D0B60140E}"/>
                </a:ext>
              </a:extLst>
            </p:cNvPr>
            <p:cNvSpPr/>
            <p:nvPr/>
          </p:nvSpPr>
          <p:spPr>
            <a:xfrm>
              <a:off x="10431670" y="2217363"/>
              <a:ext cx="745132" cy="74565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Call-out: Line 20">
              <a:extLst>
                <a:ext uri="{FF2B5EF4-FFF2-40B4-BE49-F238E27FC236}">
                  <a16:creationId xmlns:a16="http://schemas.microsoft.com/office/drawing/2014/main" id="{C947083A-F745-AA1F-3603-402AC0800555}"/>
                </a:ext>
              </a:extLst>
            </p:cNvPr>
            <p:cNvSpPr/>
            <p:nvPr/>
          </p:nvSpPr>
          <p:spPr>
            <a:xfrm>
              <a:off x="8902247" y="4335185"/>
              <a:ext cx="1970100" cy="774700"/>
            </a:xfrm>
            <a:prstGeom prst="borderCallout1">
              <a:avLst>
                <a:gd name="adj1" fmla="val 1653"/>
                <a:gd name="adj2" fmla="val 56612"/>
                <a:gd name="adj3" fmla="val -182150"/>
                <a:gd name="adj4" fmla="val 89082"/>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rPr>
                <a:t>Replace active hydrogens</a:t>
              </a:r>
              <a:endParaRPr lang="zh-CN" altLang="en-US" b="1" dirty="0">
                <a:solidFill>
                  <a:schemeClr val="tx1"/>
                </a:solidFill>
              </a:endParaRPr>
            </a:p>
          </p:txBody>
        </p:sp>
      </p:grpSp>
      <p:sp>
        <p:nvSpPr>
          <p:cNvPr id="23" name="TextBox 22">
            <a:extLst>
              <a:ext uri="{FF2B5EF4-FFF2-40B4-BE49-F238E27FC236}">
                <a16:creationId xmlns:a16="http://schemas.microsoft.com/office/drawing/2014/main" id="{8BC4D878-78C5-39B8-ED69-946D2D83436B}"/>
              </a:ext>
            </a:extLst>
          </p:cNvPr>
          <p:cNvSpPr txBox="1"/>
          <p:nvPr/>
        </p:nvSpPr>
        <p:spPr>
          <a:xfrm>
            <a:off x="969466" y="5542961"/>
            <a:ext cx="9029700" cy="1200329"/>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t>A weakening of the hydrogen bonding forces and an increase in the volatility of the derivatized compound——</a:t>
            </a:r>
            <a:r>
              <a:rPr lang="en-US" altLang="zh-CN" dirty="0">
                <a:solidFill>
                  <a:schemeClr val="accent2"/>
                </a:solidFill>
              </a:rPr>
              <a:t>decrease the</a:t>
            </a:r>
            <a:r>
              <a:rPr lang="zh-CN" altLang="en-US" dirty="0">
                <a:solidFill>
                  <a:schemeClr val="accent2"/>
                </a:solidFill>
              </a:rPr>
              <a:t> </a:t>
            </a:r>
            <a:r>
              <a:rPr lang="en-US" altLang="zh-CN" dirty="0">
                <a:solidFill>
                  <a:schemeClr val="accent2"/>
                </a:solidFill>
              </a:rPr>
              <a:t>boiling</a:t>
            </a:r>
            <a:r>
              <a:rPr lang="zh-CN" altLang="en-US" dirty="0">
                <a:solidFill>
                  <a:schemeClr val="accent2"/>
                </a:solidFill>
              </a:rPr>
              <a:t> </a:t>
            </a:r>
            <a:r>
              <a:rPr lang="en-US" altLang="zh-CN" dirty="0">
                <a:solidFill>
                  <a:schemeClr val="accent2"/>
                </a:solidFill>
              </a:rPr>
              <a:t>point</a:t>
            </a:r>
          </a:p>
          <a:p>
            <a:pPr marL="285750" indent="-285750">
              <a:buFont typeface="Arial" panose="020B0604020202020204" pitchFamily="34" charset="0"/>
              <a:buChar char="•"/>
            </a:pPr>
            <a:r>
              <a:rPr lang="en-US" altLang="zh-CN" dirty="0"/>
              <a:t>Reduction of active sites——</a:t>
            </a:r>
            <a:r>
              <a:rPr lang="en-US" altLang="zh-CN" dirty="0">
                <a:solidFill>
                  <a:schemeClr val="accent2"/>
                </a:solidFill>
              </a:rPr>
              <a:t>increase in the thermal stability </a:t>
            </a:r>
          </a:p>
          <a:p>
            <a:pPr marL="285750" indent="-285750">
              <a:buFont typeface="Arial" panose="020B0604020202020204" pitchFamily="34" charset="0"/>
              <a:buChar char="•"/>
            </a:pPr>
            <a:r>
              <a:rPr lang="en-US" altLang="zh-CN" dirty="0"/>
              <a:t>Become less polar ——</a:t>
            </a:r>
            <a:r>
              <a:rPr lang="en-US" altLang="zh-CN" dirty="0">
                <a:solidFill>
                  <a:schemeClr val="accent2"/>
                </a:solidFill>
              </a:rPr>
              <a:t>dissolved in the non-polar reagents</a:t>
            </a:r>
            <a:endParaRPr lang="zh-CN" altLang="en-US" dirty="0">
              <a:solidFill>
                <a:schemeClr val="accent2"/>
              </a:solidFill>
            </a:endParaRPr>
          </a:p>
        </p:txBody>
      </p:sp>
      <p:sp>
        <p:nvSpPr>
          <p:cNvPr id="24" name="TextBox 23">
            <a:extLst>
              <a:ext uri="{FF2B5EF4-FFF2-40B4-BE49-F238E27FC236}">
                <a16:creationId xmlns:a16="http://schemas.microsoft.com/office/drawing/2014/main" id="{3DF80E08-D7FD-0044-CE64-05B2981C819F}"/>
              </a:ext>
            </a:extLst>
          </p:cNvPr>
          <p:cNvSpPr txBox="1"/>
          <p:nvPr/>
        </p:nvSpPr>
        <p:spPr>
          <a:xfrm>
            <a:off x="969466" y="4891459"/>
            <a:ext cx="2629620" cy="369332"/>
          </a:xfrm>
          <a:prstGeom prst="rect">
            <a:avLst/>
          </a:prstGeom>
          <a:noFill/>
        </p:spPr>
        <p:txBody>
          <a:bodyPr wrap="square" rtlCol="0">
            <a:spAutoFit/>
          </a:bodyPr>
          <a:lstStyle/>
          <a:p>
            <a:r>
              <a:rPr lang="en-US" altLang="zh-CN" b="1" dirty="0"/>
              <a:t>G6P</a:t>
            </a:r>
            <a:endParaRPr lang="zh-CN" altLang="en-US" b="1" dirty="0"/>
          </a:p>
        </p:txBody>
      </p:sp>
      <p:pic>
        <p:nvPicPr>
          <p:cNvPr id="12" name="Picture 4" descr="用于 GC 衍生化的 N-甲基-N-(三甲基甲硅烷基)三氟乙酰胺，LiChropur™, ≥98.5%">
            <a:extLst>
              <a:ext uri="{FF2B5EF4-FFF2-40B4-BE49-F238E27FC236}">
                <a16:creationId xmlns:a16="http://schemas.microsoft.com/office/drawing/2014/main" id="{E8F55A31-97EE-0C95-1EBB-FE1312F08B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70386" y="1351166"/>
            <a:ext cx="1651317" cy="87468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C83964F4-99DC-B797-5E2C-780F42339F2A}"/>
              </a:ext>
            </a:extLst>
          </p:cNvPr>
          <p:cNvSpPr txBox="1"/>
          <p:nvPr/>
        </p:nvSpPr>
        <p:spPr>
          <a:xfrm>
            <a:off x="7424021" y="2524643"/>
            <a:ext cx="745132" cy="369332"/>
          </a:xfrm>
          <a:prstGeom prst="rect">
            <a:avLst/>
          </a:prstGeom>
          <a:noFill/>
        </p:spPr>
        <p:txBody>
          <a:bodyPr wrap="square" rtlCol="0">
            <a:spAutoFit/>
          </a:bodyPr>
          <a:lstStyle/>
          <a:p>
            <a:r>
              <a:rPr lang="en-US" altLang="zh-CN" dirty="0"/>
              <a:t>1%</a:t>
            </a:r>
            <a:endParaRPr lang="zh-CN" altLang="en-US" dirty="0"/>
          </a:p>
        </p:txBody>
      </p:sp>
      <p:sp>
        <p:nvSpPr>
          <p:cNvPr id="26" name="Rectangle 25">
            <a:extLst>
              <a:ext uri="{FF2B5EF4-FFF2-40B4-BE49-F238E27FC236}">
                <a16:creationId xmlns:a16="http://schemas.microsoft.com/office/drawing/2014/main" id="{42639A4D-301B-FD15-8BE1-A699D15C7837}"/>
              </a:ext>
            </a:extLst>
          </p:cNvPr>
          <p:cNvSpPr/>
          <p:nvPr/>
        </p:nvSpPr>
        <p:spPr>
          <a:xfrm>
            <a:off x="3185696" y="1642432"/>
            <a:ext cx="2221610" cy="40806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8" name="Object 27">
            <a:extLst>
              <a:ext uri="{FF2B5EF4-FFF2-40B4-BE49-F238E27FC236}">
                <a16:creationId xmlns:a16="http://schemas.microsoft.com/office/drawing/2014/main" id="{864C1971-F6B7-5F17-EDCE-B066CDAB3252}"/>
              </a:ext>
            </a:extLst>
          </p:cNvPr>
          <p:cNvGraphicFramePr>
            <a:graphicFrameLocks noChangeAspect="1"/>
          </p:cNvGraphicFramePr>
          <p:nvPr/>
        </p:nvGraphicFramePr>
        <p:xfrm>
          <a:off x="746363" y="1245211"/>
          <a:ext cx="1174750" cy="3529013"/>
        </p:xfrm>
        <a:graphic>
          <a:graphicData uri="http://schemas.openxmlformats.org/presentationml/2006/ole">
            <mc:AlternateContent xmlns:mc="http://schemas.openxmlformats.org/markup-compatibility/2006">
              <mc:Choice xmlns:v="urn:schemas-microsoft-com:vml" Requires="v">
                <p:oleObj name="CS ChemDraw Drawing" r:id="rId7" imgW="1174329" imgH="3529108" progId="ChemDraw.Document.6.0">
                  <p:embed/>
                </p:oleObj>
              </mc:Choice>
              <mc:Fallback>
                <p:oleObj name="CS ChemDraw Drawing" r:id="rId7" imgW="1174329" imgH="3529108" progId="ChemDraw.Document.6.0">
                  <p:embed/>
                  <p:pic>
                    <p:nvPicPr>
                      <p:cNvPr id="28" name="Object 27">
                        <a:extLst>
                          <a:ext uri="{FF2B5EF4-FFF2-40B4-BE49-F238E27FC236}">
                            <a16:creationId xmlns:a16="http://schemas.microsoft.com/office/drawing/2014/main" id="{864C1971-F6B7-5F17-EDCE-B066CDAB3252}"/>
                          </a:ext>
                        </a:extLst>
                      </p:cNvPr>
                      <p:cNvPicPr/>
                      <p:nvPr/>
                    </p:nvPicPr>
                    <p:blipFill>
                      <a:blip r:embed="rId8"/>
                      <a:stretch>
                        <a:fillRect/>
                      </a:stretch>
                    </p:blipFill>
                    <p:spPr>
                      <a:xfrm>
                        <a:off x="746363" y="1245211"/>
                        <a:ext cx="1174750" cy="3529013"/>
                      </a:xfrm>
                      <a:prstGeom prst="rect">
                        <a:avLst/>
                      </a:prstGeom>
                    </p:spPr>
                  </p:pic>
                </p:oleObj>
              </mc:Fallback>
            </mc:AlternateContent>
          </a:graphicData>
        </a:graphic>
      </p:graphicFrame>
      <p:graphicFrame>
        <p:nvGraphicFramePr>
          <p:cNvPr id="31" name="Object 30">
            <a:extLst>
              <a:ext uri="{FF2B5EF4-FFF2-40B4-BE49-F238E27FC236}">
                <a16:creationId xmlns:a16="http://schemas.microsoft.com/office/drawing/2014/main" id="{BE065A35-8D4A-0188-9EC6-6E5CA98E7F59}"/>
              </a:ext>
            </a:extLst>
          </p:cNvPr>
          <p:cNvGraphicFramePr>
            <a:graphicFrameLocks noChangeAspect="1"/>
          </p:cNvGraphicFramePr>
          <p:nvPr/>
        </p:nvGraphicFramePr>
        <p:xfrm>
          <a:off x="9081418" y="1269526"/>
          <a:ext cx="2565400" cy="3227387"/>
        </p:xfrm>
        <a:graphic>
          <a:graphicData uri="http://schemas.openxmlformats.org/presentationml/2006/ole">
            <mc:AlternateContent xmlns:mc="http://schemas.openxmlformats.org/markup-compatibility/2006">
              <mc:Choice xmlns:v="urn:schemas-microsoft-com:vml" Requires="v">
                <p:oleObj name="CS ChemDraw Drawing" r:id="rId9" imgW="2566139" imgH="3227403" progId="ChemDraw.Document.6.0">
                  <p:embed/>
                </p:oleObj>
              </mc:Choice>
              <mc:Fallback>
                <p:oleObj name="CS ChemDraw Drawing" r:id="rId9" imgW="2566139" imgH="3227403" progId="ChemDraw.Document.6.0">
                  <p:embed/>
                  <p:pic>
                    <p:nvPicPr>
                      <p:cNvPr id="31" name="Object 30">
                        <a:extLst>
                          <a:ext uri="{FF2B5EF4-FFF2-40B4-BE49-F238E27FC236}">
                            <a16:creationId xmlns:a16="http://schemas.microsoft.com/office/drawing/2014/main" id="{BE065A35-8D4A-0188-9EC6-6E5CA98E7F59}"/>
                          </a:ext>
                        </a:extLst>
                      </p:cNvPr>
                      <p:cNvPicPr/>
                      <p:nvPr/>
                    </p:nvPicPr>
                    <p:blipFill>
                      <a:blip r:embed="rId10"/>
                      <a:stretch>
                        <a:fillRect/>
                      </a:stretch>
                    </p:blipFill>
                    <p:spPr>
                      <a:xfrm>
                        <a:off x="9081418" y="1269526"/>
                        <a:ext cx="2565400" cy="3227387"/>
                      </a:xfrm>
                      <a:prstGeom prst="rect">
                        <a:avLst/>
                      </a:prstGeom>
                    </p:spPr>
                  </p:pic>
                </p:oleObj>
              </mc:Fallback>
            </mc:AlternateContent>
          </a:graphicData>
        </a:graphic>
      </p:graphicFrame>
      <p:graphicFrame>
        <p:nvGraphicFramePr>
          <p:cNvPr id="32" name="Object 31">
            <a:extLst>
              <a:ext uri="{FF2B5EF4-FFF2-40B4-BE49-F238E27FC236}">
                <a16:creationId xmlns:a16="http://schemas.microsoft.com/office/drawing/2014/main" id="{7C556623-9067-84B5-9EC8-B9EE9EA82F4C}"/>
              </a:ext>
            </a:extLst>
          </p:cNvPr>
          <p:cNvGraphicFramePr>
            <a:graphicFrameLocks noChangeAspect="1"/>
          </p:cNvGraphicFramePr>
          <p:nvPr/>
        </p:nvGraphicFramePr>
        <p:xfrm>
          <a:off x="3378710" y="1733075"/>
          <a:ext cx="1898650" cy="3198813"/>
        </p:xfrm>
        <a:graphic>
          <a:graphicData uri="http://schemas.openxmlformats.org/presentationml/2006/ole">
            <mc:AlternateContent xmlns:mc="http://schemas.openxmlformats.org/markup-compatibility/2006">
              <mc:Choice xmlns:v="urn:schemas-microsoft-com:vml" Requires="v">
                <p:oleObj name="CS ChemDraw Drawing" r:id="rId11" imgW="1898419" imgH="3198400" progId="ChemDraw.Document.6.0">
                  <p:embed/>
                </p:oleObj>
              </mc:Choice>
              <mc:Fallback>
                <p:oleObj name="CS ChemDraw Drawing" r:id="rId11" imgW="1898419" imgH="3198400" progId="ChemDraw.Document.6.0">
                  <p:embed/>
                  <p:pic>
                    <p:nvPicPr>
                      <p:cNvPr id="32" name="Object 31">
                        <a:extLst>
                          <a:ext uri="{FF2B5EF4-FFF2-40B4-BE49-F238E27FC236}">
                            <a16:creationId xmlns:a16="http://schemas.microsoft.com/office/drawing/2014/main" id="{7C556623-9067-84B5-9EC8-B9EE9EA82F4C}"/>
                          </a:ext>
                        </a:extLst>
                      </p:cNvPr>
                      <p:cNvPicPr/>
                      <p:nvPr/>
                    </p:nvPicPr>
                    <p:blipFill>
                      <a:blip r:embed="rId12"/>
                      <a:stretch>
                        <a:fillRect/>
                      </a:stretch>
                    </p:blipFill>
                    <p:spPr>
                      <a:xfrm>
                        <a:off x="3378710" y="1733075"/>
                        <a:ext cx="1898650" cy="3198813"/>
                      </a:xfrm>
                      <a:prstGeom prst="rect">
                        <a:avLst/>
                      </a:prstGeom>
                    </p:spPr>
                  </p:pic>
                </p:oleObj>
              </mc:Fallback>
            </mc:AlternateContent>
          </a:graphicData>
        </a:graphic>
      </p:graphicFrame>
      <p:cxnSp>
        <p:nvCxnSpPr>
          <p:cNvPr id="34" name="Straight Connector 33">
            <a:extLst>
              <a:ext uri="{FF2B5EF4-FFF2-40B4-BE49-F238E27FC236}">
                <a16:creationId xmlns:a16="http://schemas.microsoft.com/office/drawing/2014/main" id="{A0EB5537-98F0-A91D-89EF-A1C77C22F6C1}"/>
              </a:ext>
            </a:extLst>
          </p:cNvPr>
          <p:cNvCxnSpPr/>
          <p:nvPr/>
        </p:nvCxnSpPr>
        <p:spPr>
          <a:xfrm>
            <a:off x="8312449" y="1364461"/>
            <a:ext cx="0" cy="86138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363F6CAE-EEE8-F419-7084-01AC08ED1891}"/>
              </a:ext>
            </a:extLst>
          </p:cNvPr>
          <p:cNvSpPr>
            <a:spLocks noGrp="1"/>
          </p:cNvSpPr>
          <p:nvPr>
            <p:ph type="sldNum" sz="quarter" idx="12"/>
          </p:nvPr>
        </p:nvSpPr>
        <p:spPr/>
        <p:txBody>
          <a:bodyPr/>
          <a:lstStyle/>
          <a:p>
            <a:fld id="{5DD3DB80-B894-403A-B48E-6FDC1A72010E}" type="slidenum">
              <a:rPr lang="zh-CN" altLang="en-US" smtClean="0"/>
              <a:pPr/>
              <a:t>100</a:t>
            </a:fld>
            <a:endParaRPr lang="zh-CN" altLang="en-US"/>
          </a:p>
        </p:txBody>
      </p:sp>
    </p:spTree>
    <p:extLst>
      <p:ext uri="{BB962C8B-B14F-4D97-AF65-F5344CB8AC3E}">
        <p14:creationId xmlns:p14="http://schemas.microsoft.com/office/powerpoint/2010/main" val="1409502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2C5D8929-D113-B66F-05D3-8E9B7F19B43D}"/>
              </a:ext>
            </a:extLst>
          </p:cNvPr>
          <p:cNvSpPr txBox="1"/>
          <p:nvPr/>
        </p:nvSpPr>
        <p:spPr>
          <a:xfrm>
            <a:off x="1011984" y="2003568"/>
            <a:ext cx="9205441" cy="369332"/>
          </a:xfrm>
          <a:prstGeom prst="rect">
            <a:avLst/>
          </a:prstGeom>
          <a:noFill/>
        </p:spPr>
        <p:txBody>
          <a:bodyPr wrap="square">
            <a:spAutoFit/>
          </a:bodyPr>
          <a:lstStyle/>
          <a:p>
            <a:r>
              <a:rPr lang="zh-CN" altLang="en-US" dirty="0"/>
              <a:t>Removal of non-conforming signal interference for high sensitivity, accuracy and specificity</a:t>
            </a:r>
          </a:p>
        </p:txBody>
      </p:sp>
      <p:sp>
        <p:nvSpPr>
          <p:cNvPr id="8" name="文本框 36">
            <a:extLst>
              <a:ext uri="{FF2B5EF4-FFF2-40B4-BE49-F238E27FC236}">
                <a16:creationId xmlns:a16="http://schemas.microsoft.com/office/drawing/2014/main" id="{F0054D1D-3F9D-E3DC-8670-4666154C0C01}"/>
              </a:ext>
            </a:extLst>
          </p:cNvPr>
          <p:cNvSpPr txBox="1"/>
          <p:nvPr/>
        </p:nvSpPr>
        <p:spPr bwMode="auto">
          <a:xfrm>
            <a:off x="707167" y="111846"/>
            <a:ext cx="7337794" cy="707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1440" tIns="45720" rIns="91440" bIns="45720">
            <a:noAutofit/>
          </a:bodyPr>
          <a:lstStyle/>
          <a:p>
            <a:pPr defTabSz="914377">
              <a:spcBef>
                <a:spcPct val="0"/>
              </a:spcBef>
              <a:defRPr/>
            </a:pPr>
            <a:r>
              <a:rPr lang="en-US" altLang="zh-CN" sz="3200" b="1" dirty="0">
                <a:latin typeface="Calibri" panose="020F0502020204030204" pitchFamily="34" charset="0"/>
                <a:ea typeface="等线" panose="02010600030101010101" pitchFamily="2" charset="-122"/>
                <a:cs typeface="+mn-ea"/>
                <a:sym typeface="+mn-lt"/>
              </a:rPr>
              <a:t>3.2 Precursor ion and Product ions</a:t>
            </a:r>
          </a:p>
        </p:txBody>
      </p:sp>
      <p:sp>
        <p:nvSpPr>
          <p:cNvPr id="12" name="isľíḓê">
            <a:extLst>
              <a:ext uri="{FF2B5EF4-FFF2-40B4-BE49-F238E27FC236}">
                <a16:creationId xmlns:a16="http://schemas.microsoft.com/office/drawing/2014/main" id="{2E85880A-F6A4-3748-B7F8-463F6EFA6841}"/>
              </a:ext>
            </a:extLst>
          </p:cNvPr>
          <p:cNvSpPr txBox="1"/>
          <p:nvPr/>
        </p:nvSpPr>
        <p:spPr>
          <a:xfrm>
            <a:off x="958115" y="1072839"/>
            <a:ext cx="7684772" cy="830997"/>
          </a:xfrm>
          <a:prstGeom prst="rect">
            <a:avLst/>
          </a:prstGeom>
          <a:noFill/>
        </p:spPr>
        <p:txBody>
          <a:bodyPr wrap="square" rtlCol="0">
            <a:spAutoFit/>
          </a:bodyPr>
          <a:lstStyle/>
          <a:p>
            <a:r>
              <a:rPr lang="en-US" altLang="zh-CN" sz="2400" b="1" dirty="0">
                <a:latin typeface="Calibri" panose="020F0502020204030204" pitchFamily="34" charset="0"/>
                <a:ea typeface="等线" panose="02010600030101010101" pitchFamily="2" charset="-122"/>
              </a:rPr>
              <a:t>Why we</a:t>
            </a:r>
            <a:r>
              <a:rPr lang="zh-CN" altLang="en-US" sz="2400" b="1" dirty="0">
                <a:latin typeface="Calibri" panose="020F0502020204030204" pitchFamily="34" charset="0"/>
                <a:ea typeface="等线" panose="02010600030101010101" pitchFamily="2" charset="-122"/>
              </a:rPr>
              <a:t> </a:t>
            </a:r>
            <a:r>
              <a:rPr lang="en-US" altLang="zh-CN" sz="2400" b="1" dirty="0">
                <a:latin typeface="Calibri" panose="020F0502020204030204" pitchFamily="34" charset="0"/>
                <a:ea typeface="等线" panose="02010600030101010101" pitchFamily="2" charset="-122"/>
              </a:rPr>
              <a:t>need</a:t>
            </a:r>
            <a:r>
              <a:rPr lang="zh-CN" altLang="en-US" sz="2400" b="1" dirty="0">
                <a:latin typeface="Calibri" panose="020F0502020204030204" pitchFamily="34" charset="0"/>
                <a:ea typeface="等线" panose="02010600030101010101" pitchFamily="2" charset="-122"/>
              </a:rPr>
              <a:t> </a:t>
            </a:r>
            <a:r>
              <a:rPr lang="en-US" altLang="zh-CN" sz="2400" b="1" dirty="0">
                <a:latin typeface="Calibri" panose="020F0502020204030204" pitchFamily="34" charset="0"/>
                <a:ea typeface="等线" panose="02010600030101010101" pitchFamily="2" charset="-122"/>
              </a:rPr>
              <a:t>transitions?</a:t>
            </a:r>
          </a:p>
          <a:p>
            <a:r>
              <a:rPr lang="en-US" altLang="zh-CN" sz="2400" b="1" dirty="0">
                <a:latin typeface="Calibri" panose="020F0502020204030204" pitchFamily="34" charset="0"/>
                <a:ea typeface="等线" panose="02010600030101010101" pitchFamily="2" charset="-122"/>
              </a:rPr>
              <a:t>What is Multiple reaction monitoring (MRM) ?</a:t>
            </a:r>
          </a:p>
        </p:txBody>
      </p:sp>
      <p:sp>
        <p:nvSpPr>
          <p:cNvPr id="13" name="ïšļïďe">
            <a:extLst>
              <a:ext uri="{FF2B5EF4-FFF2-40B4-BE49-F238E27FC236}">
                <a16:creationId xmlns:a16="http://schemas.microsoft.com/office/drawing/2014/main" id="{B421CF75-AA4A-C28C-A739-4DBF4D171A0D}"/>
              </a:ext>
            </a:extLst>
          </p:cNvPr>
          <p:cNvSpPr/>
          <p:nvPr/>
        </p:nvSpPr>
        <p:spPr>
          <a:xfrm flipH="1">
            <a:off x="777460" y="1086271"/>
            <a:ext cx="124544" cy="830997"/>
          </a:xfrm>
          <a:prstGeom prst="roundRect">
            <a:avLst>
              <a:gd name="adj" fmla="val 44900"/>
            </a:avLst>
          </a:prstGeom>
          <a:gradFill>
            <a:gsLst>
              <a:gs pos="0">
                <a:schemeClr val="accent1">
                  <a:lumMod val="60000"/>
                  <a:lumOff val="40000"/>
                </a:schemeClr>
              </a:gs>
              <a:gs pos="60000">
                <a:schemeClr val="accent1"/>
              </a:gs>
            </a:gsLst>
            <a:lin ang="2700000" scaled="0"/>
          </a:gradFill>
          <a:ln w="57150" cap="rnd">
            <a:noFill/>
            <a:prstDash val="solid"/>
            <a:round/>
          </a:ln>
          <a:effectLst>
            <a:outerShdw blurRad="50800" dist="50800" dir="5400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endParaRPr>
          </a:p>
        </p:txBody>
      </p:sp>
      <p:grpSp>
        <p:nvGrpSpPr>
          <p:cNvPr id="26" name="Group 25">
            <a:extLst>
              <a:ext uri="{FF2B5EF4-FFF2-40B4-BE49-F238E27FC236}">
                <a16:creationId xmlns:a16="http://schemas.microsoft.com/office/drawing/2014/main" id="{848B7D68-6181-3232-3B50-FDC330AF452B}"/>
              </a:ext>
            </a:extLst>
          </p:cNvPr>
          <p:cNvGrpSpPr/>
          <p:nvPr/>
        </p:nvGrpSpPr>
        <p:grpSpPr>
          <a:xfrm>
            <a:off x="482740" y="1988908"/>
            <a:ext cx="5349241" cy="4217237"/>
            <a:chOff x="482740" y="1988908"/>
            <a:chExt cx="5349241" cy="4217237"/>
          </a:xfrm>
        </p:grpSpPr>
        <p:grpSp>
          <p:nvGrpSpPr>
            <p:cNvPr id="16" name="Group 15">
              <a:extLst>
                <a:ext uri="{FF2B5EF4-FFF2-40B4-BE49-F238E27FC236}">
                  <a16:creationId xmlns:a16="http://schemas.microsoft.com/office/drawing/2014/main" id="{7B40C785-9B5D-A0AF-4EF9-89AD7ACC3BE3}"/>
                </a:ext>
              </a:extLst>
            </p:cNvPr>
            <p:cNvGrpSpPr/>
            <p:nvPr/>
          </p:nvGrpSpPr>
          <p:grpSpPr>
            <a:xfrm>
              <a:off x="482740" y="1988908"/>
              <a:ext cx="5349241" cy="2771294"/>
              <a:chOff x="532435" y="2114267"/>
              <a:chExt cx="5349241" cy="2771294"/>
            </a:xfrm>
          </p:grpSpPr>
          <p:pic>
            <p:nvPicPr>
              <p:cNvPr id="9" name="Picture 8">
                <a:extLst>
                  <a:ext uri="{FF2B5EF4-FFF2-40B4-BE49-F238E27FC236}">
                    <a16:creationId xmlns:a16="http://schemas.microsoft.com/office/drawing/2014/main" id="{6528B472-ADCD-9F82-D7FB-2E0940EA59F3}"/>
                  </a:ext>
                </a:extLst>
              </p:cNvPr>
              <p:cNvPicPr>
                <a:picLocks noChangeAspect="1"/>
              </p:cNvPicPr>
              <p:nvPr/>
            </p:nvPicPr>
            <p:blipFill>
              <a:blip r:embed="rId3"/>
              <a:stretch>
                <a:fillRect/>
              </a:stretch>
            </p:blipFill>
            <p:spPr>
              <a:xfrm>
                <a:off x="532435" y="2114267"/>
                <a:ext cx="5349241" cy="2771294"/>
              </a:xfrm>
              <a:prstGeom prst="rect">
                <a:avLst/>
              </a:prstGeom>
            </p:spPr>
          </p:pic>
          <p:sp>
            <p:nvSpPr>
              <p:cNvPr id="10" name="Rectangle 9">
                <a:extLst>
                  <a:ext uri="{FF2B5EF4-FFF2-40B4-BE49-F238E27FC236}">
                    <a16:creationId xmlns:a16="http://schemas.microsoft.com/office/drawing/2014/main" id="{96F5004C-243F-51A3-BBBF-94CB9FB0A8F5}"/>
                  </a:ext>
                </a:extLst>
              </p:cNvPr>
              <p:cNvSpPr/>
              <p:nvPr/>
            </p:nvSpPr>
            <p:spPr>
              <a:xfrm>
                <a:off x="666469" y="3004473"/>
                <a:ext cx="526227" cy="46166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26" name="Picture 2" descr="三重四极杆质谱仪进行MRM扫描示意图。">
              <a:extLst>
                <a:ext uri="{FF2B5EF4-FFF2-40B4-BE49-F238E27FC236}">
                  <a16:creationId xmlns:a16="http://schemas.microsoft.com/office/drawing/2014/main" id="{D7F2285F-8A58-42F0-55FE-576B8DAA10E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9877" r="30268"/>
            <a:stretch/>
          </p:blipFill>
          <p:spPr bwMode="auto">
            <a:xfrm>
              <a:off x="1272723" y="4588321"/>
              <a:ext cx="4054635" cy="1617824"/>
            </a:xfrm>
            <a:prstGeom prst="rect">
              <a:avLst/>
            </a:prstGeom>
            <a:noFill/>
            <a:extLst>
              <a:ext uri="{909E8E84-426E-40DD-AFC4-6F175D3DCCD1}">
                <a14:hiddenFill xmlns:a14="http://schemas.microsoft.com/office/drawing/2010/main">
                  <a:solidFill>
                    <a:srgbClr val="FFFFFF"/>
                  </a:solidFill>
                </a14:hiddenFill>
              </a:ext>
            </a:extLst>
          </p:spPr>
        </p:pic>
      </p:grpSp>
      <p:pic>
        <p:nvPicPr>
          <p:cNvPr id="18" name="Picture 17">
            <a:extLst>
              <a:ext uri="{FF2B5EF4-FFF2-40B4-BE49-F238E27FC236}">
                <a16:creationId xmlns:a16="http://schemas.microsoft.com/office/drawing/2014/main" id="{0829E079-1674-624C-4324-7523C0903398}"/>
              </a:ext>
            </a:extLst>
          </p:cNvPr>
          <p:cNvPicPr>
            <a:picLocks noChangeAspect="1"/>
          </p:cNvPicPr>
          <p:nvPr/>
        </p:nvPicPr>
        <p:blipFill rotWithShape="1">
          <a:blip r:embed="rId5"/>
          <a:srcRect r="34143"/>
          <a:stretch/>
        </p:blipFill>
        <p:spPr>
          <a:xfrm>
            <a:off x="5737796" y="1909950"/>
            <a:ext cx="4162342" cy="4220490"/>
          </a:xfrm>
          <a:prstGeom prst="rect">
            <a:avLst/>
          </a:prstGeom>
        </p:spPr>
      </p:pic>
      <p:sp>
        <p:nvSpPr>
          <p:cNvPr id="19" name="TextBox 18">
            <a:extLst>
              <a:ext uri="{FF2B5EF4-FFF2-40B4-BE49-F238E27FC236}">
                <a16:creationId xmlns:a16="http://schemas.microsoft.com/office/drawing/2014/main" id="{9067C50B-568E-5A0F-854C-E9CD02475139}"/>
              </a:ext>
            </a:extLst>
          </p:cNvPr>
          <p:cNvSpPr txBox="1"/>
          <p:nvPr/>
        </p:nvSpPr>
        <p:spPr>
          <a:xfrm>
            <a:off x="8133304" y="4212613"/>
            <a:ext cx="978331" cy="369332"/>
          </a:xfrm>
          <a:prstGeom prst="rect">
            <a:avLst/>
          </a:prstGeom>
          <a:noFill/>
        </p:spPr>
        <p:txBody>
          <a:bodyPr wrap="square" rtlCol="0">
            <a:spAutoFit/>
          </a:bodyPr>
          <a:lstStyle/>
          <a:p>
            <a:r>
              <a:rPr lang="en-US" altLang="zh-CN" dirty="0"/>
              <a:t>MS1</a:t>
            </a:r>
            <a:endParaRPr lang="zh-CN" altLang="en-US" dirty="0"/>
          </a:p>
        </p:txBody>
      </p:sp>
      <p:sp>
        <p:nvSpPr>
          <p:cNvPr id="20" name="TextBox 19">
            <a:extLst>
              <a:ext uri="{FF2B5EF4-FFF2-40B4-BE49-F238E27FC236}">
                <a16:creationId xmlns:a16="http://schemas.microsoft.com/office/drawing/2014/main" id="{94323AA9-CA0A-DEFE-D39F-043F31837D19}"/>
              </a:ext>
            </a:extLst>
          </p:cNvPr>
          <p:cNvSpPr txBox="1"/>
          <p:nvPr/>
        </p:nvSpPr>
        <p:spPr>
          <a:xfrm>
            <a:off x="8133304" y="5230595"/>
            <a:ext cx="978331" cy="369332"/>
          </a:xfrm>
          <a:prstGeom prst="rect">
            <a:avLst/>
          </a:prstGeom>
          <a:noFill/>
        </p:spPr>
        <p:txBody>
          <a:bodyPr wrap="square" rtlCol="0">
            <a:spAutoFit/>
          </a:bodyPr>
          <a:lstStyle/>
          <a:p>
            <a:r>
              <a:rPr lang="en-US" altLang="zh-CN" dirty="0"/>
              <a:t>MS/MS</a:t>
            </a:r>
            <a:endParaRPr lang="zh-CN" altLang="en-US" dirty="0"/>
          </a:p>
        </p:txBody>
      </p:sp>
      <p:sp>
        <p:nvSpPr>
          <p:cNvPr id="3" name="Slide Number Placeholder 2">
            <a:extLst>
              <a:ext uri="{FF2B5EF4-FFF2-40B4-BE49-F238E27FC236}">
                <a16:creationId xmlns:a16="http://schemas.microsoft.com/office/drawing/2014/main" id="{6B90C8BD-9872-A635-638E-154D64D07686}"/>
              </a:ext>
            </a:extLst>
          </p:cNvPr>
          <p:cNvSpPr>
            <a:spLocks noGrp="1"/>
          </p:cNvSpPr>
          <p:nvPr>
            <p:ph type="sldNum" sz="quarter" idx="12"/>
          </p:nvPr>
        </p:nvSpPr>
        <p:spPr/>
        <p:txBody>
          <a:bodyPr/>
          <a:lstStyle/>
          <a:p>
            <a:fld id="{5DD3DB80-B894-403A-B48E-6FDC1A72010E}" type="slidenum">
              <a:rPr lang="zh-CN" altLang="en-US" smtClean="0"/>
              <a:pPr/>
              <a:t>101</a:t>
            </a:fld>
            <a:endParaRPr lang="zh-CN" altLang="en-US"/>
          </a:p>
        </p:txBody>
      </p:sp>
    </p:spTree>
    <p:extLst>
      <p:ext uri="{BB962C8B-B14F-4D97-AF65-F5344CB8AC3E}">
        <p14:creationId xmlns:p14="http://schemas.microsoft.com/office/powerpoint/2010/main" val="277006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52F02D-C597-F6BF-59A5-FF4255D8B08B}"/>
              </a:ext>
            </a:extLst>
          </p:cNvPr>
          <p:cNvSpPr>
            <a:spLocks noGrp="1"/>
          </p:cNvSpPr>
          <p:nvPr>
            <p:ph type="title"/>
          </p:nvPr>
        </p:nvSpPr>
        <p:spPr/>
        <p:txBody>
          <a:bodyPr/>
          <a:lstStyle/>
          <a:p>
            <a:endParaRPr lang="zh-CN" altLang="en-US"/>
          </a:p>
        </p:txBody>
      </p:sp>
      <p:sp>
        <p:nvSpPr>
          <p:cNvPr id="3" name="灯片编号占位符 2">
            <a:extLst>
              <a:ext uri="{FF2B5EF4-FFF2-40B4-BE49-F238E27FC236}">
                <a16:creationId xmlns:a16="http://schemas.microsoft.com/office/drawing/2014/main" id="{3D7F4966-D897-1188-8C11-8FA12A84173C}"/>
              </a:ext>
            </a:extLst>
          </p:cNvPr>
          <p:cNvSpPr>
            <a:spLocks noGrp="1"/>
          </p:cNvSpPr>
          <p:nvPr>
            <p:ph type="sldNum" sz="quarter" idx="12"/>
          </p:nvPr>
        </p:nvSpPr>
        <p:spPr/>
        <p:txBody>
          <a:bodyPr/>
          <a:lstStyle/>
          <a:p>
            <a:fld id="{5DD3DB80-B894-403A-B48E-6FDC1A72010E}" type="slidenum">
              <a:rPr lang="zh-CN" altLang="en-US" smtClean="0"/>
              <a:pPr/>
              <a:t>102</a:t>
            </a:fld>
            <a:endParaRPr lang="zh-CN" altLang="en-US"/>
          </a:p>
        </p:txBody>
      </p:sp>
      <p:pic>
        <p:nvPicPr>
          <p:cNvPr id="5" name="图片 4">
            <a:extLst>
              <a:ext uri="{FF2B5EF4-FFF2-40B4-BE49-F238E27FC236}">
                <a16:creationId xmlns:a16="http://schemas.microsoft.com/office/drawing/2014/main" id="{0D95197A-D4BA-370A-DC63-648F32A96BEB}"/>
              </a:ext>
            </a:extLst>
          </p:cNvPr>
          <p:cNvPicPr>
            <a:picLocks noChangeAspect="1"/>
          </p:cNvPicPr>
          <p:nvPr/>
        </p:nvPicPr>
        <p:blipFill>
          <a:blip r:embed="rId2"/>
          <a:stretch>
            <a:fillRect/>
          </a:stretch>
        </p:blipFill>
        <p:spPr>
          <a:xfrm>
            <a:off x="1029086" y="1262631"/>
            <a:ext cx="7383210" cy="2461070"/>
          </a:xfrm>
          <a:prstGeom prst="rect">
            <a:avLst/>
          </a:prstGeom>
        </p:spPr>
      </p:pic>
    </p:spTree>
    <p:extLst>
      <p:ext uri="{BB962C8B-B14F-4D97-AF65-F5344CB8AC3E}">
        <p14:creationId xmlns:p14="http://schemas.microsoft.com/office/powerpoint/2010/main" val="39715265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XPORTMETHOD" val="pptx_import_from_addin"/>
  <p:tag name="ILLUSTRATIONID" val="6a8d72224c1b23430a15d6e7"/>
  <p:tag name="SLIDEID" val="5bfa2dfd-154f-4c8c-a84c-774dcebddc12"/>
  <p:tag name="VERSION" val="1787655303912"/>
  <p:tag name="TITLE" val="Untitled"/>
  <p:tag name="CREATORNAME" val="Mingjia Zhang"/>
  <p:tag name="DATEINSERTED" val="1787655432574"/>
  <p:tag name="DPI" val="300"/>
  <p:tag name="BIOJSON" val="{&quot;id&quot;:&quot;e0195f8e-a525-4ed8-ac28-9d1abe7a01b1&quot;,&quot;objects&quot;:{&quot;5bfa2dfd-154f-4c8c-a84c-774dcebddc12&quot;:{&quot;id&quot;:&quot;5bfa2dfd-154f-4c8c-a84c-774dcebddc12&quot;,&quot;type&quot;:&quot;FIGURE_OBJECT&quot;,&quot;document&quot;:{&quot;type&quot;:&quot;FIGURE&quot;,&quot;canvasType&quot;:&quot;FIGURE&quot;,&quot;units&quot;:&quot;in&quot;},&quot;parent&quot;:{&quot;parentId&quot;:&quot;e0195f8e-a525-4ed8-ac28-9d1abe7a01b1&quot;,&quot;type&quot;:&quot;DOCUMENT&quot;,&quot;order&quot;:&quot;5&quot;}},&quot;77faf5ba-9c57-4b42-aeca-6f01b74ff5fd&quot;:{&quot;type&quot;:&quot;FIGURE_OBJECT&quot;,&quot;id&quot;:&quot;77faf5ba-9c57-4b42-aeca-6f01b74ff5fd&quot;,&quot;parent&quot;:{&quot;type&quot;:&quot;CHILD&quot;,&quot;parentId&quot;:&quot;5bfa2dfd-154f-4c8c-a84c-774dcebddc12&quot;,&quot;order&quot;:&quot;9&quot;},&quot;relativeTransform&quot;:{}},&quot;ff243e29-e91b-4bd2-bc95-3e7f4138f582&quot;:{&quot;type&quot;:&quot;FIGURE_OBJECT&quot;,&quot;id&quot;:&quot;ff243e29-e91b-4bd2-bc95-3e7f4138f582&quot;,&quot;relativeTransform&quot;:{&quot;translate&quot;:{&quot;x&quot;:176.11530712857416,&quot;y&quot;:55.427811624283436},&quot;rotate&quot;:0,&quot;skewX&quot;:0,&quot;scale&quot;:{&quot;x&quot;:1,&quot;y&quot;:1}},&quot;opacity&quot;:1,&quot;path&quot;:{&quot;type&quot;:&quot;POLY_LINE&quot;,&quot;points&quot;:[{&quot;x&quot;:0,&quot;y&quot;:17.35537190082644},{&quot;x&quot;:0,&quot;y&quot;:-17.35537190082644}],&quot;closed&quot;:false},&quot;pathStyles&quot;:[{&quot;type&quot;:&quot;FILL&quot;,&quot;fillStyle&quot;:&quot;rgba(0,0,0,0)&quot;},{&quot;type&quot;:&quot;STROKE&quot;,&quot;strokeStyle&quot;:{&quot;units&quot;:&quot;PATH_LENGTH&quot;,&quot;stops&quot;:{&quot;0&quot;:&quot;#C0383000&quot;,&quot;1&quot;:&quot;#C03830&quot;,&quot;0.45&quot;:&quot;#C03830&quot;}},&quot;lineWidth&quot;:6,&quot;lineJoin&quot;:&quot;round&quot;}],&quot;pathMarkers&quot;:{&quot;markerEnd&quot;:{&quot;type&quot;:&quot;PATH&quot;,&quot;units&quot;:{&quot;type&quot;:&quot;STROKE_WIDTH&quot;,&quot;scale&quot;:0.600000000000000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77faf5ba-9c57-4b42-aeca-6f01b74ff5fd&quot;,&quot;order&quot;:&quot;95&quot;},&quot;connectorInfo&quot;:{&quot;type&quot;:&quot;LINE&quot;,&quot;offset&quot;:{&quot;x&quot;:0,&quot;y&quot;:0},&quot;bending&quot;:0.1,&quot;customized&quot;:false}},&quot;461a286e-b7fe-4dd2-add6-39e3a8cee60f&quot;:{&quot;type&quot;:&quot;FIGURE_OBJECT&quot;,&quot;id&quot;:&quot;461a286e-b7fe-4dd2-add6-39e3a8cee60f&quot;,&quot;relativeTransform&quot;:{&quot;translate&quot;:{&quot;x&quot;:-208.18221353258275,&quot;y&quot;:-18.649461102989257},&quot;rotate&quot;:0,&quot;skewX&quot;:0,&quot;scale&quot;:{&quot;x&quot;:1,&quot;y&quot;:1}},&quot;opacity&quot;:1,&quot;path&quot;:{&quot;type&quot;:&quot;POLY_LINE&quot;,&quot;points&quot;:[{&quot;x&quot;:0,&quot;y&quot;:17.35537190082644},{&quot;x&quot;:0,&quot;y&quot;:-17.35537190082644}],&quot;closed&quot;:false},&quot;pathStyles&quot;:[{&quot;type&quot;:&quot;FILL&quot;,&quot;fillStyle&quot;:&quot;rgba(0,0,0,0)&quot;},{&quot;type&quot;:&quot;STROKE&quot;,&quot;strokeStyle&quot;:{&quot;units&quot;:&quot;PATH_LENGTH&quot;,&quot;stops&quot;:{&quot;0&quot;:&quot;#C0383000&quot;,&quot;1&quot;:&quot;#C03830&quot;,&quot;0.45&quot;:&quot;#C03830&quot;}},&quot;lineWidth&quot;:6,&quot;lineJoin&quot;:&quot;round&quot;}],&quot;pathMarkers&quot;:{&quot;markerEnd&quot;:{&quot;type&quot;:&quot;PATH&quot;,&quot;units&quot;:{&quot;type&quot;:&quot;STROKE_WIDTH&quot;,&quot;scale&quot;:0.600000000000000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77faf5ba-9c57-4b42-aeca-6f01b74ff5fd&quot;,&quot;order&quot;:&quot;9&quot;},&quot;connectorInfo&quot;:{&quot;type&quot;:&quot;LINE&quot;,&quot;offset&quot;:{&quot;x&quot;:0,&quot;y&quot;:0},&quot;bending&quot;:0.1,&quot;customized&quot;:false}},&quot;a2b730c6-f089-4d1e-8a66-3b1cfbb0767f&quot;:{&quot;type&quot;:&quot;FIGURE_OBJECT&quot;,&quot;id&quot;:&quot;a2b730c6-f089-4d1e-8a66-3b1cfbb0767f&quot;,&quot;relativeTransform&quot;:{&quot;translate&quot;:{&quot;x&quot;:10.402497080944272,&quot;y&quot;:-33.00194044183223},&quot;rotate&quot;:0,&quot;skewX&quot;:0,&quot;scale&quot;:{&quot;x&quot;:1,&quot;y&quot;:1}},&quot;opacity&quot;:1,&quot;path&quot;:{&quot;type&quot;:&quot;POLY_LINE&quot;,&quot;points&quot;:[{&quot;x&quot;:0,&quot;y&quot;:17.35537190082644},{&quot;x&quot;:0,&quot;y&quot;:-17.35537190082644}],&quot;closed&quot;:false},&quot;pathStyles&quot;:[{&quot;type&quot;:&quot;FILL&quot;,&quot;fillStyle&quot;:&quot;rgba(0,0,0,0)&quot;},{&quot;type&quot;:&quot;STROKE&quot;,&quot;strokeStyle&quot;:{&quot;units&quot;:&quot;PATH_LENGTH&quot;,&quot;stops&quot;:{&quot;0&quot;:&quot;#C0383000&quot;,&quot;1&quot;:&quot;#C03830&quot;,&quot;0.45&quot;:&quot;#C03830&quot;}},&quot;lineWidth&quot;:6,&quot;lineJoin&quot;:&quot;round&quot;}],&quot;pathMarkers&quot;:{&quot;markerEnd&quot;:{&quot;type&quot;:&quot;PATH&quot;,&quot;units&quot;:{&quot;type&quot;:&quot;STROKE_WIDTH&quot;,&quot;scale&quot;:0.600000000000000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77faf5ba-9c57-4b42-aeca-6f01b74ff5fd&quot;,&quot;order&quot;:&quot;8&quot;},&quot;connectorInfo&quot;:{&quot;type&quot;:&quot;LINE&quot;,&quot;offset&quot;:{&quot;x&quot;:0,&quot;y&quot;:0},&quot;bending&quot;:0.1,&quot;customized&quot;:false}},&quot;bb5333a5-5932-4ef0-99af-d4f3f4f82134&quot;:{&quot;type&quot;:&quot;FIGURE_OBJECT&quot;,&quot;id&quot;:&quot;bb5333a5-5932-4ef0-99af-d4f3f4f82134&quot;,&quot;relativeTransform&quot;:{&quot;translate&quot;:{&quot;x&quot;:79.83471074380157,&quot;y&quot;:-81.3223140495868},&quot;rotate&quot;:0,&quot;skewX&quot;:0,&quot;scale&quot;:{&quot;x&quot;:1,&quot;y&quot;:1}},&quot;opacity&quot;:1,&quot;path&quot;:{&quot;type&quot;:&quot;POLY_LINE&quot;,&quot;points&quot;:[{&quot;x&quot;:0,&quot;y&quot;:-18.595041322314074},{&quot;x&quot;:0,&quot;y&quot;:18.595041322314074}],&quot;closed&quot;:false},&quot;pathStyles&quot;:[{&quot;type&quot;:&quot;FILL&quot;,&quot;fillStyle&quot;:&quot;rgba(0,0,0,0)&quot;},{&quot;type&quot;:&quot;STROKE&quot;,&quot;strokeStyle&quot;:{&quot;units&quot;:&quot;PATH_LENGTH&quot;,&quot;stops&quot;:{&quot;0&quot;:&quot;#2D5F8A00&quot;,&quot;1&quot;:&quot;#2D5F8A&quot;,&quot;0.45&quot;:&quot;#2D5F8A&quot;}},&quot;lineWidth&quot;:6,&quot;lineJoin&quot;:&quot;round&quot;}],&quot;pathMarkers&quot;:{&quot;markerEnd&quot;:{&quot;type&quot;:&quot;PATH&quot;,&quot;units&quot;:{&quot;type&quot;:&quot;STROKE_WIDTH&quot;,&quot;scale&quot;:0.600000000000000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77faf5ba-9c57-4b42-aeca-6f01b74ff5fd&quot;,&quot;order&quot;:&quot;7&quot;},&quot;connectorInfo&quot;:{&quot;type&quot;:&quot;LINE&quot;,&quot;offset&quot;:{&quot;x&quot;:0,&quot;y&quot;:0},&quot;bending&quot;:0.1,&quot;customized&quot;:false}},&quot;1e1f52b9-c6cf-4376-b1ef-acbcceec7bf7&quot;:{&quot;type&quot;:&quot;FIGURE_OBJECT&quot;,&quot;id&quot;:&quot;1e1f52b9-c6cf-4376-b1ef-acbcceec7bf7&quot;,&quot;relativeTransform&quot;:{&quot;translate&quot;:{&quot;x&quot;:62.39669418882113,&quot;y&quot;:-172.72727371735874},&quot;rotate&quot;:0,&quot;skewX&quot;:0,&quot;scale&quot;:{&quot;x&quot;:1,&quot;y&quot;:1}},&quot;opacity&quot;:1,&quot;path&quot;:{&quot;type&quot;:&quot;POLY_LINE&quot;,&quot;points&quot;:[{&quot;x&quot;:0,&quot;y&quot;:17.35537190082644},{&quot;x&quot;:0,&quot;y&quot;:-17.35537190082644}],&quot;closed&quot;:false},&quot;pathStyles&quot;:[{&quot;type&quot;:&quot;FILL&quot;,&quot;fillStyle&quot;:&quot;rgba(0,0,0,0)&quot;},{&quot;type&quot;:&quot;STROKE&quot;,&quot;strokeStyle&quot;:{&quot;units&quot;:&quot;PATH_LENGTH&quot;,&quot;stops&quot;:{&quot;0&quot;:&quot;#C0383000&quot;,&quot;1&quot;:&quot;#C03830&quot;,&quot;0.45&quot;:&quot;#C03830&quot;}},&quot;lineWidth&quot;:6,&quot;lineJoin&quot;:&quot;round&quot;}],&quot;pathMarkers&quot;:{&quot;markerEnd&quot;:{&quot;type&quot;:&quot;PATH&quot;,&quot;units&quot;:{&quot;type&quot;:&quot;STROKE_WIDTH&quot;,&quot;scale&quot;:0.600000000000000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77faf5ba-9c57-4b42-aeca-6f01b74ff5fd&quot;,&quot;order&quot;:&quot;5&quot;},&quot;connectorInfo&quot;:{&quot;type&quot;:&quot;LINE&quot;,&quot;offset&quot;:{&quot;x&quot;:0,&quot;y&quot;:0},&quot;bending&quot;:0.1,&quot;customized&quot;:false}},&quot;e5fce867-1b54-45ac-8160-51b5fa684f63&quot;:{&quot;type&quot;:&quot;FIGURE_OBJECT&quot;,&quot;id&quot;:&quot;e5fce867-1b54-45ac-8160-51b5fa684f63&quot;,&quot;relativeTransform&quot;:{&quot;translate&quot;:{&quot;x&quot;:-60.74380165289256,&quot;y&quot;:-280.57851239669424},&quot;rotate&quot;:0,&quot;skewX&quot;:0,&quot;scale&quot;:{&quot;x&quot;:1,&quot;y&quot;:1}},&quot;opacity&quot;:1,&quot;path&quot;:{&quot;type&quot;:&quot;POLY_LINE&quot;,&quot;points&quot;:[{&quot;x&quot;:0,&quot;y&quot;:-18.595041322314074},{&quot;x&quot;:0,&quot;y&quot;:18.595041322314074}],&quot;closed&quot;:false},&quot;pathStyles&quot;:[{&quot;type&quot;:&quot;FILL&quot;,&quot;fillStyle&quot;:&quot;rgba(0,0,0,0)&quot;},{&quot;type&quot;:&quot;STROKE&quot;,&quot;strokeStyle&quot;:{&quot;units&quot;:&quot;PATH_LENGTH&quot;,&quot;stops&quot;:{&quot;0&quot;:&quot;#2D5F8A00&quot;,&quot;1&quot;:&quot;#2D5F8A&quot;,&quot;0.45&quot;:&quot;#2D5F8A&quot;}},&quot;lineWidth&quot;:6,&quot;lineJoin&quot;:&quot;round&quot;}],&quot;pathMarkers&quot;:{&quot;markerEnd&quot;:{&quot;type&quot;:&quot;PATH&quot;,&quot;units&quot;:{&quot;type&quot;:&quot;STROKE_WIDTH&quot;,&quot;scale&quot;:0.600000000000000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77faf5ba-9c57-4b42-aeca-6f01b74ff5fd&quot;,&quot;order&quot;:&quot;2&quot;},&quot;connectorInfo&quot;:{&quot;type&quot;:&quot;LINE&quot;,&quot;offset&quot;:{&quot;x&quot;:0,&quot;y&quot;:0},&quot;bending&quot;:0.1,&quot;customized&quot;:false}},&quot;cd55a352-cb64-4f2d-8f0c-313103f5e554&quot;:{&quot;relativeTransform&quot;:{&quot;translate&quot;:{&quot;x&quot;:1063.3782333559693,&quot;y&quot;:-0.00092176183485293},&quot;rotate&quot;:0,&quot;skewX&quot;:0,&quot;scale&quot;:{&quot;x&quot;:1,&quot;y&quot;:1}},&quot;type&quot;:&quot;FIGURE_OBJECT&quot;,&quot;id&quot;:&quot;cd55a352-cb64-4f2d-8f0c-313103f5e554&quot;,&quot;parent&quot;:{&quot;type&quot;:&quot;CHILD&quot;,&quot;parentId&quot;:&quot;77faf5ba-9c57-4b42-aeca-6f01b74ff5fd&quot;,&quot;order&quot;:&quot;1&quot;},&quot;name&quot;:&quot;Cancer cell metabolism (nutrient-replete)&quot;,&quot;displayName&quot;:&quot;Cancer cell metabolism (nutrient-replete)&quot;,&quot;source&quot;:{&quot;id&quot;:&quot;6402d457007a9dbd140c0ff3&quot;,&quot;type&quot;:&quot;ASSETS&quot;},&quot;isPremium&quot;:true},&quot;ee3d0625-db7c-4ee7-aa2f-38d9da3bc7db&quot;:{&quot;type&quot;:&quot;FIGURE_OBJECT&quot;,&quot;id&quot;:&quot;ee3d0625-db7c-4ee7-aa2f-38d9da3bc7db&quot;,&quot;relativeTransform&quot;:{&quot;translate&quot;:{&quot;x&quot;:-1047.9825227531203,&quot;y&quot;:3.2783113056493587},&quot;rotate&quot;:0,&quot;skewX&quot;:0,&quot;scale&quot;:{&quot;x&quot;:1,&quot;y&quot;:1}},&quot;opacity&quot;:1,&quot;source&quot;:{&quot;type&quot;:&quot;ASSETS&quot;},&quot;pathStyles&quot;:[{&quot;type&quot;:&quot;FILL&quot;,&quot;fillStyle&quot;:&quot;rgb(0,0,0)&quot;}],&quot;isLocked&quot;:false,&quot;parent&quot;:{&quot;type&quot;:&quot;CHILD&quot;,&quot;parentId&quot;:&quot;cd55a352-cb64-4f2d-8f0c-313103f5e554&quot;,&quot;order&quot;:&quot;5&quot;}},&quot;15f9f6d6-a468-4b67-ba2c-625537de03ae&quot;:{&quot;type&quot;:&quot;FIGURE_OBJECT&quot;,&quot;id&quot;:&quot;15f9f6d6-a468-4b67-ba2c-625537de03ae&quot;,&quot;relativeTransform&quot;:{&quot;translate&quot;:{&quot;x&quot;:118.92393179175366,&quot;y&quot;:-141.8095987973717},&quot;rotate&quot;:0,&quot;skewX&quot;:0,&quot;scale&quot;:{&quot;x&quot;:1,&quot;y&quot;:1}},&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2]}],&quot;text&quot;:&quot;PPP&quot;}],&quot;verticalAlign&quot;:&quot;TOP&quot;,&quot;_lastCaretLocation&quot;:{&quot;lineIndex&quot;:0,&quot;runIndex&quot;:-1,&quot;charIndex&quot;:-1,&quot;endOfLine&quot;:true}},&quot;size&quot;:{&quot;x&quot;:143.02859784953793,&quot;y&quot;:48.908219490298826},&quot;targetSize&quot;:{&quot;x&quot;:143.02859784953793,&quot;y&quot;:48.908219490298826},&quot;format&quot;:&quot;BETTER_TEXT&quot;,&quot;verticalAlign&quot;:&quot;TOP&quot;},&quot;isLocked&quot;:false,&quot;parent&quot;:{&quot;type&quot;:&quot;CHILD&quot;,&quot;parentId&quot;:&quot;ee3d0625-db7c-4ee7-aa2f-38d9da3bc7db&quot;,&quot;order&quot;:&quot;9997&quot;}},&quot;7a1e8ef8-30e4-4303-9af9-f3ea957a0a01&quot;:{&quot;type&quot;:&quot;FIGURE_OBJECT&quot;,&quot;id&quot;:&quot;7a1e8ef8-30e4-4303-9af9-f3ea957a0a01&quot;,&quot;relativeTransform&quot;:{&quot;translate&quot;:{&quot;x&quot;:0.40958561914704816,&quot;y&quot;:-5.683531321282473},&quot;rotate&quot;:0,&quot;skewX&quot;:0,&quot;scale&quot;:{&quot;x&quot;:1,&quot;y&quot;:1}},&quot;opacity&quot;:1,&quot;path&quot;:{&quot;type&quot;:&quot;POLY_LINE&quot;,&quot;points&quot;:[{&quot;x&quot;:-29.525802019376382,&quot;y&quot;:-210.18531265289508},{&quot;x&quot;:-29.525802019376385,&quot;y&quot;:-186.82430688060975}],&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9995&quot;},&quot;connectorInfo&quot;:{&quot;type&quot;:&quot;LINE&quot;,&quot;offset&quot;:{&quot;x&quot;:0,&quot;y&quot;:0},&quot;bending&quot;:0.1,&quot;customized&quot;:true}},&quot;00deab47-81b7-4dc9-b4b2-e7ba15fbf5ae&quot;:{&quot;type&quot;:&quot;FIGURE_OBJECT&quot;,&quot;id&quot;:&quot;00deab47-81b7-4dc9-b4b2-e7ba15fbf5ae&quot;,&quot;relativeTransform&quot;:{&quot;translate&quot;:{&quot;x&quot;:7.123466443530063,&quot;y&quot;:0.20994685984805983},&quot;rotate&quot;:0,&quot;skewX&quot;:0,&quot;scale&quot;:{&quot;x&quot;:1,&quot;y&quot;:1}},&quot;opacity&quot;:1,&quot;path&quot;:{&quot;type&quot;:&quot;POLY_LINE&quot;,&quot;points&quot;:[{&quot;x&quot;:-8.026698315322733,&quot;y&quot;:-180.08920965301982},{&quot;x&quot;:93.3708446419857,&quot;y&quot;:-154.97238238644695},{&quot;x&quot;:-4.858691913251391,&quot;y&quot;:-118.56538533185483}],&quot;closed&quot;:false},&quot;pathStyles&quot;:[{&quot;type&quot;:&quot;FILL&quot;,&quot;fillStyle&quot;:&quot;rgba(0,0,0,0)&quot;},{&quot;type&quot;:&quot;STROKE&quot;,&quot;strokeStyle&quot;:&quot;#232323&quot;,&quot;lineWidth&quot;:2,&quot;lineJoin&quot;:&quot;round&quot;}],&quot;pathSmoothing&quot;:{&quot;type&quot;:&quot;CATMULL_SMOOTHING&quot;,&quot;smoothing&quot;:0.2},&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999&quot;},&quot;connectorInfo&quot;:{&quot;type&quot;:&quot;QUADRATIC&quot;,&quot;offset&quot;:{&quot;x&quot;:0,&quot;y&quot;:0},&quot;bending&quot;:0.1,&quot;customized&quot;:true}},&quot;c083ba41-3f27-4e1a-a5a2-0468a1dc1b89&quot;:{&quot;type&quot;:&quot;FIGURE_OBJECT&quot;,&quot;id&quot;:&quot;c083ba41-3f27-4e1a-a5a2-0468a1dc1b89&quot;,&quot;relativeTransform&quot;:{&quot;translate&quot;:{&quot;x&quot;:-29.525253098378304,&quot;y&quot;:-119.36674792832274},&quot;rotate&quot;:0,&quot;skewX&quot;:0,&quot;scale&quot;:{&quot;x&quot;:1,&quot;y&quot;:1}},&quot;opacity&quot;:1,&quot;pathStyles&quot;:[{&quot;type&quot;:&quot;FILL&quot;,&quot;fillStyle&quot;:&quot;#232323&quot;}],&quot;text&quot;:{&quot;textData&quot;:{&quot;lineSpacing&quot;:&quot;normal&quot;,&quot;alignment&quot;:&quot;center&quot;,&quot;lines&quot;:[{&quot;runs&quot;:[{&quot;style&quot;:{&quot;fontFamily&quot;:&quot;Roboto&quot;,&quot;fontSize&quot;:22.041560733910483,&quot;color&quot;:&quot;#232323&quot;,&quot;fontWeight&quot;:&quot;normal&quot;,&quot;fontStyle&quot;:&quot;normal&quot;,&quot;decoration&quot;:&quot;none&quot;,&quot;script&quot;:&quot;none&quot;},&quot;range&quot;:[0,2]}],&quot;text&quot;:&quot;F6P&quot;}],&quot;verticalAlign&quot;:&quot;TOP&quot;,&quot;_lastCaretLocation&quot;:{&quot;lineIndex&quot;:0,&quot;runIndex&quot;:-1,&quot;charIndex&quot;:-1,&quot;endOfLine&quot;:true}},&quot;size&quot;:{&quot;x&quot;:132.92536752076546,&quot;y&quot;:27.05100635525378},&quot;targetSize&quot;:{&quot;x&quot;:132.92536752076546,&quot;y&quot;:27.05100635525378},&quot;format&quot;:&quot;BETTER_TEXT&quot;,&quot;verticalAlign&quot;:&quot;TOP&quot;},&quot;isLocked&quot;:false,&quot;parent&quot;:{&quot;type&quot;:&quot;CHILD&quot;,&quot;parentId&quot;:&quot;ee3d0625-db7c-4ee7-aa2f-38d9da3bc7db&quot;,&quot;order&quot;:&quot;998&quot;}},&quot;2a188aa7-ef57-4beb-838a-bc1469aea1e4&quot;:{&quot;type&quot;:&quot;FIGURE_OBJECT&quot;,&quot;id&quot;:&quot;2a188aa7-ef57-4beb-838a-bc1469aea1e4&quot;,&quot;relativeTransform&quot;:{&quot;translate&quot;:{&quot;x&quot;:-0.00038727203936872456,&quot;y&quot;:21.482554876720855},&quot;rotate&quot;:0,&quot;skewX&quot;:0,&quot;scale&quot;:{&quot;x&quot;:1,&quot;y&quot;:1}},&quot;opacity&quot;:1,&quot;path&quot;:{&quot;type&quot;:&quot;POLY_LINE&quot;,&quot;points&quot;:[{&quot;x&quot;:-29.525802019376382,&quot;y&quot;:-183.1343062976413},{&quot;x&quot;:-29.525802019376382,&quot;y&quot;:-158.06646032723114}],&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997&quot;},&quot;connectorInfo&quot;:{&quot;type&quot;:&quot;LINE&quot;,&quot;offset&quot;:{&quot;x&quot;:0,&quot;y&quot;:0},&quot;bending&quot;:0.1,&quot;customized&quot;:true}},&quot;30eb8343-f99c-4972-9c56-d647567bf96d&quot;:{&quot;type&quot;:&quot;FIGURE_OBJECT&quot;,&quot;id&quot;:&quot;30eb8343-f99c-4972-9c56-d647567bf96d&quot;,&quot;relativeTransform&quot;:{&quot;translate&quot;:{&quot;x&quot;:-29.525184500090592,&quot;y&quot;:-171.81341996804113},&quot;rotate&quot;:0,&quot;skewX&quot;:0,&quot;scale&quot;:{&quot;x&quot;:1,&quot;y&quot;:1}},&quot;opacity&quot;:1,&quot;pathStyles&quot;:[{&quot;type&quot;:&quot;FILL&quot;,&quot;fillStyle&quot;:&quot;#232323&quot;}],&quot;text&quot;:{&quot;textData&quot;:{&quot;lineSpacing&quot;:&quot;normal&quot;,&quot;alignment&quot;:&quot;center&quot;,&quot;lines&quot;:[{&quot;runs&quot;:[{&quot;style&quot;:{&quot;fontFamily&quot;:&quot;Roboto&quot;,&quot;fontSize&quot;:22.041560733910483,&quot;color&quot;:&quot;#232323&quot;,&quot;fontWeight&quot;:&quot;normal&quot;,&quot;fontStyle&quot;:&quot;normal&quot;,&quot;decoration&quot;:&quot;none&quot;,&quot;script&quot;:&quot;none&quot;},&quot;range&quot;:[0,2]}],&quot;text&quot;:&quot;G6P&quot;}],&quot;verticalAlign&quot;:&quot;TOP&quot;,&quot;_lastCaretLocation&quot;:{&quot;lineIndex&quot;:0,&quot;runIndex&quot;:-1,&quot;charIndex&quot;:-1,&quot;endOfLine&quot;:true}},&quot;size&quot;:{&quot;x&quot;:132.92536752076546,&quot;y&quot;:27.05100635525378},&quot;targetSize&quot;:{&quot;x&quot;:132.92536752076546,&quot;y&quot;:27.05100635525378},&quot;format&quot;:&quot;BETTER_TEXT&quot;,&quot;verticalAlign&quot;:&quot;TOP&quot;},&quot;isLocked&quot;:false,&quot;parent&quot;:{&quot;type&quot;:&quot;CHILD&quot;,&quot;parentId&quot;:&quot;ee3d0625-db7c-4ee7-aa2f-38d9da3bc7db&quot;,&quot;order&quot;:&quot;995&quot;}},&quot;11a3f280-21dd-4758-8542-b7f51b5d65af&quot;:{&quot;type&quot;:&quot;FIGURE_OBJECT&quot;,&quot;id&quot;:&quot;11a3f280-21dd-4758-8542-b7f51b5d65af&quot;,&quot;relativeTransform&quot;:{&quot;translate&quot;:{&quot;x&quot;:-203.0171298744316,&quot;y&quot;:-61.93985389866221},&quot;rotate&quot;:0,&quot;skewX&quot;:0,&quot;scale&quot;:{&quot;x&quot;:1,&quot;y&quot;:1}},&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8]}],&quot;text&quot;:&quot;Aspartate&quot;}],&quot;verticalAlign&quot;:&quot;TOP&quot;,&quot;_lastCaretLocation&quot;:{&quot;lineIndex&quot;:0,&quot;runIndex&quot;:-1,&quot;charIndex&quot;:-1,&quot;endOfLine&quot;:true}},&quot;size&quot;:{&quot;x&quot;:143.02859784953793,&quot;y&quot;:48.908219490298826},&quot;targetSize&quot;:{&quot;x&quot;:143.02859784953793,&quot;y&quot;:48.908219490298826},&quot;format&quot;:&quot;BETTER_TEXT&quot;,&quot;verticalAlign&quot;:&quot;TOP&quot;},&quot;isLocked&quot;:false,&quot;parent&quot;:{&quot;type&quot;:&quot;CHILD&quot;,&quot;parentId&quot;:&quot;ee3d0625-db7c-4ee7-aa2f-38d9da3bc7db&quot;,&quot;order&quot;:&quot;99&quot;}},&quot;d61a1a98-7dca-4490-aec7-5fde5240e122&quot;:{&quot;id&quot;:&quot;d61a1a98-7dca-4490-aec7-5fde5240e122&quot;,&quot;type&quot;:&quot;FIGURE_OBJECT&quot;,&quot;relativeTransform&quot;:{&quot;translate&quot;:{&quot;x&quot;:129.07030881462663,&quot;y&quot;:44.00971170445172},&quot;rotate&quot;:0,&quot;skewX&quot;:0,&quot;scale&quot;:{&quot;x&quot;:1,&quot;y&quot;:1}},&quot;text&quot;:{&quot;textData&quot;:{&quot;lineSpacing&quot;:&quot;normal&quot;,&quot;alignment&quot;:&quot;left&quot;,&quot;verticalAlign&quot;:&quot;TOP&quot;,&quot;lines&quot;:[{&quot;runs&quot;:[{&quot;style&quot;:{&quot;fontFamily&quot;:&quot;Roboto&quot;,&quot;fontSize&quot;:24,&quot;color&quot;:&quot;black&quot;,&quot;fontWeight&quot;:&quot;bold&quot;,&quot;fontStyle&quot;:&quot;normal&quot;,&quot;decoration&quot;:&quot;none&quot;},&quot;range&quot;:[0,3]}],&quot;text&quot;:&quot;ACLY&quot;}],&quot;_lastCaretLocation&quot;:{&quot;lineIndex&quot;:0,&quot;runIndex&quot;:0,&quot;charIndex&quot;:0}},&quot;format&quot;:&quot;BETTER_TEXT&quot;,&quot;size&quot;:{&quot;x&quot;:77.22607489597772,&quot;y&quot;:28},&quot;targetSize&quot;:{&quot;x&quot;:77.22607489597772,&quot;y&quot;:23.96671289875178}},&quot;parent&quot;:{&quot;type&quot;:&quot;CHILD&quot;,&quot;parentId&quot;:&quot;ee3d0625-db7c-4ee7-aa2f-38d9da3bc7db&quot;,&quot;order&quot;:&quot;98&quot;}},&quot;49a77145-e023-4b87-98f9-2593b563f69c&quot;:{&quot;type&quot;:&quot;FIGURE_OBJECT&quot;,&quot;id&quot;:&quot;49a77145-e023-4b87-98f9-2593b563f69c&quot;,&quot;relativeTransform&quot;:{&quot;translate&quot;:{&quot;x&quot;:-88.12104347386153,&quot;y&quot;:-248.78126055629718},&quot;rotate&quot;:0,&quot;skewX&quot;:0,&quot;scale&quot;:{&quot;x&quot;:1,&quot;y&quot;:1}},&quot;opacity&quot;:1,&quot;path&quot;:{&quot;type&quot;:&quot;POLY_LINE&quot;,&quot;points&quot;:[{&quot;x&quot;:-53.25936199722605,&quot;y&quot;:-41.94174757281553},{&quot;x&quot;:57.253814231553974,&quot;y&quot;:7.323161541972695}],&quot;closed&quot;:false},&quot;pathStyles&quot;:[{&quot;type&quot;:&quot;FILL&quot;,&quot;fillStyle&quot;:&quot;rgba(0,0,0,0)&quot;},{&quot;type&quot;:&quot;STROKE&quot;,&quot;strokeStyle&quot;:&quot;#232323&quot;,&quot;lineWidth&quot;:2,&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97&quot;},&quot;connectorInfo&quot;:{&quot;type&quot;:&quot;LINE&quot;,&quot;offset&quot;:{&quot;x&quot;:0,&quot;y&quot;:0},&quot;bending&quot;:0.1,&quot;customized&quot;:false}},&quot;12d347b9-7a8d-4ce1-9dc6-b4a299a13bbc&quot;:{&quot;type&quot;:&quot;FIGURE_OBJECT&quot;,&quot;id&quot;:&quot;12d347b9-7a8d-4ce1-9dc6-b4a299a13bbc&quot;,&quot;relativeTransform&quot;:{&quot;translate&quot;:{&quot;x&quot;:-188.08338079238058,&quot;y&quot;:-303.7230340614558},&quot;rotate&quot;:0,&quot;skewX&quot;:0,&quot;scale&quot;:{&quot;x&quot;:1,&quot;y&quot;:1}},&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6]}],&quot;text&quot;:&quot;Glucose&quot;,&quot;baseStyle&quot;:{&quot;fontFamily&quot;:&quot;Roboto&quot;,&quot;fontSize&quot;:20.03778248537316,&quot;color&quot;:&quot;rgba(148,32,30,1)&quot;,&quot;fontWeight&quot;:&quot;bold&quot;,&quot;fontStyle&quot;:&quot;normal&quot;,&quot;decoration&quot;:&quot;none&quot;,&quot;script&quot;:&quot;none&quot;}}],&quot;verticalAlign&quot;:&quot;TOP&quot;},&quot;size&quot;:{&quot;x&quot;:128.29354194779268,&quot;y&quot;:24},&quot;targetSize&quot;:{&quot;x&quot;:128.29354194779268,&quot;y&quot;:22.642694208471674},&quot;format&quot;:&quot;BETTER_TEXT&quot;,&quot;verticalAlign&quot;:&quot;TOP&quot;},&quot;isLocked&quot;:false,&quot;parent&quot;:{&quot;type&quot;:&quot;CHILD&quot;,&quot;parentId&quot;:&quot;ee3d0625-db7c-4ee7-aa2f-38d9da3bc7db&quot;,&quot;order&quot;:&quot;95&quot;}},&quot;92d2e739-7084-47f6-8d33-541dee9d8ba2&quot;:{&quot;type&quot;:&quot;FIGURE_OBJECT&quot;,&quot;id&quot;:&quot;92d2e739-7084-47f6-8d33-541dee9d8ba2&quot;,&quot;relativeTransform&quot;:{&quot;translate&quot;:{&quot;x&quot;:-35.90536198618591,&quot;y&quot;:95.00122603365446},&quot;rotate&quot;:0},&quot;opacity&quot;:1,&quot;source&quot;:{&quot;type&quot;:&quot;ASSETS&quot;},&quot;pathStyles&quot;:[{&quot;type&quot;:&quot;FILL&quot;,&quot;fillStyle&quot;:&quot;rgb(0,0,0)&quot;}],&quot;isLocked&quot;:false,&quot;parent&quot;:{&quot;type&quot;:&quot;CHILD&quot;,&quot;parentId&quot;:&quot;ee3d0625-db7c-4ee7-aa2f-38d9da3bc7db&quot;,&quot;order&quot;:&quot;9&quot;}},&quot;c654ebd5-cc4f-466a-b32f-14d5f3656ee2&quot;:{&quot;type&quot;:&quot;FIGURE_OBJECT&quot;,&quot;id&quot;:&quot;c654ebd5-cc4f-466a-b32f-14d5f3656ee2&quot;,&quot;relativeTransform&quot;:{&quot;translate&quot;:{&quot;x&quot;:-0.0004907327229508474,&quot;y&quot;:-0.000045397795622271556},&quot;rotate&quot;:0},&quot;opacity&quot;:1,&quot;path&quot;:{&quot;type&quot;:&quot;ARC&quot;,&quot;size&quot;:{&quot;x&quot;:130.32631653072036,&quot;y&quot;:138.25293600744575},&quot;startAngle&quot;:1.0945900593724587,&quot;sweepAngle&quot;:1.482007786746741},&quot;pathStyles&quot;:[{&quot;type&quot;:&quot;FILL&quot;,&quot;fillStyle&quot;:&quot;transparent&quot;},{&quot;type&quot;:&quot;STROKE&quot;,&quot;strokeStyle&quot;:&quot;#232323&quot;,&quot;lineWidth&quot;:1.5028336864029872,&quot;lineJoin&quot;:&quot;round&quot;}],&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92d2e739-7084-47f6-8d33-541dee9d8ba2&quot;,&quot;order&quot;:&quot;7&quot;}},&quot;ca1d381f-e97e-4710-b874-5097f385f772&quot;:{&quot;type&quot;:&quot;FIGURE_OBJECT&quot;,&quot;id&quot;:&quot;ca1d381f-e97e-4710-b874-5097f385f772&quot;,&quot;relativeTransform&quot;:{&quot;translate&quot;:{&quot;x&quot;:0.0004907327229508474,&quot;y&quot;:0.000045397795451549646},&quot;rotate&quot;:0},&quot;opacity&quot;:1,&quot;path&quot;:{&quot;type&quot;:&quot;ARC&quot;,&quot;size&quot;:{&quot;x&quot;:130.32631653072036,&quot;y&quot;:138.25293600744575},&quot;startAngle&quot;:3.0357850701238442,&quot;sweepAngle&quot;:0.7469604253090996},&quot;pathStyles&quot;:[{&quot;type&quot;:&quot;FILL&quot;,&quot;fillStyle&quot;:&quot;transparent&quot;},{&quot;type&quot;:&quot;STROKE&quot;,&quot;strokeStyle&quot;:&quot;#232323&quot;,&quot;lineWidth&quot;:1.5028336864029872,&quot;lineJoin&quot;:&quot;round&quot;}],&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92d2e739-7084-47f6-8d33-541dee9d8ba2&quot;,&quot;order&quot;:&quot;5&quot;}},&quot;3ac8ec5a-c85c-4324-aae3-963a9ddd2ffe&quot;:{&quot;type&quot;:&quot;FIGURE_OBJECT&quot;,&quot;id&quot;:&quot;3ac8ec5a-c85c-4324-aae3-963a9ddd2ffe&quot;,&quot;relativeTransform&quot;:{&quot;translate&quot;:{&quot;x&quot;:-0.0004907327229508474,&quot;y&quot;:-0.000045397795622271556},&quot;rotate&quot;:0},&quot;opacity&quot;:1,&quot;path&quot;:{&quot;type&quot;:&quot;ARC&quot;,&quot;size&quot;:{&quot;x&quot;:130.32631653072036,&quot;y&quot;:138.25293600744575},&quot;startAngle&quot;:-0.2961722170148974,&quot;sweepAngle&quot;:0.8030292754808301},&quot;pathStyles&quot;:[{&quot;type&quot;:&quot;FILL&quot;,&quot;fillStyle&quot;:&quot;transparent&quot;},{&quot;type&quot;:&quot;STROKE&quot;,&quot;strokeStyle&quot;:&quot;#232323&quot;,&quot;lineWidth&quot;:1.5028336864029872,&quot;lineJoin&quot;:&quot;round&quot;}],&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92d2e739-7084-47f6-8d33-541dee9d8ba2&quot;,&quot;order&quot;:&quot;2&quot;}},&quot;16bcc69e-7207-4b67-b672-d7549ec3338e&quot;:{&quot;type&quot;:&quot;FIGURE_OBJECT&quot;,&quot;id&quot;:&quot;16bcc69e-7207-4b67-b672-d7549ec3338e&quot;,&quot;relativeTransform&quot;:{&quot;translate&quot;:{&quot;x&quot;:0.0004907327229508474,&quot;y&quot;:0.000045397795451549646},&quot;rotate&quot;:0},&quot;opacity&quot;:1,&quot;path&quot;:{&quot;type&quot;:&quot;ARC&quot;,&quot;size&quot;:{&quot;x&quot;:130.32631653072036,&quot;y&quot;:138.25293600744575},&quot;startAngle&quot;:-1.847388579580737,&quot;sweepAngle&quot;:1.1118651031326994},&quot;pathStyles&quot;:[{&quot;type&quot;:&quot;FILL&quot;,&quot;fillStyle&quot;:&quot;transparent&quot;},{&quot;type&quot;:&quot;STROKE&quot;,&quot;strokeStyle&quot;:&quot;#232323&quot;,&quot;lineWidth&quot;:1.5028336864029872,&quot;lineJoin&quot;:&quot;round&quot;}],&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92d2e739-7084-47f6-8d33-541dee9d8ba2&quot;,&quot;order&quot;:&quot;1&quot;}},&quot;dfcf7023-bb13-483b-b96e-cfa8802487b8&quot;:{&quot;type&quot;:&quot;FIGURE_OBJECT&quot;,&quot;id&quot;:&quot;dfcf7023-bb13-483b-b96e-cfa8802487b8&quot;,&quot;relativeTransform&quot;:{&quot;translate&quot;:{&quot;x&quot;:103.22934535228406,&quot;y&quot;:145.5776958014335},&quot;rotate&quot;:0},&quot;opacity&quot;:1,&quot;path&quot;:{&quot;type&quot;:&quot;POLY_LINE&quot;,&quot;points&quot;:[{&quot;x&quot;:52.38337210673711,&quot;y&quot;:0},{&quot;x&quot;:-52.38337210673711,&quot;y&quot;:0}],&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8&quot;}},&quot;ae4d7461-8ac7-49de-bd66-722cc9600db5&quot;:{&quot;type&quot;:&quot;FIGURE_OBJECT&quot;,&quot;id&quot;:&quot;ae4d7461-8ac7-49de-bd66-722cc9600db5&quot;,&quot;relativeTransform&quot;:{&quot;translate&quot;:{&quot;x&quot;:127.26168482334415,&quot;y&quot;:62.544180943876086},&quot;rotate&quot;:0},&quot;opacity&quot;:1,&quot;path&quot;:{&quot;type&quot;:&quot;POLY_LINE&quot;,&quot;points&quot;:[{&quot;x&quot;:-61.83837510305708,&quot;y&quot;:0},{&quot;x&quot;:61.83837510305708,&quot;y&quot;:0}],&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77&quot;}},&quot;4e99c6c3-a20b-4f80-8f25-b3e0726c6614&quot;:{&quot;type&quot;:&quot;FIGURE_OBJECT&quot;,&quot;id&quot;:&quot;4e99c6c3-a20b-4f80-8f25-b3e0726c6614&quot;,&quot;relativeTransform&quot;:{&quot;translate&quot;:{&quot;x&quot;:-191.89533058311082,&quot;y&quot;:-10.216714250273661},&quot;rotate&quot;:0},&quot;opacity&quot;:1,&quot;path&quot;:{&quot;type&quot;:&quot;POLY_LINE&quot;,&quot;points&quot;:[{&quot;x&quot;:13.99032963683134,&quot;y&quot;:47.142239625406674},{&quot;x&quot;:-13.99032963683134,&quot;y&quot;:47.142239625406674},{&quot;x&quot;:-13.99032963683134,&quot;y&quot;:-47.142239625406674}],&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75&quot;}},&quot;6fd7e650-9132-409d-9695-38497aef82e6&quot;:{&quot;type&quot;:&quot;FIGURE_OBJECT&quot;,&quot;id&quot;:&quot;6fd7e650-9132-409d-9695-38497aef82e6&quot;,&quot;relativeTransform&quot;:{&quot;translate&quot;:{&quot;x&quot;:56.23924151717751,&quot;y&quot;:-77.95707053292695},&quot;rotate&quot;:0,&quot;skewX&quot;:0,&quot;scale&quot;:{&quot;x&quot;:1,&quot;y&quot;:1}},&quot;opacity&quot;:1,&quot;path&quot;:{&quot;type&quot;:&quot;POLY_LINE&quot;,&quot;points&quot;:[{&quot;x&quot;:-33.46637793745524,&quot;y&quot;:0},{&quot;x&quot;:33.46637793745524,&quot;y&quot;:0}],&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7&quot;}},&quot;07a0e314-9be8-464f-8caa-77604844c3ab&quot;:{&quot;type&quot;:&quot;FIGURE_OBJECT&quot;,&quot;id&quot;:&quot;07a0e314-9be8-464f-8caa-77604844c3ab&quot;,&quot;relativeTransform&quot;:{&quot;translate&quot;:{&quot;x&quot;:-8.986795161320948,&quot;y&quot;:24.724168958595797},&quot;rotate&quot;:0},&quot;opacity&quot;:1,&quot;path&quot;:{&quot;type&quot;:&quot;POLY_LINE&quot;,&quot;points&quot;:[{&quot;x&quot;:-16.03087721622931,&quot;y&quot;:-17.260796305181515},{&quot;x&quot;:-3.906390742751713,&quot;y&quot;:2.4668263545463},{&quot;x&quot;:16.03087721622931,&quot;y&quot;:17.260796305181515}],&quot;closed&quot;:false},&quot;pathStyles&quot;:[{&quot;type&quot;:&quot;FILL&quot;,&quot;fillStyle&quot;:&quot;transparent&quot;},{&quot;type&quot;:&quot;STROKE&quot;,&quot;strokeStyle&quot;:&quot;#232323&quot;,&quot;lineWidth&quot;:1.5028336864029872,&quot;lineJoin&quot;:&quot;round&quot;,&quot;dashArray&quot;:[0,0]}],&quot;pathSmoothing&quot;:{&quot;type&quot;:&quot;CATMULL_SMOOTHING&quot;,&quot;smoothing&quot;:0.2},&quot;isLocked&quot;:false,&quot;parent&quot;:{&quot;type&quot;:&quot;CHILD&quot;,&quot;parentId&quot;:&quot;ee3d0625-db7c-4ee7-aa2f-38d9da3bc7db&quot;,&quot;order&quot;:&quot;62&quot;}},&quot;e4060660-806c-4d6a-8d7a-a825bf9a773d&quot;:{&quot;type&quot;:&quot;FIGURE_OBJECT&quot;,&quot;id&quot;:&quot;e4060660-806c-4d6a-8d7a-a825bf9a773d&quot;,&quot;relativeTransform&quot;:{&quot;translate&quot;:{&quot;x&quot;:-35.60246871297134,&quot;y&quot;:91.50206683912445},&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bold&quot;,&quot;fontStyle&quot;:&quot;normal&quot;,&quot;decoration&quot;:&quot;none&quot;,&quot;script&quot;:&quot;none&quot;},&quot;range&quot;:[0,2]}],&quot;text&quot;:&quot;TCA&quot;,&quot;baseStyle&quot;:{&quot;fontFamily&quot;:&quot;Roboto&quot;,&quot;fontSize&quot;:20.498651482536747,&quot;color&quot;:&quot;#232323&quot;,&quot;fontWeight&quot;:&quot;bold&quot;,&quot;fontStyle&quot;:&quot;normal&quot;,&quot;decoration&quot;:&quot;none&quot;,&quot;script&quot;:&quot;none&quot;}},{&quot;runs&quot;:[{&quot;style&quot;:{&quot;fontFamily&quot;:&quot;Roboto&quot;,&quot;fontSize&quot;:20.498651482536747,&quot;color&quot;:&quot;#232323&quot;,&quot;fontWeight&quot;:&quot;bold&quot;,&quot;fontStyle&quot;:&quot;normal&quot;,&quot;decoration&quot;:&quot;none&quot;,&quot;script&quot;:&quot;none&quot;},&quot;range&quot;:[0,4]}],&quot;text&quot;:&quot;cycle&quot;,&quot;baseStyle&quot;:{&quot;fontFamily&quot;:&quot;Roboto&quot;,&quot;fontSize&quot;:20.498651482536747,&quot;color&quot;:&quot;#232323&quot;,&quot;fontWeight&quot;:&quot;bold&quot;,&quot;fontStyle&quot;:&quot;normal&quot;,&quot;decoration&quot;:&quot;none&quot;,&quot;script&quot;:&quot;none&quot;}}],&quot;verticalAlign&quot;:&quot;TOP&quot;},&quot;size&quot;:{&quot;x&quot;:87.3661843754572,&quot;y&quot;:50.033108538575696},&quot;targetSize&quot;:{&quot;x&quot;:87.3661843754572,&quot;y&quot;:50.033108538575696},&quot;format&quot;:&quot;BETTER_TEXT&quot;,&quot;verticalAlign&quot;:&quot;TOP&quot;},&quot;isLocked&quot;:false,&quot;parent&quot;:{&quot;type&quot;:&quot;CHILD&quot;,&quot;parentId&quot;:&quot;ee3d0625-db7c-4ee7-aa2f-38d9da3bc7db&quot;,&quot;order&quot;:&quot;6&quot;}},&quot;f048001a-b6ba-41d7-bfe5-262e6b52c9dd&quot;:{&quot;type&quot;:&quot;FIGURE_OBJECT&quot;,&quot;id&quot;:&quot;f048001a-b6ba-41d7-bfe5-262e6b52c9dd&quot;,&quot;relativeTransform&quot;:{&quot;translate&quot;:{&quot;x&quot;:-140.96549921786294,&quot;y&quot;:120.59729369930591},&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normal&quot;,&quot;fontStyle&quot;:&quot;normal&quot;,&quot;decoration&quot;:&quot;none&quot;,&quot;script&quot;:&quot;none&quot;},&quot;range&quot;:[0,11]}],&quot;text&quot;:&quot;Succinyl-CoA&quot;,&quot;baseStyle&quot;:{&quot;fontFamily&quot;:&quot;Roboto&quot;,&quot;fontSize&quot;:20.498651482536747,&quot;color&quot;:&quot;#232323&quot;,&quot;fontWeight&quot;:&quot;normal&quot;,&quot;fontStyle&quot;:&quot;normal&quot;,&quot;decoration&quot;:&quot;none&quot;,&quot;script&quot;:&quot;none&quot;}}],&quot;verticalAlign&quot;:&quot;TOP&quot;},&quot;size&quot;:{&quot;x&quot;:153.99146047812948,&quot;y&quot;:25.157435910386017},&quot;targetSize&quot;:{&quot;x&quot;:153.99146047812948,&quot;y&quot;:25.157435910386017},&quot;format&quot;:&quot;BETTER_TEXT&quot;,&quot;verticalAlign&quot;:&quot;TOP&quot;},&quot;isLocked&quot;:false,&quot;parent&quot;:{&quot;type&quot;:&quot;CHILD&quot;,&quot;parentId&quot;:&quot;ee3d0625-db7c-4ee7-aa2f-38d9da3bc7db&quot;,&quot;order&quot;:&quot;57&quot;}},&quot;577eedba-9476-4826-b36b-28efb84f7b1f&quot;:{&quot;type&quot;:&quot;FIGURE_OBJECT&quot;,&quot;id&quot;:&quot;577eedba-9476-4826-b36b-28efb84f7b1f&quot;,&quot;relativeTransform&quot;:{&quot;translate&quot;:{&quot;x&quot;:-27.741020360030397,&quot;y&quot;:-44.17740856698141},&quot;rotate&quot;:0,&quot;skewX&quot;:0,&quot;scale&quot;:{&quot;x&quot;:1,&quot;y&quot;:1}},&quot;opacity&quot;:1,&quot;path&quot;:{&quot;type&quot;:&quot;POLY_LINE&quot;,&quot;points&quot;:[{&quot;x&quot;:0.5318614250970874,&quot;y&quot;:-7.419746949039741},{&quot;x&quot;:0.5318614250970887,&quot;y&quot;:26.428010812587054}],&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55&quot;}},&quot;0b19588b-97d3-4d96-b32a-f08c5267d998&quot;:{&quot;type&quot;:&quot;FIGURE_OBJECT&quot;,&quot;id&quot;:&quot;0b19588b-97d3-4d96-b32a-f08c5267d998&quot;,&quot;relativeTransform&quot;:{&quot;translate&quot;:{&quot;x&quot;:-29.525930980632115,&quot;y&quot;:-108.76774589649663},&quot;rotate&quot;:0,&quot;skewX&quot;:0,&quot;scale&quot;:{&quot;x&quot;:1,&quot;y&quot;:1}},&quot;opacity&quot;:1,&quot;path&quot;:{&quot;type&quot;:&quot;POLY_LINE&quot;,&quot;points&quot;:[{&quot;x&quot;:0,&quot;y&quot;:5.310173195243152},{&quot;x&quot;:0,&quot;y&quot;:29.308412835599682}],&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52&quot;}},&quot;d2d4f49f-ef4a-4ff3-b7f7-c668acc76177&quot;:{&quot;type&quot;:&quot;FIGURE_OBJECT&quot;,&quot;id&quot;:&quot;d2d4f49f-ef4a-4ff3-b7f7-c668acc76177&quot;,&quot;relativeTransform&quot;:{&quot;translate&quot;:{&quot;x&quot;:217.3883571102502,&quot;y&quot;:144.1864224690178},&quot;rotate&quot;:0},&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8]}],&quot;text&quot;:&quot;Glutamine&quot;,&quot;baseStyle&quot;:{&quot;fontFamily&quot;:&quot;Roboto&quot;,&quot;fontSize&quot;:20.03778248537316,&quot;color&quot;:&quot;rgba(148,32,30,1)&quot;,&quot;fontWeight&quot;:&quot;bold&quot;,&quot;fontStyle&quot;:&quot;normal&quot;,&quot;decoration&quot;:&quot;none&quot;,&quot;script&quot;:&quot;none&quot;}}],&quot;verticalAlign&quot;:&quot;TOP&quot;},&quot;size&quot;:{&quot;x&quot;:156.1726889997334,&quot;y&quot;:22.642694208471674},&quot;targetSize&quot;:{&quot;x&quot;:156.1726889997334,&quot;y&quot;:22.642694208471674},&quot;format&quot;:&quot;BETTER_TEXT&quot;,&quot;verticalAlign&quot;:&quot;TOP&quot;},&quot;isLocked&quot;:false,&quot;parent&quot;:{&quot;type&quot;:&quot;CHILD&quot;,&quot;parentId&quot;:&quot;ee3d0625-db7c-4ee7-aa2f-38d9da3bc7db&quot;,&quot;order&quot;:&quot;5&quot;}},&quot;b1ff663d-8e9d-4919-852d-d56b3204115e&quot;:{&quot;type&quot;:&quot;FIGURE_OBJECT&quot;,&quot;id&quot;:&quot;b1ff663d-8e9d-4919-852d-d56b3204115e&quot;,&quot;relativeTransform&quot;:{&quot;translate&quot;:{&quot;x&quot;:228.85031577198836,&quot;y&quot;:64.28025441840897},&quot;rotate&quot;:0},&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5]}],&quot;text&quot;:&quot;Lipid &quot;,&quot;baseStyle&quot;:{&quot;fontFamily&quot;:&quot;Roboto&quot;,&quot;fontSize&quot;:20.03778248537316,&quot;color&quot;:&quot;rgba(148,32,30,1)&quot;,&quot;fontWeight&quot;:&quot;bold&quot;,&quot;fontStyle&quot;:&quot;normal&quot;,&quot;decoration&quot;:&quot;none&quot;,&quot;script&quot;:&quot;none&quot;}},{&quot;runs&quot;:[{&quot;style&quot;:{&quot;fontFamily&quot;:&quot;Roboto&quot;,&quot;fontSize&quot;:20.03778248537316,&quot;color&quot;:&quot;rgba(148,32,30,1)&quot;,&quot;fontWeight&quot;:&quot;bold&quot;,&quot;fontStyle&quot;:&quot;normal&quot;,&quot;decoration&quot;:&quot;none&quot;,&quot;script&quot;:&quot;none&quot;},&quot;range&quot;:[0,8]}],&quot;text&quot;:&quot;synthesis&quot;,&quot;baseStyle&quot;:{&quot;fontFamily&quot;:&quot;Roboto&quot;,&quot;fontSize&quot;:20.03778248537316,&quot;color&quot;:&quot;rgba(148,32,30,1)&quot;,&quot;fontWeight&quot;:&quot;bold&quot;,&quot;fontStyle&quot;:&quot;normal&quot;,&quot;decoration&quot;:&quot;none&quot;,&quot;script&quot;:&quot;none&quot;}}],&quot;verticalAlign&quot;:&quot;TOP&quot;},&quot;size&quot;:{&quot;x&quot;:143.02859784953793,&quot;y&quot;:48.908219490298826},&quot;targetSize&quot;:{&quot;x&quot;:143.02859784953793,&quot;y&quot;:48.908219490298826},&quot;format&quot;:&quot;BETTER_TEXT&quot;,&quot;verticalAlign&quot;:&quot;TOP&quot;},&quot;isLocked&quot;:false,&quot;parent&quot;:{&quot;type&quot;:&quot;CHILD&quot;,&quot;parentId&quot;:&quot;ee3d0625-db7c-4ee7-aa2f-38d9da3bc7db&quot;,&quot;order&quot;:&quot;4&quot;}},&quot;ba651c44-5219-4953-ae3a-65b3525bb5df&quot;:{&quot;type&quot;:&quot;FIGURE_OBJECT&quot;,&quot;id&quot;:&quot;ba651c44-5219-4953-ae3a-65b3525bb5df&quot;,&quot;relativeTransform&quot;:{&quot;translate&quot;:{&quot;x&quot;:-112.18818780703774,&quot;y&quot;:37.563778841748515},&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normal&quot;,&quot;fontStyle&quot;:&quot;normal&quot;,&quot;decoration&quot;:&quot;none&quot;,&quot;script&quot;:&quot;none&quot;},&quot;range&quot;:[0,11]}],&quot;text&quot;:&quot;Oxaloacetate&quot;,&quot;baseStyle&quot;:{&quot;fontFamily&quot;:&quot;Roboto&quot;,&quot;fontSize&quot;:20.498651482536747,&quot;color&quot;:&quot;#232323&quot;,&quot;fontWeight&quot;:&quot;normal&quot;,&quot;fontStyle&quot;:&quot;normal&quot;,&quot;decoration&quot;:&quot;none&quot;,&quot;script&quot;:&quot;none&quot;}}],&quot;verticalAlign&quot;:&quot;TOP&quot;},&quot;size&quot;:{&quot;x&quot;:153.99146047812948,&quot;y&quot;:25.157435910386017},&quot;targetSize&quot;:{&quot;x&quot;:153.99146047812948,&quot;y&quot;:25.157435910386017},&quot;format&quot;:&quot;BETTER_TEXT&quot;,&quot;verticalAlign&quot;:&quot;TOP&quot;},&quot;isLocked&quot;:false,&quot;parent&quot;:{&quot;type&quot;:&quot;CHILD&quot;,&quot;parentId&quot;:&quot;ee3d0625-db7c-4ee7-aa2f-38d9da3bc7db&quot;,&quot;order&quot;:&quot;3&quot;}},&quot;44489eb4-a0cc-4e9d-b72a-09f189e76756&quot;:{&quot;type&quot;:&quot;FIGURE_OBJECT&quot;,&quot;id&quot;:&quot;44489eb4-a0cc-4e9d-b72a-09f189e76756&quot;,&quot;relativeTransform&quot;:{&quot;translate&quot;:{&quot;x&quot;:20.37053491077092,&quot;y&quot;:144.55276322730683},&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normal&quot;,&quot;fontStyle&quot;:&quot;normal&quot;,&quot;decoration&quot;:&quot;none&quot;,&quot;script&quot;:&quot;none&quot;},&quot;range&quot;:[0,3]}],&quot;text&quot;:&quot;α-KG&quot;,&quot;baseStyle&quot;:{&quot;fontFamily&quot;:&quot;Roboto&quot;,&quot;fontSize&quot;:20.498651482536747,&quot;color&quot;:&quot;#232323&quot;,&quot;fontWeight&quot;:&quot;normal&quot;,&quot;fontStyle&quot;:&quot;normal&quot;,&quot;decoration&quot;:&quot;none&quot;,&quot;script&quot;:&quot;none&quot;}}],&quot;verticalAlign&quot;:&quot;TOP&quot;},&quot;size&quot;:{&quot;x&quot;:101.00710518019984,&quot;y&quot;:25.157435910386017},&quot;targetSize&quot;:{&quot;x&quot;:101.00710518019984,&quot;y&quot;:25.157435910386017},&quot;format&quot;:&quot;BETTER_TEXT&quot;,&quot;verticalAlign&quot;:&quot;TOP&quot;},&quot;isLocked&quot;:false,&quot;parent&quot;:{&quot;type&quot;:&quot;CHILD&quot;,&quot;parentId&quot;:&quot;ee3d0625-db7c-4ee7-aa2f-38d9da3bc7db&quot;,&quot;order&quot;:&quot;27&quot;}},&quot;d2226527-d8ee-4bd6-8394-48a0b28b3f24&quot;:{&quot;type&quot;:&quot;FIGURE_OBJECT&quot;,&quot;id&quot;:&quot;d2226527-d8ee-4bd6-8394-48a0b28b3f24&quot;,&quot;relativeTransform&quot;:{&quot;translate&quot;:{&quot;x&quot;:24.47958277613401,&quot;y&quot;:59.003504778710855},&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normal&quot;,&quot;fontStyle&quot;:&quot;normal&quot;,&quot;decoration&quot;:&quot;none&quot;,&quot;script&quot;:&quot;none&quot;},&quot;range&quot;:[0,6]}],&quot;text&quot;:&quot;Citrate&quot;,&quot;baseStyle&quot;:{&quot;fontFamily&quot;:&quot;Roboto&quot;,&quot;fontSize&quot;:20.498651482536747,&quot;color&quot;:&quot;#232323&quot;,&quot;fontWeight&quot;:&quot;normal&quot;,&quot;fontStyle&quot;:&quot;normal&quot;,&quot;decoration&quot;:&quot;none&quot;,&quot;script&quot;:&quot;none&quot;}}],&quot;verticalAlign&quot;:&quot;TOP&quot;},&quot;size&quot;:{&quot;x&quot;:120.7417160165693,&quot;y&quot;:25.157435910386017},&quot;targetSize&quot;:{&quot;x&quot;:120.7417160165693,&quot;y&quot;:25.157435910386017},&quot;format&quot;:&quot;BETTER_TEXT&quot;,&quot;verticalAlign&quot;:&quot;TOP&quot;},&quot;isLocked&quot;:false,&quot;parent&quot;:{&quot;type&quot;:&quot;CHILD&quot;,&quot;parentId&quot;:&quot;ee3d0625-db7c-4ee7-aa2f-38d9da3bc7db&quot;,&quot;order&quot;:&quot;25&quot;}},&quot;1d84b402-8e09-4750-9c90-84d44aad5d6c&quot;:{&quot;type&quot;:&quot;FIGURE_OBJECT&quot;,&quot;id&quot;:&quot;1d84b402-8e09-4750-9c90-84d44aad5d6c&quot;,&quot;relativeTransform&quot;:{&quot;translate&quot;:{&quot;x&quot;:-27.209061012680593,&quot;y&quot;:-6.111573752495123},&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normal&quot;,&quot;fontStyle&quot;:&quot;normal&quot;,&quot;decoration&quot;:&quot;none&quot;,&quot;script&quot;:&quot;none&quot;},&quot;range&quot;:[0,9]}],&quot;text&quot;:&quot;Acetyl-CoA&quot;,&quot;baseStyle&quot;:{&quot;fontFamily&quot;:&quot;Roboto&quot;,&quot;fontSize&quot;:20.498651482536747,&quot;color&quot;:&quot;#232323&quot;,&quot;fontWeight&quot;:&quot;normal&quot;,&quot;fontStyle&quot;:&quot;normal&quot;,&quot;decoration&quot;:&quot;none&quot;,&quot;script&quot;:&quot;none&quot;}}],&quot;verticalAlign&quot;:&quot;TOP&quot;},&quot;size&quot;:{&quot;x&quot;:157.3855469682677,&quot;y&quot;:24.045338982447802},&quot;targetSize&quot;:{&quot;x&quot;:157.3855469682677,&quot;y&quot;:24.045338982447802},&quot;format&quot;:&quot;BETTER_TEXT&quot;,&quot;verticalAlign&quot;:&quot;TOP&quot;},&quot;isLocked&quot;:false,&quot;parent&quot;:{&quot;type&quot;:&quot;CHILD&quot;,&quot;parentId&quot;:&quot;ee3d0625-db7c-4ee7-aa2f-38d9da3bc7db&quot;,&quot;order&quot;:&quot;22&quot;}},&quot;2fef576f-fdc8-40d0-a300-f720c9d99f3a&quot;:{&quot;type&quot;:&quot;FIGURE_OBJECT&quot;,&quot;id&quot;:&quot;2fef576f-fdc8-40d0-a300-f720c9d99f3a&quot;,&quot;relativeTransform&quot;:{&quot;translate&quot;:{&quot;x&quot;:132.54266443625812,&quot;y&quot;:-72.80990595095167},&quot;rotate&quot;:0,&quot;skewX&quot;:0,&quot;scale&quot;:{&quot;x&quot;:1,&quot;y&quot;:1}},&quot;opacity&quot;:1,&quot;pathStyles&quot;:[{&quot;type&quot;:&quot;FILL&quot;,&quot;fillStyle&quot;:&quot;#232323&quot;}],&quot;text&quot;:{&quot;textData&quot;:{&quot;lineSpacing&quot;:&quot;normal&quot;,&quot;alignment&quot;:&quot;center&quot;,&quot;lines&quot;:[{&quot;runs&quot;:[{&quot;style&quot;:{&quot;fontFamily&quot;:&quot;Roboto&quot;,&quot;fontSize&quot;:22.041560733910483,&quot;color&quot;:&quot;#232323&quot;,&quot;fontWeight&quot;:&quot;normal&quot;,&quot;fontStyle&quot;:&quot;normal&quot;,&quot;decoration&quot;:&quot;none&quot;,&quot;script&quot;:&quot;none&quot;},&quot;range&quot;:[0,6]}],&quot;text&quot;:&quot;Lactate&quot;,&quot;baseStyle&quot;:{&quot;fontFamily&quot;:&quot;Roboto&quot;,&quot;fontSize&quot;:22.041560733910483,&quot;color&quot;:&quot;#232323&quot;,&quot;fontWeight&quot;:&quot;normal&quot;,&quot;fontStyle&quot;:&quot;normal&quot;,&quot;decoration&quot;:&quot;none&quot;,&quot;script&quot;:&quot;none&quot;}}],&quot;verticalAlign&quot;:&quot;TOP&quot;},&quot;size&quot;:{&quot;x&quot;:115.7915551166737,&quot;y&quot;:27.05100635525378},&quot;targetSize&quot;:{&quot;x&quot;:115.7915551166737,&quot;y&quot;:27.05100635525378},&quot;format&quot;:&quot;BETTER_TEXT&quot;,&quot;verticalAlign&quot;:&quot;TOP&quot;},&quot;isLocked&quot;:false,&quot;parent&quot;:{&quot;type&quot;:&quot;CHILD&quot;,&quot;parentId&quot;:&quot;ee3d0625-db7c-4ee7-aa2f-38d9da3bc7db&quot;,&quot;order&quot;:&quot;2&quot;}},&quot;f25e490e-fdf1-4835-b559-52f337aae9de&quot;:{&quot;type&quot;:&quot;FIGURE_OBJECT&quot;,&quot;id&quot;:&quot;f25e490e-fdf1-4835-b559-52f337aae9de&quot;,&quot;relativeTransform&quot;:{&quot;translate&quot;:{&quot;x&quot;:-29.524780878140557,&quot;y&quot;:-72.1739059509517},&quot;rotate&quot;:0,&quot;skewX&quot;:0,&quot;scale&quot;:{&quot;x&quot;:1,&quot;y&quot;:1}},&quot;opacity&quot;:1,&quot;pathStyles&quot;:[{&quot;type&quot;:&quot;FILL&quot;,&quot;fillStyle&quot;:&quot;#232323&quot;}],&quot;text&quot;:{&quot;textData&quot;:{&quot;lineSpacing&quot;:&quot;normal&quot;,&quot;alignment&quot;:&quot;center&quot;,&quot;lines&quot;:[{&quot;runs&quot;:[{&quot;style&quot;:{&quot;fontFamily&quot;:&quot;Roboto&quot;,&quot;fontSize&quot;:22.041560733910483,&quot;color&quot;:&quot;#232323&quot;,&quot;fontWeight&quot;:&quot;normal&quot;,&quot;fontStyle&quot;:&quot;normal&quot;,&quot;decoration&quot;:&quot;none&quot;,&quot;script&quot;:&quot;none&quot;},&quot;range&quot;:[0,7]}],&quot;text&quot;:&quot;Pyruvate&quot;,&quot;baseStyle&quot;:{&quot;fontFamily&quot;:&quot;Roboto&quot;,&quot;fontSize&quot;:22.041560733910483,&quot;color&quot;:&quot;#232323&quot;,&quot;fontWeight&quot;:&quot;normal&quot;,&quot;fontStyle&quot;:&quot;normal&quot;,&quot;decoration&quot;:&quot;none&quot;,&quot;script&quot;:&quot;none&quot;}}],&quot;verticalAlign&quot;:&quot;TOP&quot;},&quot;size&quot;:{&quot;x&quot;:132.92536752076546,&quot;y&quot;:27.05100635525378},&quot;targetSize&quot;:{&quot;x&quot;:132.92536752076546,&quot;y&quot;:27.05100635525378},&quot;format&quot;:&quot;BETTER_TEXT&quot;,&quot;verticalAlign&quot;:&quot;TOP&quot;},&quot;isLocked&quot;:false,&quot;parent&quot;:{&quot;type&quot;:&quot;CHILD&quot;,&quot;parentId&quot;:&quot;ee3d0625-db7c-4ee7-aa2f-38d9da3bc7db&quot;,&quot;order&quot;:&quot;15&quot;}},&quot;237af3e9-598e-417d-9e82-038f9a91f014&quot;:{&quot;type&quot;:&quot;FIGURE_OBJECT&quot;,&quot;id&quot;:&quot;237af3e9-598e-417d-9e82-038f9a91f014&quot;,&quot;relativeTransform&quot;:{&quot;translate&quot;:{&quot;x&quot;:-27.208998079458844,&quot;y&quot;:-232.59838772781055},&quot;rotate&quot;:0,&quot;skewX&quot;:0,&quot;scale&quot;:{&quot;x&quot;:1,&quot;y&quot;:1}},&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6]}],&quot;text&quot;:&quot;Glucose&quot;,&quot;baseStyle&quot;:{&quot;fontFamily&quot;:&quot;Roboto&quot;,&quot;fontSize&quot;:20.03778248537316,&quot;color&quot;:&quot;rgba(148,32,30,1)&quot;,&quot;fontWeight&quot;:&quot;bold&quot;,&quot;fontStyle&quot;:&quot;normal&quot;,&quot;decoration&quot;:&quot;none&quot;,&quot;script&quot;:&quot;none&quot;}}],&quot;verticalAlign&quot;:&quot;TOP&quot;},&quot;size&quot;:{&quot;x&quot;:128.29354194779268,&quot;y&quot;:24},&quot;targetSize&quot;:{&quot;x&quot;:128.29354194779268,&quot;y&quot;:22.642694208471674},&quot;format&quot;:&quot;BETTER_TEXT&quot;,&quot;verticalAlign&quot;:&quot;TOP&quot;},&quot;isLocked&quot;:false,&quot;parent&quot;:{&quot;type&quot;:&quot;CHILD&quot;,&quot;parentId&quot;:&quot;ee3d0625-db7c-4ee7-aa2f-38d9da3bc7db&quot;,&quot;order&quot;:&quot;07&quot;}},&quot;8a6c2809-48e2-49f5-92ef-be45f5f24f17&quot;:{&quot;type&quot;:&quot;FIGURE_OBJECT&quot;,&quot;id&quot;:&quot;8a6c2809-48e2-49f5-92ef-be45f5f24f17&quot;,&quot;name&quot;:&quot;Mitochondria (2D, filled)&quot;,&quot;relativeTransform&quot;:{&quot;translate&quot;:{&quot;x&quot;:-38.180310614430475,&quot;y&quot;:72.22931387772492},&quot;rotate&quot;:-3.0911526382071575,&quot;skewX&quot;:8.672465072351084e-18,&quot;scale&quot;:{&quot;x&quot;:0.8944866101470579,&quot;y&quot;:0.8944866101470583}},&quot;opacity&quot;:0.24,&quot;image&quot;:{&quot;url&quot;:&quot;https://res.cloudinary.com/dlcjuc3ej/image/upload/v1530292818/wyxqgp2iwxbezad8jtkn.svg&quot;,&quot;size&quot;:{&quot;x&quot;:468,&quot;y&quot;:222},&quot;isPremium&quot;:false},&quot;source&quot;:{&quot;id&quot;:&quot;5b1595f1a3b6d40014c0a7f4&quot;,&quot;type&quot;:&quot;ASSETS&quot;},&quot;pathStyles&quot;:[{&quot;type&quot;:&quot;FILL&quot;,&quot;fillStyle&quot;:&quot;rgb(0,0,0)&quot;}],&quot;isLocked&quot;:false,&quot;parent&quot;:{&quot;type&quot;:&quot;CHILD&quot;,&quot;parentId&quot;:&quot;ee3d0625-db7c-4ee7-aa2f-38d9da3bc7db&quot;,&quot;order&quot;:&quot;05&quot;}},&quot;d5d4b401-e88b-41ef-8c24-84b1edc0b1e8&quot;:{&quot;relativeTransform&quot;:{&quot;translate&quot;:{&quot;x&quot;:-1063.378628706734,&quot;y&quot;:0.001083589795901284},&quot;rotate&quot;:0},&quot;type&quot;:&quot;FIGURE_OBJECT&quot;,&quot;id&quot;:&quot;d5d4b401-e88b-41ef-8c24-84b1edc0b1e8&quot;,&quot;name&quot;:&quot;Membrane brush (vesicle shape 13)&quot;,&quot;displayName&quot;:&quot;Membrane brush (vesicle shape 13)&quot;,&quot;opacity&quot;:1,&quot;source&quot;:{&quot;id&quot;:&quot;5ee2c47c801d3900ae5a4187&quot;,&quot;type&quot;:&quot;ASSETS&quot;},&quot;path&quot;:{&quot;type&quot;:&quot;ARC&quot;,&quot;size&quot;:{&quot;x&quot;:737.7494563247869,&quot;y&quot;:535.5278317112051},&quot;startAngle&quot;:3.141592653589793,&quot;sweepAngle&quot;:6.283185307179586},&quot;pathStyles&quot;:[{&quot;type&quot;:&quot;FILL&quot;,&quot;fillStyle&quot;:&quot;rgba(255, 242, 242, 1)&quot;},{&quot;type&quot;:&quot;STROKE&quot;,&quot;strokeStyle&quot;:&quot;rgba(0,0,0,0)&quot;,&quot;lineWidth&quot;:14.766834043935457,&quot;lineJoin&quot;:&quot;round&quot;}],&quot;pathPattern&quot;:{&quot;type&quot;:&quot;ROW&quot;,&quot;patternId&quot;:&quot;27f6b264-62d9-414c-9b36-f3cef33f8aad&quot;,&quot;patternTransform&quot;:{&quot;translate&quot;:{&quot;x&quot;:-0.04496124031007748,&quot;y&quot;:-0.5},&quot;rotate&quot;:0,&quot;skewX&quot;:0,&quot;scale&quot;:{&quot;x&quot;:0.007751937984496124,&quot;y&quot;:0.007751937984496124}},&quot;xUnits&quot;:&quot;STROKE_WIDTH&quot;,&quot;yUnits&quot;:&quot;STROKE_WIDTH&quot;,&quot;bending&quot;:true,&quot;repeat&quot;:{&quot;distance&quot;:0.6852713178294574,&quot;align&quot;:&quot;STRETCH&quot;},&quot;isPremium&quot;:false},&quot;isLocked&quot;:false,&quot;parent&quot;:{&quot;type&quot;:&quot;CHILD&quot;,&quot;parentId&quot;:&quot;cd55a352-cb64-4f2d-8f0c-313103f5e554&quot;,&quot;order&quot;:&quot;2&quot;},&quot;isPremium&quot;:false},&quot;27f6b264-62d9-414c-9b36-f3cef33f8aad&quot;:{&quot;type&quot;:&quot;FIGURE_OBJECT&quot;,&quot;id&quot;:&quot;27f6b264-62d9-414c-9b36-f3cef33f8aad&quot;,&quot;relativeTransform&quot;:{&quot;translate&quot;:{&quot;x&quot;:0,&quot;y&quot;:0},&quot;rotate&quot;:0,&quot;skewX&quot;:0,&quot;scale&quot;:{&quot;x&quot;:1,&quot;y&quot;:1}},&quot;source&quot;:{&quot;type&quot;:&quot;ASSETS&quot;,&quot;id&quot;:&quot;5e7125158bb5940028a8bbf1&quot;},&quot;name&quot;:&quot;Membrane (for brush)&quot;},&quot;f2aec38c-173e-4891-bda8-2eafa10f803d&quot;:{&quot;type&quot;:&quot;FIGURE_OBJECT&quot;,&quot;id&quot;:&quot;f2aec38c-173e-4891-bda8-2eafa10f803d&quot;,&quot;parent&quot;:{&quot;type&quot;:&quot;CHILD&quot;,&quot;parentId&quot;:&quot;27f6b264-62d9-414c-9b36-f3cef33f8aad&quot;,&quot;order&quot;:&quot;7&quot;},&quot;relativeTransform&quot;:{&quot;translate&quot;:{&quot;x&quot;:0,&quot;y&quot;:0},&quot;rotate&quot;:0,&quot;skewX&quot;:0,&quot;scale&quot;:{&quot;x&quot;:1,&quot;y&quot;:1}}},&quot;324a0a26-64fe-4b74-b230-e747676be8c0&quot;:{&quot;type&quot;:&quot;FIGURE_OBJECT&quot;,&quot;id&quot;:&quot;324a0a26-64fe-4b74-b230-e747676be8c0&quot;,&quot;parent&quot;:{&quot;type&quot;:&quot;CHILD&quot;,&quot;parentId&quot;:&quot;f2aec38c-173e-4891-bda8-2eafa10f803d&quot;,&quot;order&quot;:&quot;7&quot;},&quot;relativeTransform&quot;:{&quot;translate&quot;:{&quot;x&quot;:49.999500000000005,&quot;y&quot;:22.338},&quot;rotate&quot;:0,&quot;skewX&quot;:0,&quot;scale&quot;:{&quot;x&quot;:1,&quot;y&quot;:1}},&quot;path&quot;:{&quot;type&quot;:&quot;RECT&quot;,&quot;size&quot;:{&quot;x&quot;:101.837,&quot;y&quot;:31.482}},&quot;pathStyles&quot;:[{&quot;type&quot;:&quot;FILL&quot;,&quot;fillStyle&quot;:&quot;#caaaaa&quot;}],&quot;opacity&quot;:1},&quot;3ade0742-d434-4bf0-8bc1-ff3697e6dcca&quot;:{&quot;type&quot;:&quot;FIGURE_OBJECT&quot;,&quot;id&quot;:&quot;3ade0742-d434-4bf0-8bc1-ff3697e6dcca&quot;,&quot;parent&quot;:{&quot;type&quot;:&quot;CHILD&quot;,&quot;parentId&quot;:&quot;f2aec38c-173e-4891-bda8-2eafa10f803d&quot;,&quot;order&quot;:&quot;5&quot;},&quot;relativeTransform&quot;:{&quot;translate&quot;:{&quot;x&quot;:49.999500000000005,&quot;y&quot;:106.982},&quot;rotate&quot;:0,&quot;skewX&quot;:0,&quot;scale&quot;:{&quot;x&quot;:1,&quot;y&quot;:1}},&quot;path&quot;:{&quot;type&quot;:&quot;RECT&quot;,&quot;size&quot;:{&quot;x&quot;:101.837,&quot;y&quot;:31.482}},&quot;pathStyles&quot;:[{&quot;type&quot;:&quot;FILL&quot;,&quot;fillStyle&quot;:&quot;#caaaaa&quot;}],&quot;opacity&quot;:1},&quot;b27c72d9-8407-4126-9ef9-b30506eb84b3&quot;:{&quot;type&quot;:&quot;FIGURE_OBJECT&quot;,&quot;id&quot;:&quot;b27c72d9-8407-4126-9ef9-b30506eb84b3&quot;,&quot;parent&quot;:{&quot;type&quot;:&quot;CHILD&quot;,&quot;parentId&quot;:&quot;f2aec38c-173e-4891-bda8-2eafa10f803d&quot;,&quot;order&quot;:&quot;2&quot;},&quot;relativeTransform&quot;:{&quot;translate&quot;:{&quot;x&quot;:50.0085,&quot;y&quot;:64.66},&quot;rotate&quot;:0,&quot;skewX&quot;:0,&quot;scale&quot;:{&quot;x&quot;:1,&quot;y&quot;:1}},&quot;path&quot;:{&quot;type&quot;:&quot;RECT&quot;,&quot;size&quot;:{&quot;x&quot;:101.393,&quot;y&quot;:115.822}},&quot;pathStyles&quot;:[{&quot;type&quot;:&quot;FILL&quot;,&quot;fillStyle&quot;:&quot;#fdd&quot;}],&quot;opacity&quot;:1},&quot;6068007a-85fb-4d44-9a82-1244ececbf9e&quot;:{&quot;id&quot;:&quot;6068007a-85fb-4d44-9a82-1244ececbf9e&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type&quot;:&quot;FRAME&quot;,&quot;parentId&quot;:&quot;5bfa2dfd-154f-4c8c-a84c-774dcebddc12&quot;,&quot;order&quot;:&quot;5&quot;}},&quot;e0195f8e-a525-4ed8-ac28-9d1abe7a01b1&quot;:{&quot;id&quot;:&quot;e0195f8e-a525-4ed8-ac28-9d1abe7a01b1&quot;,&quot;type&quot;:&quot;FIGURE_OBJECT&quot;,&quot;document&quot;:{&quot;type&quot;:&quot;DOCUMENT_GROUP&quot;,&quot;canvasType&quot;:&quot;FIGURE&quot;,&quot;units&quot;:&quot;in&quot;}}}}"/>
</p:tagLst>
</file>

<file path=ppt/tags/tag2.xml><?xml version="1.0" encoding="utf-8"?>
<p:tagLst xmlns:a="http://schemas.openxmlformats.org/drawingml/2006/main" xmlns:r="http://schemas.openxmlformats.org/officeDocument/2006/relationships" xmlns:p="http://schemas.openxmlformats.org/presentationml/2006/main">
  <p:tag name="ID" val="6a8d72224c1b23430a15d6e7"/>
  <p:tag name="FIGURESLIDEID" val="5bfa2dfd-154f-4c8c-a84c-774dcebddc12"/>
  <p:tag name="SELECTIONIDS" val="cd55a352-cb64-4f2d-8f0c-313103f5e554"/>
  <p:tag name="TRANSPARENTBACKGROUND" val="true"/>
  <p:tag name="VERSION" val="1787655856646"/>
  <p:tag name="TITLE" val="Untitled"/>
  <p:tag name="CREATORNAME" val="Mingjia Zhang"/>
  <p:tag name="DATEINSERTED" val="1787655856884"/>
  <p:tag name="DPI" val="300"/>
  <p:tag name="BIOJSON" val="{&quot;id&quot;:&quot;e0195f8e-a525-4ed8-ac28-9d1abe7a01b1&quot;,&quot;objects&quot;:{&quot;cd55a352-cb64-4f2d-8f0c-313103f5e554&quot;:{&quot;relativeTransform&quot;:{&quot;translate&quot;:{&quot;x&quot;:1063.3782333559693,&quot;y&quot;:-0.00092176183485293},&quot;rotate&quot;:0,&quot;skewX&quot;:0,&quot;scale&quot;:{&quot;x&quot;:1,&quot;y&quot;:1}},&quot;type&quot;:&quot;FIGURE_OBJECT&quot;,&quot;id&quot;:&quot;cd55a352-cb64-4f2d-8f0c-313103f5e554&quot;,&quot;parent&quot;:{&quot;type&quot;:&quot;CHILD&quot;,&quot;parentId&quot;:&quot;5bfa2dfd-154f-4c8c-a84c-774dcebddc12&quot;,&quot;order&quot;:&quot;1&quot;},&quot;name&quot;:&quot;Cancer cell metabolism (nutrient-replete)&quot;,&quot;displayName&quot;:&quot;Cancer cell metabolism (nutrient-replete)&quot;,&quot;source&quot;:{&quot;id&quot;:&quot;6402d457007a9dbd140c0ff3&quot;,&quot;type&quot;:&quot;ASSETS&quot;},&quot;isPremium&quot;:true},&quot;d5d4b401-e88b-41ef-8c24-84b1edc0b1e8&quot;:{&quot;relativeTransform&quot;:{&quot;translate&quot;:{&quot;x&quot;:-1063.378628706734,&quot;y&quot;:0.001083589795901284},&quot;rotate&quot;:0},&quot;type&quot;:&quot;FIGURE_OBJECT&quot;,&quot;id&quot;:&quot;d5d4b401-e88b-41ef-8c24-84b1edc0b1e8&quot;,&quot;name&quot;:&quot;Membrane brush (vesicle shape 13)&quot;,&quot;displayName&quot;:&quot;Membrane brush (vesicle shape 13)&quot;,&quot;opacity&quot;:1,&quot;source&quot;:{&quot;id&quot;:&quot;5ee2c47c801d3900ae5a4187&quot;,&quot;type&quot;:&quot;ASSETS&quot;},&quot;path&quot;:{&quot;type&quot;:&quot;ARC&quot;,&quot;size&quot;:{&quot;x&quot;:737.7494563247869,&quot;y&quot;:535.5278317112051},&quot;startAngle&quot;:3.141592653589793,&quot;sweepAngle&quot;:6.283185307179586},&quot;pathStyles&quot;:[{&quot;type&quot;:&quot;FILL&quot;,&quot;fillStyle&quot;:&quot;rgba(255, 242, 242, 1)&quot;},{&quot;type&quot;:&quot;STROKE&quot;,&quot;strokeStyle&quot;:&quot;rgba(0,0,0,0)&quot;,&quot;lineWidth&quot;:14.766834043935457,&quot;lineJoin&quot;:&quot;round&quot;}],&quot;pathPattern&quot;:{&quot;type&quot;:&quot;ROW&quot;,&quot;patternId&quot;:&quot;27f6b264-62d9-414c-9b36-f3cef33f8aad&quot;,&quot;patternTransform&quot;:{&quot;translate&quot;:{&quot;x&quot;:-0.04496124031007748,&quot;y&quot;:-0.5},&quot;rotate&quot;:0,&quot;skewX&quot;:0,&quot;scale&quot;:{&quot;x&quot;:0.007751937984496124,&quot;y&quot;:0.007751937984496124}},&quot;xUnits&quot;:&quot;STROKE_WIDTH&quot;,&quot;yUnits&quot;:&quot;STROKE_WIDTH&quot;,&quot;bending&quot;:true,&quot;repeat&quot;:{&quot;distance&quot;:0.6852713178294574,&quot;align&quot;:&quot;STRETCH&quot;},&quot;isPremium&quot;:false},&quot;isLocked&quot;:false,&quot;parent&quot;:{&quot;type&quot;:&quot;CHILD&quot;,&quot;parentId&quot;:&quot;cd55a352-cb64-4f2d-8f0c-313103f5e554&quot;,&quot;order&quot;:&quot;2&quot;},&quot;isPremium&quot;:false},&quot;27f6b264-62d9-414c-9b36-f3cef33f8aad&quot;:{&quot;type&quot;:&quot;FIGURE_OBJECT&quot;,&quot;id&quot;:&quot;27f6b264-62d9-414c-9b36-f3cef33f8aad&quot;,&quot;relativeTransform&quot;:{&quot;translate&quot;:{&quot;x&quot;:0,&quot;y&quot;:0},&quot;rotate&quot;:0,&quot;skewX&quot;:0,&quot;scale&quot;:{&quot;x&quot;:1,&quot;y&quot;:1}},&quot;source&quot;:{&quot;type&quot;:&quot;ASSETS&quot;,&quot;id&quot;:&quot;5e7125158bb5940028a8bbf1&quot;},&quot;name&quot;:&quot;Membrane (for brush)&quot;},&quot;f2aec38c-173e-4891-bda8-2eafa10f803d&quot;:{&quot;type&quot;:&quot;FIGURE_OBJECT&quot;,&quot;id&quot;:&quot;f2aec38c-173e-4891-bda8-2eafa10f803d&quot;,&quot;parent&quot;:{&quot;type&quot;:&quot;CHILD&quot;,&quot;parentId&quot;:&quot;27f6b264-62d9-414c-9b36-f3cef33f8aad&quot;,&quot;order&quot;:&quot;7&quot;},&quot;relativeTransform&quot;:{&quot;translate&quot;:{&quot;x&quot;:0,&quot;y&quot;:0},&quot;rotate&quot;:0,&quot;skewX&quot;:0,&quot;scale&quot;:{&quot;x&quot;:1,&quot;y&quot;:1}}},&quot;b27c72d9-8407-4126-9ef9-b30506eb84b3&quot;:{&quot;type&quot;:&quot;FIGURE_OBJECT&quot;,&quot;id&quot;:&quot;b27c72d9-8407-4126-9ef9-b30506eb84b3&quot;,&quot;parent&quot;:{&quot;type&quot;:&quot;CHILD&quot;,&quot;parentId&quot;:&quot;f2aec38c-173e-4891-bda8-2eafa10f803d&quot;,&quot;order&quot;:&quot;2&quot;},&quot;relativeTransform&quot;:{&quot;translate&quot;:{&quot;x&quot;:50.0085,&quot;y&quot;:64.66},&quot;rotate&quot;:0,&quot;skewX&quot;:0,&quot;scale&quot;:{&quot;x&quot;:1,&quot;y&quot;:1}},&quot;path&quot;:{&quot;type&quot;:&quot;RECT&quot;,&quot;size&quot;:{&quot;x&quot;:101.393,&quot;y&quot;:115.822}},&quot;pathStyles&quot;:[{&quot;type&quot;:&quot;FILL&quot;,&quot;fillStyle&quot;:&quot;#fdd&quot;}],&quot;opacity&quot;:1},&quot;3ade0742-d434-4bf0-8bc1-ff3697e6dcca&quot;:{&quot;type&quot;:&quot;FIGURE_OBJECT&quot;,&quot;id&quot;:&quot;3ade0742-d434-4bf0-8bc1-ff3697e6dcca&quot;,&quot;parent&quot;:{&quot;type&quot;:&quot;CHILD&quot;,&quot;parentId&quot;:&quot;f2aec38c-173e-4891-bda8-2eafa10f803d&quot;,&quot;order&quot;:&quot;5&quot;},&quot;relativeTransform&quot;:{&quot;translate&quot;:{&quot;x&quot;:49.999500000000005,&quot;y&quot;:106.982},&quot;rotate&quot;:0,&quot;skewX&quot;:0,&quot;scale&quot;:{&quot;x&quot;:1,&quot;y&quot;:1}},&quot;path&quot;:{&quot;type&quot;:&quot;RECT&quot;,&quot;size&quot;:{&quot;x&quot;:101.837,&quot;y&quot;:31.482}},&quot;pathStyles&quot;:[{&quot;type&quot;:&quot;FILL&quot;,&quot;fillStyle&quot;:&quot;#caaaaa&quot;}],&quot;opacity&quot;:1},&quot;324a0a26-64fe-4b74-b230-e747676be8c0&quot;:{&quot;type&quot;:&quot;FIGURE_OBJECT&quot;,&quot;id&quot;:&quot;324a0a26-64fe-4b74-b230-e747676be8c0&quot;,&quot;parent&quot;:{&quot;type&quot;:&quot;CHILD&quot;,&quot;parentId&quot;:&quot;f2aec38c-173e-4891-bda8-2eafa10f803d&quot;,&quot;order&quot;:&quot;7&quot;},&quot;relativeTransform&quot;:{&quot;translate&quot;:{&quot;x&quot;:49.999500000000005,&quot;y&quot;:22.338},&quot;rotate&quot;:0,&quot;skewX&quot;:0,&quot;scale&quot;:{&quot;x&quot;:1,&quot;y&quot;:1}},&quot;path&quot;:{&quot;type&quot;:&quot;RECT&quot;,&quot;size&quot;:{&quot;x&quot;:101.837,&quot;y&quot;:31.482}},&quot;pathStyles&quot;:[{&quot;type&quot;:&quot;FILL&quot;,&quot;fillStyle&quot;:&quot;#caaaaa&quot;}],&quot;opacity&quot;:1},&quot;ee3d0625-db7c-4ee7-aa2f-38d9da3bc7db&quot;:{&quot;type&quot;:&quot;FIGURE_OBJECT&quot;,&quot;id&quot;:&quot;ee3d0625-db7c-4ee7-aa2f-38d9da3bc7db&quot;,&quot;relativeTransform&quot;:{&quot;translate&quot;:{&quot;x&quot;:-1047.9825227531203,&quot;y&quot;:3.2783113056493587},&quot;rotate&quot;:0,&quot;skewX&quot;:0,&quot;scale&quot;:{&quot;x&quot;:1,&quot;y&quot;:1}},&quot;opacity&quot;:1,&quot;source&quot;:{&quot;type&quot;:&quot;ASSETS&quot;},&quot;pathStyles&quot;:[{&quot;type&quot;:&quot;FILL&quot;,&quot;fillStyle&quot;:&quot;rgb(0,0,0)&quot;}],&quot;isLocked&quot;:false,&quot;parent&quot;:{&quot;type&quot;:&quot;CHILD&quot;,&quot;parentId&quot;:&quot;cd55a352-cb64-4f2d-8f0c-313103f5e554&quot;,&quot;order&quot;:&quot;5&quot;}},&quot;8a6c2809-48e2-49f5-92ef-be45f5f24f17&quot;:{&quot;type&quot;:&quot;FIGURE_OBJECT&quot;,&quot;id&quot;:&quot;8a6c2809-48e2-49f5-92ef-be45f5f24f17&quot;,&quot;name&quot;:&quot;Mitochondria (2D, filled)&quot;,&quot;relativeTransform&quot;:{&quot;translate&quot;:{&quot;x&quot;:-38.180310614430475,&quot;y&quot;:72.22931387772492},&quot;rotate&quot;:-3.0911526382071575,&quot;skewX&quot;:8.672465072351084e-18,&quot;scale&quot;:{&quot;x&quot;:0.8944866101470579,&quot;y&quot;:0.8944866101470583}},&quot;opacity&quot;:0.24,&quot;image&quot;:{&quot;url&quot;:&quot;https://res.cloudinary.com/dlcjuc3ej/image/upload/v1530292818/wyxqgp2iwxbezad8jtkn.svg&quot;,&quot;size&quot;:{&quot;x&quot;:468,&quot;y&quot;:222},&quot;isPremium&quot;:false},&quot;source&quot;:{&quot;id&quot;:&quot;5b1595f1a3b6d40014c0a7f4&quot;,&quot;type&quot;:&quot;ASSETS&quot;},&quot;pathStyles&quot;:[{&quot;type&quot;:&quot;FILL&quot;,&quot;fillStyle&quot;:&quot;rgb(0,0,0)&quot;}],&quot;isLocked&quot;:false,&quot;parent&quot;:{&quot;type&quot;:&quot;CHILD&quot;,&quot;parentId&quot;:&quot;ee3d0625-db7c-4ee7-aa2f-38d9da3bc7db&quot;,&quot;order&quot;:&quot;05&quot;}},&quot;237af3e9-598e-417d-9e82-038f9a91f014&quot;:{&quot;type&quot;:&quot;FIGURE_OBJECT&quot;,&quot;id&quot;:&quot;237af3e9-598e-417d-9e82-038f9a91f014&quot;,&quot;relativeTransform&quot;:{&quot;translate&quot;:{&quot;x&quot;:-27.208998079458844,&quot;y&quot;:-232.59838772781055},&quot;rotate&quot;:0,&quot;skewX&quot;:0,&quot;scale&quot;:{&quot;x&quot;:1,&quot;y&quot;:1}},&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6]}],&quot;text&quot;:&quot;Glucose&quot;,&quot;baseStyle&quot;:{&quot;fontFamily&quot;:&quot;Roboto&quot;,&quot;fontSize&quot;:20.03778248537316,&quot;color&quot;:&quot;rgba(148,32,30,1)&quot;,&quot;fontWeight&quot;:&quot;bold&quot;,&quot;fontStyle&quot;:&quot;normal&quot;,&quot;decoration&quot;:&quot;none&quot;,&quot;script&quot;:&quot;none&quot;}}],&quot;verticalAlign&quot;:&quot;TOP&quot;},&quot;size&quot;:{&quot;x&quot;:128.29354194779268,&quot;y&quot;:24},&quot;targetSize&quot;:{&quot;x&quot;:128.29354194779268,&quot;y&quot;:22.642694208471674},&quot;format&quot;:&quot;BETTER_TEXT&quot;,&quot;verticalAlign&quot;:&quot;TOP&quot;},&quot;isLocked&quot;:false,&quot;parent&quot;:{&quot;type&quot;:&quot;CHILD&quot;,&quot;parentId&quot;:&quot;ee3d0625-db7c-4ee7-aa2f-38d9da3bc7db&quot;,&quot;order&quot;:&quot;07&quot;}},&quot;f25e490e-fdf1-4835-b559-52f337aae9de&quot;:{&quot;type&quot;:&quot;FIGURE_OBJECT&quot;,&quot;id&quot;:&quot;f25e490e-fdf1-4835-b559-52f337aae9de&quot;,&quot;relativeTransform&quot;:{&quot;translate&quot;:{&quot;x&quot;:-29.524780878140557,&quot;y&quot;:-72.1739059509517},&quot;rotate&quot;:0,&quot;skewX&quot;:0,&quot;scale&quot;:{&quot;x&quot;:1,&quot;y&quot;:1}},&quot;opacity&quot;:1,&quot;pathStyles&quot;:[{&quot;type&quot;:&quot;FILL&quot;,&quot;fillStyle&quot;:&quot;#232323&quot;}],&quot;text&quot;:{&quot;textData&quot;:{&quot;lineSpacing&quot;:&quot;normal&quot;,&quot;alignment&quot;:&quot;center&quot;,&quot;lines&quot;:[{&quot;runs&quot;:[{&quot;style&quot;:{&quot;fontFamily&quot;:&quot;Roboto&quot;,&quot;fontSize&quot;:22.041560733910483,&quot;color&quot;:&quot;#232323&quot;,&quot;fontWeight&quot;:&quot;normal&quot;,&quot;fontStyle&quot;:&quot;normal&quot;,&quot;decoration&quot;:&quot;none&quot;,&quot;script&quot;:&quot;none&quot;},&quot;range&quot;:[0,7]}],&quot;text&quot;:&quot;Pyruvate&quot;,&quot;baseStyle&quot;:{&quot;fontFamily&quot;:&quot;Roboto&quot;,&quot;fontSize&quot;:22.041560733910483,&quot;color&quot;:&quot;#232323&quot;,&quot;fontWeight&quot;:&quot;normal&quot;,&quot;fontStyle&quot;:&quot;normal&quot;,&quot;decoration&quot;:&quot;none&quot;,&quot;script&quot;:&quot;none&quot;}}],&quot;verticalAlign&quot;:&quot;TOP&quot;},&quot;size&quot;:{&quot;x&quot;:132.92536752076546,&quot;y&quot;:27.05100635525378},&quot;targetSize&quot;:{&quot;x&quot;:132.92536752076546,&quot;y&quot;:27.05100635525378},&quot;format&quot;:&quot;BETTER_TEXT&quot;,&quot;verticalAlign&quot;:&quot;TOP&quot;},&quot;isLocked&quot;:false,&quot;parent&quot;:{&quot;type&quot;:&quot;CHILD&quot;,&quot;parentId&quot;:&quot;ee3d0625-db7c-4ee7-aa2f-38d9da3bc7db&quot;,&quot;order&quot;:&quot;15&quot;}},&quot;2fef576f-fdc8-40d0-a300-f720c9d99f3a&quot;:{&quot;type&quot;:&quot;FIGURE_OBJECT&quot;,&quot;id&quot;:&quot;2fef576f-fdc8-40d0-a300-f720c9d99f3a&quot;,&quot;relativeTransform&quot;:{&quot;translate&quot;:{&quot;x&quot;:132.54266443625812,&quot;y&quot;:-72.80990595095167},&quot;rotate&quot;:0,&quot;skewX&quot;:0,&quot;scale&quot;:{&quot;x&quot;:1,&quot;y&quot;:1}},&quot;opacity&quot;:1,&quot;pathStyles&quot;:[{&quot;type&quot;:&quot;FILL&quot;,&quot;fillStyle&quot;:&quot;#232323&quot;}],&quot;text&quot;:{&quot;textData&quot;:{&quot;lineSpacing&quot;:&quot;normal&quot;,&quot;alignment&quot;:&quot;center&quot;,&quot;lines&quot;:[{&quot;runs&quot;:[{&quot;style&quot;:{&quot;fontFamily&quot;:&quot;Roboto&quot;,&quot;fontSize&quot;:22.041560733910483,&quot;color&quot;:&quot;#232323&quot;,&quot;fontWeight&quot;:&quot;normal&quot;,&quot;fontStyle&quot;:&quot;normal&quot;,&quot;decoration&quot;:&quot;none&quot;,&quot;script&quot;:&quot;none&quot;},&quot;range&quot;:[0,6]}],&quot;text&quot;:&quot;Lactate&quot;,&quot;baseStyle&quot;:{&quot;fontFamily&quot;:&quot;Roboto&quot;,&quot;fontSize&quot;:22.041560733910483,&quot;color&quot;:&quot;#232323&quot;,&quot;fontWeight&quot;:&quot;normal&quot;,&quot;fontStyle&quot;:&quot;normal&quot;,&quot;decoration&quot;:&quot;none&quot;,&quot;script&quot;:&quot;none&quot;}}],&quot;verticalAlign&quot;:&quot;TOP&quot;},&quot;size&quot;:{&quot;x&quot;:115.7915551166737,&quot;y&quot;:27.05100635525378},&quot;targetSize&quot;:{&quot;x&quot;:115.7915551166737,&quot;y&quot;:27.05100635525378},&quot;format&quot;:&quot;BETTER_TEXT&quot;,&quot;verticalAlign&quot;:&quot;TOP&quot;},&quot;isLocked&quot;:false,&quot;parent&quot;:{&quot;type&quot;:&quot;CHILD&quot;,&quot;parentId&quot;:&quot;ee3d0625-db7c-4ee7-aa2f-38d9da3bc7db&quot;,&quot;order&quot;:&quot;2&quot;}},&quot;1d84b402-8e09-4750-9c90-84d44aad5d6c&quot;:{&quot;type&quot;:&quot;FIGURE_OBJECT&quot;,&quot;id&quot;:&quot;1d84b402-8e09-4750-9c90-84d44aad5d6c&quot;,&quot;relativeTransform&quot;:{&quot;translate&quot;:{&quot;x&quot;:-27.209061012680593,&quot;y&quot;:-6.111573752495123},&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normal&quot;,&quot;fontStyle&quot;:&quot;normal&quot;,&quot;decoration&quot;:&quot;none&quot;,&quot;script&quot;:&quot;none&quot;},&quot;range&quot;:[0,9]}],&quot;text&quot;:&quot;Acetyl-CoA&quot;,&quot;baseStyle&quot;:{&quot;fontFamily&quot;:&quot;Roboto&quot;,&quot;fontSize&quot;:20.498651482536747,&quot;color&quot;:&quot;#232323&quot;,&quot;fontWeight&quot;:&quot;normal&quot;,&quot;fontStyle&quot;:&quot;normal&quot;,&quot;decoration&quot;:&quot;none&quot;,&quot;script&quot;:&quot;none&quot;}}],&quot;verticalAlign&quot;:&quot;TOP&quot;},&quot;size&quot;:{&quot;x&quot;:157.3855469682677,&quot;y&quot;:24.045338982447802},&quot;targetSize&quot;:{&quot;x&quot;:157.3855469682677,&quot;y&quot;:24.045338982447802},&quot;format&quot;:&quot;BETTER_TEXT&quot;,&quot;verticalAlign&quot;:&quot;TOP&quot;},&quot;isLocked&quot;:false,&quot;parent&quot;:{&quot;type&quot;:&quot;CHILD&quot;,&quot;parentId&quot;:&quot;ee3d0625-db7c-4ee7-aa2f-38d9da3bc7db&quot;,&quot;order&quot;:&quot;22&quot;}},&quot;d2226527-d8ee-4bd6-8394-48a0b28b3f24&quot;:{&quot;type&quot;:&quot;FIGURE_OBJECT&quot;,&quot;id&quot;:&quot;d2226527-d8ee-4bd6-8394-48a0b28b3f24&quot;,&quot;relativeTransform&quot;:{&quot;translate&quot;:{&quot;x&quot;:24.47958277613401,&quot;y&quot;:59.003504778710855},&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normal&quot;,&quot;fontStyle&quot;:&quot;normal&quot;,&quot;decoration&quot;:&quot;none&quot;,&quot;script&quot;:&quot;none&quot;},&quot;range&quot;:[0,6]}],&quot;text&quot;:&quot;Citrate&quot;,&quot;baseStyle&quot;:{&quot;fontFamily&quot;:&quot;Roboto&quot;,&quot;fontSize&quot;:20.498651482536747,&quot;color&quot;:&quot;#232323&quot;,&quot;fontWeight&quot;:&quot;normal&quot;,&quot;fontStyle&quot;:&quot;normal&quot;,&quot;decoration&quot;:&quot;none&quot;,&quot;script&quot;:&quot;none&quot;}}],&quot;verticalAlign&quot;:&quot;TOP&quot;},&quot;size&quot;:{&quot;x&quot;:120.7417160165693,&quot;y&quot;:25.157435910386017},&quot;targetSize&quot;:{&quot;x&quot;:120.7417160165693,&quot;y&quot;:25.157435910386017},&quot;format&quot;:&quot;BETTER_TEXT&quot;,&quot;verticalAlign&quot;:&quot;TOP&quot;},&quot;isLocked&quot;:false,&quot;parent&quot;:{&quot;type&quot;:&quot;CHILD&quot;,&quot;parentId&quot;:&quot;ee3d0625-db7c-4ee7-aa2f-38d9da3bc7db&quot;,&quot;order&quot;:&quot;25&quot;}},&quot;44489eb4-a0cc-4e9d-b72a-09f189e76756&quot;:{&quot;type&quot;:&quot;FIGURE_OBJECT&quot;,&quot;id&quot;:&quot;44489eb4-a0cc-4e9d-b72a-09f189e76756&quot;,&quot;relativeTransform&quot;:{&quot;translate&quot;:{&quot;x&quot;:20.37053491077092,&quot;y&quot;:144.55276322730683},&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normal&quot;,&quot;fontStyle&quot;:&quot;normal&quot;,&quot;decoration&quot;:&quot;none&quot;,&quot;script&quot;:&quot;none&quot;},&quot;range&quot;:[0,3]}],&quot;text&quot;:&quot;α-KG&quot;,&quot;baseStyle&quot;:{&quot;fontFamily&quot;:&quot;Roboto&quot;,&quot;fontSize&quot;:20.498651482536747,&quot;color&quot;:&quot;#232323&quot;,&quot;fontWeight&quot;:&quot;normal&quot;,&quot;fontStyle&quot;:&quot;normal&quot;,&quot;decoration&quot;:&quot;none&quot;,&quot;script&quot;:&quot;none&quot;}}],&quot;verticalAlign&quot;:&quot;TOP&quot;},&quot;size&quot;:{&quot;x&quot;:101.00710518019984,&quot;y&quot;:25.157435910386017},&quot;targetSize&quot;:{&quot;x&quot;:101.00710518019984,&quot;y&quot;:25.157435910386017},&quot;format&quot;:&quot;BETTER_TEXT&quot;,&quot;verticalAlign&quot;:&quot;TOP&quot;},&quot;isLocked&quot;:false,&quot;parent&quot;:{&quot;type&quot;:&quot;CHILD&quot;,&quot;parentId&quot;:&quot;ee3d0625-db7c-4ee7-aa2f-38d9da3bc7db&quot;,&quot;order&quot;:&quot;27&quot;}},&quot;ba651c44-5219-4953-ae3a-65b3525bb5df&quot;:{&quot;type&quot;:&quot;FIGURE_OBJECT&quot;,&quot;id&quot;:&quot;ba651c44-5219-4953-ae3a-65b3525bb5df&quot;,&quot;relativeTransform&quot;:{&quot;translate&quot;:{&quot;x&quot;:-112.18818780703774,&quot;y&quot;:37.563778841748515},&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normal&quot;,&quot;fontStyle&quot;:&quot;normal&quot;,&quot;decoration&quot;:&quot;none&quot;,&quot;script&quot;:&quot;none&quot;},&quot;range&quot;:[0,11]}],&quot;text&quot;:&quot;Oxaloacetate&quot;,&quot;baseStyle&quot;:{&quot;fontFamily&quot;:&quot;Roboto&quot;,&quot;fontSize&quot;:20.498651482536747,&quot;color&quot;:&quot;#232323&quot;,&quot;fontWeight&quot;:&quot;normal&quot;,&quot;fontStyle&quot;:&quot;normal&quot;,&quot;decoration&quot;:&quot;none&quot;,&quot;script&quot;:&quot;none&quot;}}],&quot;verticalAlign&quot;:&quot;TOP&quot;},&quot;size&quot;:{&quot;x&quot;:153.99146047812948,&quot;y&quot;:25.157435910386017},&quot;targetSize&quot;:{&quot;x&quot;:153.99146047812948,&quot;y&quot;:25.157435910386017},&quot;format&quot;:&quot;BETTER_TEXT&quot;,&quot;verticalAlign&quot;:&quot;TOP&quot;},&quot;isLocked&quot;:false,&quot;parent&quot;:{&quot;type&quot;:&quot;CHILD&quot;,&quot;parentId&quot;:&quot;ee3d0625-db7c-4ee7-aa2f-38d9da3bc7db&quot;,&quot;order&quot;:&quot;3&quot;}},&quot;b1ff663d-8e9d-4919-852d-d56b3204115e&quot;:{&quot;type&quot;:&quot;FIGURE_OBJECT&quot;,&quot;id&quot;:&quot;b1ff663d-8e9d-4919-852d-d56b3204115e&quot;,&quot;relativeTransform&quot;:{&quot;translate&quot;:{&quot;x&quot;:228.85031577198836,&quot;y&quot;:64.28025441840897},&quot;rotate&quot;:0},&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5]}],&quot;text&quot;:&quot;Lipid &quot;,&quot;baseStyle&quot;:{&quot;fontFamily&quot;:&quot;Roboto&quot;,&quot;fontSize&quot;:20.03778248537316,&quot;color&quot;:&quot;rgba(148,32,30,1)&quot;,&quot;fontWeight&quot;:&quot;bold&quot;,&quot;fontStyle&quot;:&quot;normal&quot;,&quot;decoration&quot;:&quot;none&quot;,&quot;script&quot;:&quot;none&quot;}},{&quot;runs&quot;:[{&quot;style&quot;:{&quot;fontFamily&quot;:&quot;Roboto&quot;,&quot;fontSize&quot;:20.03778248537316,&quot;color&quot;:&quot;rgba(148,32,30,1)&quot;,&quot;fontWeight&quot;:&quot;bold&quot;,&quot;fontStyle&quot;:&quot;normal&quot;,&quot;decoration&quot;:&quot;none&quot;,&quot;script&quot;:&quot;none&quot;},&quot;range&quot;:[0,8]}],&quot;text&quot;:&quot;synthesis&quot;,&quot;baseStyle&quot;:{&quot;fontFamily&quot;:&quot;Roboto&quot;,&quot;fontSize&quot;:20.03778248537316,&quot;color&quot;:&quot;rgba(148,32,30,1)&quot;,&quot;fontWeight&quot;:&quot;bold&quot;,&quot;fontStyle&quot;:&quot;normal&quot;,&quot;decoration&quot;:&quot;none&quot;,&quot;script&quot;:&quot;none&quot;}}],&quot;verticalAlign&quot;:&quot;TOP&quot;},&quot;size&quot;:{&quot;x&quot;:143.02859784953793,&quot;y&quot;:48.908219490298826},&quot;targetSize&quot;:{&quot;x&quot;:143.02859784953793,&quot;y&quot;:48.908219490298826},&quot;format&quot;:&quot;BETTER_TEXT&quot;,&quot;verticalAlign&quot;:&quot;TOP&quot;},&quot;isLocked&quot;:false,&quot;parent&quot;:{&quot;type&quot;:&quot;CHILD&quot;,&quot;parentId&quot;:&quot;ee3d0625-db7c-4ee7-aa2f-38d9da3bc7db&quot;,&quot;order&quot;:&quot;4&quot;}},&quot;d2d4f49f-ef4a-4ff3-b7f7-c668acc76177&quot;:{&quot;type&quot;:&quot;FIGURE_OBJECT&quot;,&quot;id&quot;:&quot;d2d4f49f-ef4a-4ff3-b7f7-c668acc76177&quot;,&quot;relativeTransform&quot;:{&quot;translate&quot;:{&quot;x&quot;:217.3883571102502,&quot;y&quot;:144.1864224690178},&quot;rotate&quot;:0},&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8]}],&quot;text&quot;:&quot;Glutamine&quot;,&quot;baseStyle&quot;:{&quot;fontFamily&quot;:&quot;Roboto&quot;,&quot;fontSize&quot;:20.03778248537316,&quot;color&quot;:&quot;rgba(148,32,30,1)&quot;,&quot;fontWeight&quot;:&quot;bold&quot;,&quot;fontStyle&quot;:&quot;normal&quot;,&quot;decoration&quot;:&quot;none&quot;,&quot;script&quot;:&quot;none&quot;}}],&quot;verticalAlign&quot;:&quot;TOP&quot;},&quot;size&quot;:{&quot;x&quot;:156.1726889997334,&quot;y&quot;:22.642694208471674},&quot;targetSize&quot;:{&quot;x&quot;:156.1726889997334,&quot;y&quot;:22.642694208471674},&quot;format&quot;:&quot;BETTER_TEXT&quot;,&quot;verticalAlign&quot;:&quot;TOP&quot;},&quot;isLocked&quot;:false,&quot;parent&quot;:{&quot;type&quot;:&quot;CHILD&quot;,&quot;parentId&quot;:&quot;ee3d0625-db7c-4ee7-aa2f-38d9da3bc7db&quot;,&quot;order&quot;:&quot;5&quot;}},&quot;0b19588b-97d3-4d96-b32a-f08c5267d998&quot;:{&quot;type&quot;:&quot;FIGURE_OBJECT&quot;,&quot;id&quot;:&quot;0b19588b-97d3-4d96-b32a-f08c5267d998&quot;,&quot;relativeTransform&quot;:{&quot;translate&quot;:{&quot;x&quot;:-29.525930980632115,&quot;y&quot;:-108.76774589649663},&quot;rotate&quot;:0,&quot;skewX&quot;:0,&quot;scale&quot;:{&quot;x&quot;:1,&quot;y&quot;:1}},&quot;opacity&quot;:1,&quot;path&quot;:{&quot;type&quot;:&quot;POLY_LINE&quot;,&quot;points&quot;:[{&quot;x&quot;:0,&quot;y&quot;:5.310173195243152},{&quot;x&quot;:0,&quot;y&quot;:29.308412835599682}],&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52&quot;}},&quot;577eedba-9476-4826-b36b-28efb84f7b1f&quot;:{&quot;type&quot;:&quot;FIGURE_OBJECT&quot;,&quot;id&quot;:&quot;577eedba-9476-4826-b36b-28efb84f7b1f&quot;,&quot;relativeTransform&quot;:{&quot;translate&quot;:{&quot;x&quot;:-27.741020360030397,&quot;y&quot;:-44.17740856698141},&quot;rotate&quot;:0,&quot;skewX&quot;:0,&quot;scale&quot;:{&quot;x&quot;:1,&quot;y&quot;:1}},&quot;opacity&quot;:1,&quot;path&quot;:{&quot;type&quot;:&quot;POLY_LINE&quot;,&quot;points&quot;:[{&quot;x&quot;:0.5318614250970874,&quot;y&quot;:-7.419746949039741},{&quot;x&quot;:0.5318614250970887,&quot;y&quot;:26.428010812587054}],&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55&quot;}},&quot;f048001a-b6ba-41d7-bfe5-262e6b52c9dd&quot;:{&quot;type&quot;:&quot;FIGURE_OBJECT&quot;,&quot;id&quot;:&quot;f048001a-b6ba-41d7-bfe5-262e6b52c9dd&quot;,&quot;relativeTransform&quot;:{&quot;translate&quot;:{&quot;x&quot;:-140.96549921786294,&quot;y&quot;:120.59729369930591},&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normal&quot;,&quot;fontStyle&quot;:&quot;normal&quot;,&quot;decoration&quot;:&quot;none&quot;,&quot;script&quot;:&quot;none&quot;},&quot;range&quot;:[0,11]}],&quot;text&quot;:&quot;Succinyl-CoA&quot;,&quot;baseStyle&quot;:{&quot;fontFamily&quot;:&quot;Roboto&quot;,&quot;fontSize&quot;:20.498651482536747,&quot;color&quot;:&quot;#232323&quot;,&quot;fontWeight&quot;:&quot;normal&quot;,&quot;fontStyle&quot;:&quot;normal&quot;,&quot;decoration&quot;:&quot;none&quot;,&quot;script&quot;:&quot;none&quot;}}],&quot;verticalAlign&quot;:&quot;TOP&quot;},&quot;size&quot;:{&quot;x&quot;:153.99146047812948,&quot;y&quot;:25.157435910386017},&quot;targetSize&quot;:{&quot;x&quot;:153.99146047812948,&quot;y&quot;:25.157435910386017},&quot;format&quot;:&quot;BETTER_TEXT&quot;,&quot;verticalAlign&quot;:&quot;TOP&quot;},&quot;isLocked&quot;:false,&quot;parent&quot;:{&quot;type&quot;:&quot;CHILD&quot;,&quot;parentId&quot;:&quot;ee3d0625-db7c-4ee7-aa2f-38d9da3bc7db&quot;,&quot;order&quot;:&quot;57&quot;}},&quot;e4060660-806c-4d6a-8d7a-a825bf9a773d&quot;:{&quot;type&quot;:&quot;FIGURE_OBJECT&quot;,&quot;id&quot;:&quot;e4060660-806c-4d6a-8d7a-a825bf9a773d&quot;,&quot;relativeTransform&quot;:{&quot;translate&quot;:{&quot;x&quot;:-35.60246871297134,&quot;y&quot;:91.50206683912445},&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bold&quot;,&quot;fontStyle&quot;:&quot;normal&quot;,&quot;decoration&quot;:&quot;none&quot;,&quot;script&quot;:&quot;none&quot;},&quot;range&quot;:[0,2]}],&quot;text&quot;:&quot;TCA&quot;,&quot;baseStyle&quot;:{&quot;fontFamily&quot;:&quot;Roboto&quot;,&quot;fontSize&quot;:20.498651482536747,&quot;color&quot;:&quot;#232323&quot;,&quot;fontWeight&quot;:&quot;bold&quot;,&quot;fontStyle&quot;:&quot;normal&quot;,&quot;decoration&quot;:&quot;none&quot;,&quot;script&quot;:&quot;none&quot;}},{&quot;runs&quot;:[{&quot;style&quot;:{&quot;fontFamily&quot;:&quot;Roboto&quot;,&quot;fontSize&quot;:20.498651482536747,&quot;color&quot;:&quot;#232323&quot;,&quot;fontWeight&quot;:&quot;bold&quot;,&quot;fontStyle&quot;:&quot;normal&quot;,&quot;decoration&quot;:&quot;none&quot;,&quot;script&quot;:&quot;none&quot;},&quot;range&quot;:[0,4]}],&quot;text&quot;:&quot;cycle&quot;,&quot;baseStyle&quot;:{&quot;fontFamily&quot;:&quot;Roboto&quot;,&quot;fontSize&quot;:20.498651482536747,&quot;color&quot;:&quot;#232323&quot;,&quot;fontWeight&quot;:&quot;bold&quot;,&quot;fontStyle&quot;:&quot;normal&quot;,&quot;decoration&quot;:&quot;none&quot;,&quot;script&quot;:&quot;none&quot;}}],&quot;verticalAlign&quot;:&quot;TOP&quot;},&quot;size&quot;:{&quot;x&quot;:87.3661843754572,&quot;y&quot;:50.033108538575696},&quot;targetSize&quot;:{&quot;x&quot;:87.3661843754572,&quot;y&quot;:50.033108538575696},&quot;format&quot;:&quot;BETTER_TEXT&quot;,&quot;verticalAlign&quot;:&quot;TOP&quot;},&quot;isLocked&quot;:false,&quot;parent&quot;:{&quot;type&quot;:&quot;CHILD&quot;,&quot;parentId&quot;:&quot;ee3d0625-db7c-4ee7-aa2f-38d9da3bc7db&quot;,&quot;order&quot;:&quot;6&quot;}},&quot;07a0e314-9be8-464f-8caa-77604844c3ab&quot;:{&quot;type&quot;:&quot;FIGURE_OBJECT&quot;,&quot;id&quot;:&quot;07a0e314-9be8-464f-8caa-77604844c3ab&quot;,&quot;relativeTransform&quot;:{&quot;translate&quot;:{&quot;x&quot;:-8.986795161320948,&quot;y&quot;:24.724168958595797},&quot;rotate&quot;:0},&quot;opacity&quot;:1,&quot;path&quot;:{&quot;type&quot;:&quot;POLY_LINE&quot;,&quot;points&quot;:[{&quot;x&quot;:-16.03087721622931,&quot;y&quot;:-17.260796305181515},{&quot;x&quot;:-3.906390742751713,&quot;y&quot;:2.4668263545463},{&quot;x&quot;:16.03087721622931,&quot;y&quot;:17.260796305181515}],&quot;closed&quot;:false},&quot;pathStyles&quot;:[{&quot;type&quot;:&quot;FILL&quot;,&quot;fillStyle&quot;:&quot;transparent&quot;},{&quot;type&quot;:&quot;STROKE&quot;,&quot;strokeStyle&quot;:&quot;#232323&quot;,&quot;lineWidth&quot;:1.5028336864029872,&quot;lineJoin&quot;:&quot;round&quot;,&quot;dashArray&quot;:[0,0]}],&quot;pathSmoothing&quot;:{&quot;type&quot;:&quot;CATMULL_SMOOTHING&quot;,&quot;smoothing&quot;:0.2},&quot;isLocked&quot;:false,&quot;parent&quot;:{&quot;type&quot;:&quot;CHILD&quot;,&quot;parentId&quot;:&quot;ee3d0625-db7c-4ee7-aa2f-38d9da3bc7db&quot;,&quot;order&quot;:&quot;62&quot;}},&quot;6fd7e650-9132-409d-9695-38497aef82e6&quot;:{&quot;type&quot;:&quot;FIGURE_OBJECT&quot;,&quot;id&quot;:&quot;6fd7e650-9132-409d-9695-38497aef82e6&quot;,&quot;relativeTransform&quot;:{&quot;translate&quot;:{&quot;x&quot;:56.23924151717751,&quot;y&quot;:-77.95707053292695},&quot;rotate&quot;:0,&quot;skewX&quot;:0,&quot;scale&quot;:{&quot;x&quot;:1,&quot;y&quot;:1}},&quot;opacity&quot;:1,&quot;path&quot;:{&quot;type&quot;:&quot;POLY_LINE&quot;,&quot;points&quot;:[{&quot;x&quot;:-33.46637793745524,&quot;y&quot;:0},{&quot;x&quot;:33.46637793745524,&quot;y&quot;:0}],&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7&quot;}},&quot;4e99c6c3-a20b-4f80-8f25-b3e0726c6614&quot;:{&quot;type&quot;:&quot;FIGURE_OBJECT&quot;,&quot;id&quot;:&quot;4e99c6c3-a20b-4f80-8f25-b3e0726c6614&quot;,&quot;relativeTransform&quot;:{&quot;translate&quot;:{&quot;x&quot;:-191.89533058311082,&quot;y&quot;:-10.216714250273661},&quot;rotate&quot;:0},&quot;opacity&quot;:1,&quot;path&quot;:{&quot;type&quot;:&quot;POLY_LINE&quot;,&quot;points&quot;:[{&quot;x&quot;:13.99032963683134,&quot;y&quot;:47.142239625406674},{&quot;x&quot;:-13.99032963683134,&quot;y&quot;:47.142239625406674},{&quot;x&quot;:-13.99032963683134,&quot;y&quot;:-47.142239625406674}],&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75&quot;}},&quot;ae4d7461-8ac7-49de-bd66-722cc9600db5&quot;:{&quot;type&quot;:&quot;FIGURE_OBJECT&quot;,&quot;id&quot;:&quot;ae4d7461-8ac7-49de-bd66-722cc9600db5&quot;,&quot;relativeTransform&quot;:{&quot;translate&quot;:{&quot;x&quot;:127.26168482334415,&quot;y&quot;:62.544180943876086},&quot;rotate&quot;:0},&quot;opacity&quot;:1,&quot;path&quot;:{&quot;type&quot;:&quot;POLY_LINE&quot;,&quot;points&quot;:[{&quot;x&quot;:-61.83837510305708,&quot;y&quot;:0},{&quot;x&quot;:61.83837510305708,&quot;y&quot;:0}],&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77&quot;}},&quot;dfcf7023-bb13-483b-b96e-cfa8802487b8&quot;:{&quot;type&quot;:&quot;FIGURE_OBJECT&quot;,&quot;id&quot;:&quot;dfcf7023-bb13-483b-b96e-cfa8802487b8&quot;,&quot;relativeTransform&quot;:{&quot;translate&quot;:{&quot;x&quot;:103.22934535228406,&quot;y&quot;:145.5776958014335},&quot;rotate&quot;:0},&quot;opacity&quot;:1,&quot;path&quot;:{&quot;type&quot;:&quot;POLY_LINE&quot;,&quot;points&quot;:[{&quot;x&quot;:52.38337210673711,&quot;y&quot;:0},{&quot;x&quot;:-52.38337210673711,&quot;y&quot;:0}],&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8&quot;}},&quot;92d2e739-7084-47f6-8d33-541dee9d8ba2&quot;:{&quot;type&quot;:&quot;FIGURE_OBJECT&quot;,&quot;id&quot;:&quot;92d2e739-7084-47f6-8d33-541dee9d8ba2&quot;,&quot;relativeTransform&quot;:{&quot;translate&quot;:{&quot;x&quot;:-35.90536198618591,&quot;y&quot;:95.00122603365446},&quot;rotate&quot;:0},&quot;opacity&quot;:1,&quot;source&quot;:{&quot;type&quot;:&quot;ASSETS&quot;},&quot;pathStyles&quot;:[{&quot;type&quot;:&quot;FILL&quot;,&quot;fillStyle&quot;:&quot;rgb(0,0,0)&quot;}],&quot;isLocked&quot;:false,&quot;parent&quot;:{&quot;type&quot;:&quot;CHILD&quot;,&quot;parentId&quot;:&quot;ee3d0625-db7c-4ee7-aa2f-38d9da3bc7db&quot;,&quot;order&quot;:&quot;9&quot;}},&quot;16bcc69e-7207-4b67-b672-d7549ec3338e&quot;:{&quot;type&quot;:&quot;FIGURE_OBJECT&quot;,&quot;id&quot;:&quot;16bcc69e-7207-4b67-b672-d7549ec3338e&quot;,&quot;relativeTransform&quot;:{&quot;translate&quot;:{&quot;x&quot;:0.0004907327229508474,&quot;y&quot;:0.000045397795451549646},&quot;rotate&quot;:0},&quot;opacity&quot;:1,&quot;path&quot;:{&quot;type&quot;:&quot;ARC&quot;,&quot;size&quot;:{&quot;x&quot;:130.32631653072036,&quot;y&quot;:138.25293600744575},&quot;startAngle&quot;:-1.847388579580737,&quot;sweepAngle&quot;:1.1118651031326994},&quot;pathStyles&quot;:[{&quot;type&quot;:&quot;FILL&quot;,&quot;fillStyle&quot;:&quot;transparent&quot;},{&quot;type&quot;:&quot;STROKE&quot;,&quot;strokeStyle&quot;:&quot;#232323&quot;,&quot;lineWidth&quot;:1.5028336864029872,&quot;lineJoin&quot;:&quot;round&quot;}],&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92d2e739-7084-47f6-8d33-541dee9d8ba2&quot;,&quot;order&quot;:&quot;1&quot;}},&quot;3ac8ec5a-c85c-4324-aae3-963a9ddd2ffe&quot;:{&quot;type&quot;:&quot;FIGURE_OBJECT&quot;,&quot;id&quot;:&quot;3ac8ec5a-c85c-4324-aae3-963a9ddd2ffe&quot;,&quot;relativeTransform&quot;:{&quot;translate&quot;:{&quot;x&quot;:-0.0004907327229508474,&quot;y&quot;:-0.000045397795622271556},&quot;rotate&quot;:0},&quot;opacity&quot;:1,&quot;path&quot;:{&quot;type&quot;:&quot;ARC&quot;,&quot;size&quot;:{&quot;x&quot;:130.32631653072036,&quot;y&quot;:138.25293600744575},&quot;startAngle&quot;:-0.2961722170148974,&quot;sweepAngle&quot;:0.8030292754808301},&quot;pathStyles&quot;:[{&quot;type&quot;:&quot;FILL&quot;,&quot;fillStyle&quot;:&quot;transparent&quot;},{&quot;type&quot;:&quot;STROKE&quot;,&quot;strokeStyle&quot;:&quot;#232323&quot;,&quot;lineWidth&quot;:1.5028336864029872,&quot;lineJoin&quot;:&quot;round&quot;}],&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92d2e739-7084-47f6-8d33-541dee9d8ba2&quot;,&quot;order&quot;:&quot;2&quot;}},&quot;ca1d381f-e97e-4710-b874-5097f385f772&quot;:{&quot;type&quot;:&quot;FIGURE_OBJECT&quot;,&quot;id&quot;:&quot;ca1d381f-e97e-4710-b874-5097f385f772&quot;,&quot;relativeTransform&quot;:{&quot;translate&quot;:{&quot;x&quot;:0.0004907327229508474,&quot;y&quot;:0.000045397795451549646},&quot;rotate&quot;:0},&quot;opacity&quot;:1,&quot;path&quot;:{&quot;type&quot;:&quot;ARC&quot;,&quot;size&quot;:{&quot;x&quot;:130.32631653072036,&quot;y&quot;:138.25293600744575},&quot;startAngle&quot;:3.0357850701238442,&quot;sweepAngle&quot;:0.7469604253090996},&quot;pathStyles&quot;:[{&quot;type&quot;:&quot;FILL&quot;,&quot;fillStyle&quot;:&quot;transparent&quot;},{&quot;type&quot;:&quot;STROKE&quot;,&quot;strokeStyle&quot;:&quot;#232323&quot;,&quot;lineWidth&quot;:1.5028336864029872,&quot;lineJoin&quot;:&quot;round&quot;}],&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92d2e739-7084-47f6-8d33-541dee9d8ba2&quot;,&quot;order&quot;:&quot;5&quot;}},&quot;c654ebd5-cc4f-466a-b32f-14d5f3656ee2&quot;:{&quot;type&quot;:&quot;FIGURE_OBJECT&quot;,&quot;id&quot;:&quot;c654ebd5-cc4f-466a-b32f-14d5f3656ee2&quot;,&quot;relativeTransform&quot;:{&quot;translate&quot;:{&quot;x&quot;:-0.0004907327229508474,&quot;y&quot;:-0.000045397795622271556},&quot;rotate&quot;:0},&quot;opacity&quot;:1,&quot;path&quot;:{&quot;type&quot;:&quot;ARC&quot;,&quot;size&quot;:{&quot;x&quot;:130.32631653072036,&quot;y&quot;:138.25293600744575},&quot;startAngle&quot;:1.0945900593724587,&quot;sweepAngle&quot;:1.482007786746741},&quot;pathStyles&quot;:[{&quot;type&quot;:&quot;FILL&quot;,&quot;fillStyle&quot;:&quot;transparent&quot;},{&quot;type&quot;:&quot;STROKE&quot;,&quot;strokeStyle&quot;:&quot;#232323&quot;,&quot;lineWidth&quot;:1.5028336864029872,&quot;lineJoin&quot;:&quot;round&quot;}],&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92d2e739-7084-47f6-8d33-541dee9d8ba2&quot;,&quot;order&quot;:&quot;7&quot;}},&quot;12d347b9-7a8d-4ce1-9dc6-b4a299a13bbc&quot;:{&quot;type&quot;:&quot;FIGURE_OBJECT&quot;,&quot;id&quot;:&quot;12d347b9-7a8d-4ce1-9dc6-b4a299a13bbc&quot;,&quot;relativeTransform&quot;:{&quot;translate&quot;:{&quot;x&quot;:-188.08338079238058,&quot;y&quot;:-303.7230340614558},&quot;rotate&quot;:0,&quot;skewX&quot;:0,&quot;scale&quot;:{&quot;x&quot;:1,&quot;y&quot;:1}},&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6]}],&quot;text&quot;:&quot;Glucose&quot;,&quot;baseStyle&quot;:{&quot;fontFamily&quot;:&quot;Roboto&quot;,&quot;fontSize&quot;:20.03778248537316,&quot;color&quot;:&quot;rgba(148,32,30,1)&quot;,&quot;fontWeight&quot;:&quot;bold&quot;,&quot;fontStyle&quot;:&quot;normal&quot;,&quot;decoration&quot;:&quot;none&quot;,&quot;script&quot;:&quot;none&quot;}}],&quot;verticalAlign&quot;:&quot;TOP&quot;},&quot;size&quot;:{&quot;x&quot;:128.29354194779268,&quot;y&quot;:24},&quot;targetSize&quot;:{&quot;x&quot;:128.29354194779268,&quot;y&quot;:22.642694208471674},&quot;format&quot;:&quot;BETTER_TEXT&quot;,&quot;verticalAlign&quot;:&quot;TOP&quot;},&quot;isLocked&quot;:false,&quot;parent&quot;:{&quot;type&quot;:&quot;CHILD&quot;,&quot;parentId&quot;:&quot;ee3d0625-db7c-4ee7-aa2f-38d9da3bc7db&quot;,&quot;order&quot;:&quot;95&quot;}},&quot;49a77145-e023-4b87-98f9-2593b563f69c&quot;:{&quot;type&quot;:&quot;FIGURE_OBJECT&quot;,&quot;id&quot;:&quot;49a77145-e023-4b87-98f9-2593b563f69c&quot;,&quot;relativeTransform&quot;:{&quot;translate&quot;:{&quot;x&quot;:-88.12104347386153,&quot;y&quot;:-248.78126055629718},&quot;rotate&quot;:0,&quot;skewX&quot;:0,&quot;scale&quot;:{&quot;x&quot;:1,&quot;y&quot;:1}},&quot;opacity&quot;:1,&quot;path&quot;:{&quot;type&quot;:&quot;POLY_LINE&quot;,&quot;points&quot;:[{&quot;x&quot;:-53.25936199722605,&quot;y&quot;:-41.94174757281553},{&quot;x&quot;:57.253814231553974,&quot;y&quot;:7.323161541972695}],&quot;closed&quot;:false},&quot;pathStyles&quot;:[{&quot;type&quot;:&quot;FILL&quot;,&quot;fillStyle&quot;:&quot;rgba(0,0,0,0)&quot;},{&quot;type&quot;:&quot;STROKE&quot;,&quot;strokeStyle&quot;:&quot;#232323&quot;,&quot;lineWidth&quot;:2,&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97&quot;},&quot;connectorInfo&quot;:{&quot;type&quot;:&quot;LINE&quot;,&quot;offset&quot;:{&quot;x&quot;:0,&quot;y&quot;:0},&quot;bending&quot;:0.1,&quot;customized&quot;:false}},&quot;d61a1a98-7dca-4490-aec7-5fde5240e122&quot;:{&quot;id&quot;:&quot;d61a1a98-7dca-4490-aec7-5fde5240e122&quot;,&quot;type&quot;:&quot;FIGURE_OBJECT&quot;,&quot;relativeTransform&quot;:{&quot;translate&quot;:{&quot;x&quot;:129.07030881462663,&quot;y&quot;:44.00971170445172},&quot;rotate&quot;:0,&quot;skewX&quot;:0,&quot;scale&quot;:{&quot;x&quot;:1,&quot;y&quot;:1}},&quot;text&quot;:{&quot;textData&quot;:{&quot;lineSpacing&quot;:&quot;normal&quot;,&quot;alignment&quot;:&quot;left&quot;,&quot;verticalAlign&quot;:&quot;TOP&quot;,&quot;lines&quot;:[{&quot;runs&quot;:[{&quot;style&quot;:{&quot;fontFamily&quot;:&quot;Roboto&quot;,&quot;fontSize&quot;:24,&quot;color&quot;:&quot;black&quot;,&quot;fontWeight&quot;:&quot;bold&quot;,&quot;fontStyle&quot;:&quot;normal&quot;,&quot;decoration&quot;:&quot;none&quot;},&quot;range&quot;:[0,3]}],&quot;text&quot;:&quot;ACLY&quot;}],&quot;_lastCaretLocation&quot;:{&quot;lineIndex&quot;:0,&quot;runIndex&quot;:0,&quot;charIndex&quot;:0}},&quot;format&quot;:&quot;BETTER_TEXT&quot;,&quot;size&quot;:{&quot;x&quot;:77.22607489597772,&quot;y&quot;:28},&quot;targetSize&quot;:{&quot;x&quot;:77.22607489597772,&quot;y&quot;:23.96671289875178}},&quot;parent&quot;:{&quot;type&quot;:&quot;CHILD&quot;,&quot;parentId&quot;:&quot;ee3d0625-db7c-4ee7-aa2f-38d9da3bc7db&quot;,&quot;order&quot;:&quot;98&quot;}},&quot;11a3f280-21dd-4758-8542-b7f51b5d65af&quot;:{&quot;type&quot;:&quot;FIGURE_OBJECT&quot;,&quot;id&quot;:&quot;11a3f280-21dd-4758-8542-b7f51b5d65af&quot;,&quot;relativeTransform&quot;:{&quot;translate&quot;:{&quot;x&quot;:-203.0171298744316,&quot;y&quot;:-61.93985389866221},&quot;rotate&quot;:0,&quot;skewX&quot;:0,&quot;scale&quot;:{&quot;x&quot;:1,&quot;y&quot;:1}},&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8]}],&quot;text&quot;:&quot;Aspartate&quot;}],&quot;verticalAlign&quot;:&quot;TOP&quot;,&quot;_lastCaretLocation&quot;:{&quot;lineIndex&quot;:0,&quot;runIndex&quot;:-1,&quot;charIndex&quot;:-1,&quot;endOfLine&quot;:true}},&quot;size&quot;:{&quot;x&quot;:143.02859784953793,&quot;y&quot;:48.908219490298826},&quot;targetSize&quot;:{&quot;x&quot;:143.02859784953793,&quot;y&quot;:48.908219490298826},&quot;format&quot;:&quot;BETTER_TEXT&quot;,&quot;verticalAlign&quot;:&quot;TOP&quot;},&quot;isLocked&quot;:false,&quot;parent&quot;:{&quot;type&quot;:&quot;CHILD&quot;,&quot;parentId&quot;:&quot;ee3d0625-db7c-4ee7-aa2f-38d9da3bc7db&quot;,&quot;order&quot;:&quot;99&quot;}},&quot;30eb8343-f99c-4972-9c56-d647567bf96d&quot;:{&quot;type&quot;:&quot;FIGURE_OBJECT&quot;,&quot;id&quot;:&quot;30eb8343-f99c-4972-9c56-d647567bf96d&quot;,&quot;relativeTransform&quot;:{&quot;translate&quot;:{&quot;x&quot;:-29.525184500090592,&quot;y&quot;:-171.81341996804113},&quot;rotate&quot;:0,&quot;skewX&quot;:0,&quot;scale&quot;:{&quot;x&quot;:1,&quot;y&quot;:1}},&quot;opacity&quot;:1,&quot;pathStyles&quot;:[{&quot;type&quot;:&quot;FILL&quot;,&quot;fillStyle&quot;:&quot;#232323&quot;}],&quot;text&quot;:{&quot;textData&quot;:{&quot;lineSpacing&quot;:&quot;normal&quot;,&quot;alignment&quot;:&quot;center&quot;,&quot;lines&quot;:[{&quot;runs&quot;:[{&quot;style&quot;:{&quot;fontFamily&quot;:&quot;Roboto&quot;,&quot;fontSize&quot;:22.041560733910483,&quot;color&quot;:&quot;#232323&quot;,&quot;fontWeight&quot;:&quot;normal&quot;,&quot;fontStyle&quot;:&quot;normal&quot;,&quot;decoration&quot;:&quot;none&quot;,&quot;script&quot;:&quot;none&quot;},&quot;range&quot;:[0,2]}],&quot;text&quot;:&quot;G6P&quot;}],&quot;verticalAlign&quot;:&quot;TOP&quot;,&quot;_lastCaretLocation&quot;:{&quot;lineIndex&quot;:0,&quot;runIndex&quot;:-1,&quot;charIndex&quot;:-1,&quot;endOfLine&quot;:true}},&quot;size&quot;:{&quot;x&quot;:132.92536752076546,&quot;y&quot;:27.05100635525378},&quot;targetSize&quot;:{&quot;x&quot;:132.92536752076546,&quot;y&quot;:27.05100635525378},&quot;format&quot;:&quot;BETTER_TEXT&quot;,&quot;verticalAlign&quot;:&quot;TOP&quot;},&quot;isLocked&quot;:false,&quot;parent&quot;:{&quot;type&quot;:&quot;CHILD&quot;,&quot;parentId&quot;:&quot;ee3d0625-db7c-4ee7-aa2f-38d9da3bc7db&quot;,&quot;order&quot;:&quot;995&quot;}},&quot;2a188aa7-ef57-4beb-838a-bc1469aea1e4&quot;:{&quot;type&quot;:&quot;FIGURE_OBJECT&quot;,&quot;id&quot;:&quot;2a188aa7-ef57-4beb-838a-bc1469aea1e4&quot;,&quot;relativeTransform&quot;:{&quot;translate&quot;:{&quot;x&quot;:-0.00038727203936872456,&quot;y&quot;:21.482554876720855},&quot;rotate&quot;:0,&quot;skewX&quot;:0,&quot;scale&quot;:{&quot;x&quot;:1,&quot;y&quot;:1}},&quot;opacity&quot;:1,&quot;path&quot;:{&quot;type&quot;:&quot;POLY_LINE&quot;,&quot;points&quot;:[{&quot;x&quot;:-29.525802019376382,&quot;y&quot;:-183.1343062976413},{&quot;x&quot;:-29.525802019376382,&quot;y&quot;:-158.06646032723114}],&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997&quot;},&quot;connectorInfo&quot;:{&quot;type&quot;:&quot;LINE&quot;,&quot;offset&quot;:{&quot;x&quot;:0,&quot;y&quot;:0},&quot;bending&quot;:0.1,&quot;customized&quot;:true}},&quot;c083ba41-3f27-4e1a-a5a2-0468a1dc1b89&quot;:{&quot;type&quot;:&quot;FIGURE_OBJECT&quot;,&quot;id&quot;:&quot;c083ba41-3f27-4e1a-a5a2-0468a1dc1b89&quot;,&quot;relativeTransform&quot;:{&quot;translate&quot;:{&quot;x&quot;:-29.525253098378304,&quot;y&quot;:-119.36674792832274},&quot;rotate&quot;:0,&quot;skewX&quot;:0,&quot;scale&quot;:{&quot;x&quot;:1,&quot;y&quot;:1}},&quot;opacity&quot;:1,&quot;pathStyles&quot;:[{&quot;type&quot;:&quot;FILL&quot;,&quot;fillStyle&quot;:&quot;#232323&quot;}],&quot;text&quot;:{&quot;textData&quot;:{&quot;lineSpacing&quot;:&quot;normal&quot;,&quot;alignment&quot;:&quot;center&quot;,&quot;lines&quot;:[{&quot;runs&quot;:[{&quot;style&quot;:{&quot;fontFamily&quot;:&quot;Roboto&quot;,&quot;fontSize&quot;:22.041560733910483,&quot;color&quot;:&quot;#232323&quot;,&quot;fontWeight&quot;:&quot;normal&quot;,&quot;fontStyle&quot;:&quot;normal&quot;,&quot;decoration&quot;:&quot;none&quot;,&quot;script&quot;:&quot;none&quot;},&quot;range&quot;:[0,2]}],&quot;text&quot;:&quot;F6P&quot;}],&quot;verticalAlign&quot;:&quot;TOP&quot;,&quot;_lastCaretLocation&quot;:{&quot;lineIndex&quot;:0,&quot;runIndex&quot;:-1,&quot;charIndex&quot;:-1,&quot;endOfLine&quot;:true}},&quot;size&quot;:{&quot;x&quot;:132.92536752076546,&quot;y&quot;:27.05100635525378},&quot;targetSize&quot;:{&quot;x&quot;:132.92536752076546,&quot;y&quot;:27.05100635525378},&quot;format&quot;:&quot;BETTER_TEXT&quot;,&quot;verticalAlign&quot;:&quot;TOP&quot;},&quot;isLocked&quot;:false,&quot;parent&quot;:{&quot;type&quot;:&quot;CHILD&quot;,&quot;parentId&quot;:&quot;ee3d0625-db7c-4ee7-aa2f-38d9da3bc7db&quot;,&quot;order&quot;:&quot;998&quot;}},&quot;00deab47-81b7-4dc9-b4b2-e7ba15fbf5ae&quot;:{&quot;type&quot;:&quot;FIGURE_OBJECT&quot;,&quot;id&quot;:&quot;00deab47-81b7-4dc9-b4b2-e7ba15fbf5ae&quot;,&quot;relativeTransform&quot;:{&quot;translate&quot;:{&quot;x&quot;:7.123466443530063,&quot;y&quot;:0.20994685984805983},&quot;rotate&quot;:0,&quot;skewX&quot;:0,&quot;scale&quot;:{&quot;x&quot;:1,&quot;y&quot;:1}},&quot;opacity&quot;:1,&quot;path&quot;:{&quot;type&quot;:&quot;POLY_LINE&quot;,&quot;points&quot;:[{&quot;x&quot;:-8.026698315322733,&quot;y&quot;:-180.08920965301982},{&quot;x&quot;:93.3708446419857,&quot;y&quot;:-154.97238238644695},{&quot;x&quot;:-4.858691913251391,&quot;y&quot;:-118.56538533185483}],&quot;closed&quot;:false},&quot;pathStyles&quot;:[{&quot;type&quot;:&quot;FILL&quot;,&quot;fillStyle&quot;:&quot;rgba(0,0,0,0)&quot;},{&quot;type&quot;:&quot;STROKE&quot;,&quot;strokeStyle&quot;:&quot;#232323&quot;,&quot;lineWidth&quot;:2,&quot;lineJoin&quot;:&quot;round&quot;}],&quot;pathSmoothing&quot;:{&quot;type&quot;:&quot;CATMULL_SMOOTHING&quot;,&quot;smoothing&quot;:0.2},&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999&quot;},&quot;connectorInfo&quot;:{&quot;type&quot;:&quot;QUADRATIC&quot;,&quot;offset&quot;:{&quot;x&quot;:0,&quot;y&quot;:0},&quot;bending&quot;:0.1,&quot;customized&quot;:true}},&quot;7a1e8ef8-30e4-4303-9af9-f3ea957a0a01&quot;:{&quot;type&quot;:&quot;FIGURE_OBJECT&quot;,&quot;id&quot;:&quot;7a1e8ef8-30e4-4303-9af9-f3ea957a0a01&quot;,&quot;relativeTransform&quot;:{&quot;translate&quot;:{&quot;x&quot;:0.40958561914704816,&quot;y&quot;:-5.683531321282473},&quot;rotate&quot;:0,&quot;skewX&quot;:0,&quot;scale&quot;:{&quot;x&quot;:1,&quot;y&quot;:1}},&quot;opacity&quot;:1,&quot;path&quot;:{&quot;type&quot;:&quot;POLY_LINE&quot;,&quot;points&quot;:[{&quot;x&quot;:-29.525802019376382,&quot;y&quot;:-210.18531265289508},{&quot;x&quot;:-29.525802019376385,&quot;y&quot;:-186.82430688060975}],&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9995&quot;},&quot;connectorInfo&quot;:{&quot;type&quot;:&quot;LINE&quot;,&quot;offset&quot;:{&quot;x&quot;:0,&quot;y&quot;:0},&quot;bending&quot;:0.1,&quot;customized&quot;:true}},&quot;15f9f6d6-a468-4b67-ba2c-625537de03ae&quot;:{&quot;type&quot;:&quot;FIGURE_OBJECT&quot;,&quot;id&quot;:&quot;15f9f6d6-a468-4b67-ba2c-625537de03ae&quot;,&quot;relativeTransform&quot;:{&quot;translate&quot;:{&quot;x&quot;:118.92393179175366,&quot;y&quot;:-141.8095987973717},&quot;rotate&quot;:0,&quot;skewX&quot;:0,&quot;scale&quot;:{&quot;x&quot;:1,&quot;y&quot;:1}},&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2]}],&quot;text&quot;:&quot;PPP&quot;}],&quot;verticalAlign&quot;:&quot;TOP&quot;,&quot;_lastCaretLocation&quot;:{&quot;lineIndex&quot;:0,&quot;runIndex&quot;:-1,&quot;charIndex&quot;:-1,&quot;endOfLine&quot;:true}},&quot;size&quot;:{&quot;x&quot;:143.02859784953793,&quot;y&quot;:48.908219490298826},&quot;targetSize&quot;:{&quot;x&quot;:143.02859784953793,&quot;y&quot;:48.908219490298826},&quot;format&quot;:&quot;BETTER_TEXT&quot;,&quot;verticalAlign&quot;:&quot;TOP&quot;},&quot;isLocked&quot;:false,&quot;parent&quot;:{&quot;type&quot;:&quot;CHILD&quot;,&quot;parentId&quot;:&quot;ee3d0625-db7c-4ee7-aa2f-38d9da3bc7db&quot;,&quot;order&quot;:&quot;9997&quot;}},&quot;5bfa2dfd-154f-4c8c-a84c-774dcebddc12&quot;:{&quot;id&quot;:&quot;5bfa2dfd-154f-4c8c-a84c-774dcebddc12&quot;,&quot;type&quot;:&quot;FIGURE_OBJECT&quot;,&quot;document&quot;:{&quot;type&quot;:&quot;FIGURE&quot;,&quot;canvasType&quot;:&quot;FIGURE&quot;,&quot;units&quot;:&quot;in&quot;},&quot;parent&quot;:{&quot;parentId&quot;:&quot;e0195f8e-a525-4ed8-ac28-9d1abe7a01b1&quot;,&quot;type&quot;:&quot;DOCUMENT&quot;,&quot;order&quot;:&quot;5&quot;}},&quot;e0195f8e-a525-4ed8-ac28-9d1abe7a01b1&quot;:{&quot;id&quot;:&quot;e0195f8e-a525-4ed8-ac28-9d1abe7a01b1&quot;,&quot;type&quot;:&quot;FIGURE_OBJECT&quot;,&quot;document&quot;:{&quot;type&quot;:&quot;DOCUMENT_GROUP&quot;,&quot;canvasType&quot;:&quot;FIGURE&quot;,&quot;units&quot;:&quot;in&quot;}}}}"/>
</p:tagLst>
</file>

<file path=ppt/tags/tag3.xml><?xml version="1.0" encoding="utf-8"?>
<p:tagLst xmlns:a="http://schemas.openxmlformats.org/drawingml/2006/main" xmlns:r="http://schemas.openxmlformats.org/officeDocument/2006/relationships" xmlns:p="http://schemas.openxmlformats.org/presentationml/2006/main">
  <p:tag name="ID" val="6a8d72224c1b23430a15d6e7"/>
  <p:tag name="FIGURESLIDEID" val="5bfa2dfd-154f-4c8c-a84c-774dcebddc12"/>
  <p:tag name="SELECTIONIDS" val="e5fce867-1b54-45ac-8160-51b5fa684f63"/>
  <p:tag name="TRANSPARENTBACKGROUND" val="true"/>
  <p:tag name="VERSION" val="1787655856646"/>
  <p:tag name="TITLE" val="Untitled"/>
  <p:tag name="CREATORNAME" val="Mingjia Zhang"/>
  <p:tag name="DATEINSERTED" val="1787655856884"/>
  <p:tag name="DPI" val="300"/>
  <p:tag name="BIOJSON" val="{&quot;id&quot;:&quot;e0195f8e-a525-4ed8-ac28-9d1abe7a01b1&quot;,&quot;objects&quot;:{&quot;e5fce867-1b54-45ac-8160-51b5fa684f63&quot;:{&quot;type&quot;:&quot;FIGURE_OBJECT&quot;,&quot;id&quot;:&quot;e5fce867-1b54-45ac-8160-51b5fa684f63&quot;,&quot;relativeTransform&quot;:{&quot;translate&quot;:{&quot;x&quot;:-60.74380165289256,&quot;y&quot;:-280.57851239669424},&quot;rotate&quot;:0,&quot;skewX&quot;:0,&quot;scale&quot;:{&quot;x&quot;:1,&quot;y&quot;:1}},&quot;opacity&quot;:1,&quot;path&quot;:{&quot;type&quot;:&quot;POLY_LINE&quot;,&quot;points&quot;:[{&quot;x&quot;:0,&quot;y&quot;:-18.595041322314074},{&quot;x&quot;:0,&quot;y&quot;:18.595041322314074}],&quot;closed&quot;:false},&quot;pathStyles&quot;:[{&quot;type&quot;:&quot;FILL&quot;,&quot;fillStyle&quot;:&quot;rgba(0,0,0,0)&quot;},{&quot;type&quot;:&quot;STROKE&quot;,&quot;strokeStyle&quot;:{&quot;units&quot;:&quot;PATH_LENGTH&quot;,&quot;stops&quot;:{&quot;0&quot;:&quot;#2D5F8A00&quot;,&quot;1&quot;:&quot;#2D5F8A&quot;,&quot;0.45&quot;:&quot;#2D5F8A&quot;}},&quot;lineWidth&quot;:6,&quot;lineJoin&quot;:&quot;round&quot;}],&quot;pathMarkers&quot;:{&quot;markerEnd&quot;:{&quot;type&quot;:&quot;PATH&quot;,&quot;units&quot;:{&quot;type&quot;:&quot;STROKE_WIDTH&quot;,&quot;scale&quot;:0.600000000000000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5bfa2dfd-154f-4c8c-a84c-774dcebddc12&quot;,&quot;order&quot;:&quot;2&quot;},&quot;connectorInfo&quot;:{&quot;type&quot;:&quot;LINE&quot;,&quot;offset&quot;:{&quot;x&quot;:0,&quot;y&quot;:0},&quot;bending&quot;:0.1,&quot;customized&quot;:false}},&quot;5bfa2dfd-154f-4c8c-a84c-774dcebddc12&quot;:{&quot;id&quot;:&quot;5bfa2dfd-154f-4c8c-a84c-774dcebddc12&quot;,&quot;type&quot;:&quot;FIGURE_OBJECT&quot;,&quot;document&quot;:{&quot;type&quot;:&quot;FIGURE&quot;,&quot;canvasType&quot;:&quot;FIGURE&quot;,&quot;units&quot;:&quot;in&quot;},&quot;parent&quot;:{&quot;parentId&quot;:&quot;e0195f8e-a525-4ed8-ac28-9d1abe7a01b1&quot;,&quot;type&quot;:&quot;DOCUMENT&quot;,&quot;order&quot;:&quot;5&quot;}},&quot;e0195f8e-a525-4ed8-ac28-9d1abe7a01b1&quot;:{&quot;id&quot;:&quot;e0195f8e-a525-4ed8-ac28-9d1abe7a01b1&quot;,&quot;type&quot;:&quot;FIGURE_OBJECT&quot;,&quot;document&quot;:{&quot;type&quot;:&quot;DOCUMENT_GROUP&quot;,&quot;canvasType&quot;:&quot;FIGURE&quot;,&quot;units&quot;:&quot;in&quot;}}}}"/>
</p:tagLst>
</file>

<file path=ppt/tags/tag4.xml><?xml version="1.0" encoding="utf-8"?>
<p:tagLst xmlns:a="http://schemas.openxmlformats.org/drawingml/2006/main" xmlns:r="http://schemas.openxmlformats.org/officeDocument/2006/relationships" xmlns:p="http://schemas.openxmlformats.org/presentationml/2006/main">
  <p:tag name="ID" val="6a8d72224c1b23430a15d6e7"/>
  <p:tag name="FIGURESLIDEID" val="5bfa2dfd-154f-4c8c-a84c-774dcebddc12"/>
  <p:tag name="SELECTIONIDS" val="1e1f52b9-c6cf-4376-b1ef-acbcceec7bf7"/>
  <p:tag name="TRANSPARENTBACKGROUND" val="true"/>
  <p:tag name="VERSION" val="1787655856646"/>
  <p:tag name="TITLE" val="Untitled"/>
  <p:tag name="CREATORNAME" val="Mingjia Zhang"/>
  <p:tag name="DATEINSERTED" val="1787655856884"/>
  <p:tag name="DPI" val="300"/>
  <p:tag name="BIOJSON" val="{&quot;id&quot;:&quot;e0195f8e-a525-4ed8-ac28-9d1abe7a01b1&quot;,&quot;objects&quot;:{&quot;1e1f52b9-c6cf-4376-b1ef-acbcceec7bf7&quot;:{&quot;type&quot;:&quot;FIGURE_OBJECT&quot;,&quot;id&quot;:&quot;1e1f52b9-c6cf-4376-b1ef-acbcceec7bf7&quot;,&quot;relativeTransform&quot;:{&quot;translate&quot;:{&quot;x&quot;:62.39669418882113,&quot;y&quot;:-172.72727371735874},&quot;rotate&quot;:0,&quot;skewX&quot;:0,&quot;scale&quot;:{&quot;x&quot;:1,&quot;y&quot;:1}},&quot;opacity&quot;:1,&quot;path&quot;:{&quot;type&quot;:&quot;POLY_LINE&quot;,&quot;points&quot;:[{&quot;x&quot;:0,&quot;y&quot;:17.35537190082644},{&quot;x&quot;:0,&quot;y&quot;:-17.35537190082644}],&quot;closed&quot;:false},&quot;pathStyles&quot;:[{&quot;type&quot;:&quot;FILL&quot;,&quot;fillStyle&quot;:&quot;rgba(0,0,0,0)&quot;},{&quot;type&quot;:&quot;STROKE&quot;,&quot;strokeStyle&quot;:{&quot;units&quot;:&quot;PATH_LENGTH&quot;,&quot;stops&quot;:{&quot;0&quot;:&quot;#C0383000&quot;,&quot;1&quot;:&quot;#C03830&quot;,&quot;0.45&quot;:&quot;#C03830&quot;}},&quot;lineWidth&quot;:6,&quot;lineJoin&quot;:&quot;round&quot;}],&quot;pathMarkers&quot;:{&quot;markerEnd&quot;:{&quot;type&quot;:&quot;PATH&quot;,&quot;units&quot;:{&quot;type&quot;:&quot;STROKE_WIDTH&quot;,&quot;scale&quot;:0.600000000000000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5bfa2dfd-154f-4c8c-a84c-774dcebddc12&quot;,&quot;order&quot;:&quot;3&quot;},&quot;connectorInfo&quot;:{&quot;type&quot;:&quot;LINE&quot;,&quot;offset&quot;:{&quot;x&quot;:0,&quot;y&quot;:0},&quot;bending&quot;:0.1,&quot;customized&quot;:false}},&quot;5bfa2dfd-154f-4c8c-a84c-774dcebddc12&quot;:{&quot;id&quot;:&quot;5bfa2dfd-154f-4c8c-a84c-774dcebddc12&quot;,&quot;type&quot;:&quot;FIGURE_OBJECT&quot;,&quot;document&quot;:{&quot;type&quot;:&quot;FIGURE&quot;,&quot;canvasType&quot;:&quot;FIGURE&quot;,&quot;units&quot;:&quot;in&quot;},&quot;parent&quot;:{&quot;parentId&quot;:&quot;e0195f8e-a525-4ed8-ac28-9d1abe7a01b1&quot;,&quot;type&quot;:&quot;DOCUMENT&quot;,&quot;order&quot;:&quot;5&quot;}},&quot;e0195f8e-a525-4ed8-ac28-9d1abe7a01b1&quot;:{&quot;id&quot;:&quot;e0195f8e-a525-4ed8-ac28-9d1abe7a01b1&quot;,&quot;type&quot;:&quot;FIGURE_OBJECT&quot;,&quot;document&quot;:{&quot;type&quot;:&quot;DOCUMENT_GROUP&quot;,&quot;canvasType&quot;:&quot;FIGURE&quot;,&quot;units&quot;:&quot;in&quot;}}}}"/>
</p:tagLst>
</file>

<file path=ppt/tags/tag5.xml><?xml version="1.0" encoding="utf-8"?>
<p:tagLst xmlns:a="http://schemas.openxmlformats.org/drawingml/2006/main" xmlns:r="http://schemas.openxmlformats.org/officeDocument/2006/relationships" xmlns:p="http://schemas.openxmlformats.org/presentationml/2006/main">
  <p:tag name="ID" val="6a8d72224c1b23430a15d6e7"/>
  <p:tag name="FIGURESLIDEID" val="5bfa2dfd-154f-4c8c-a84c-774dcebddc12"/>
  <p:tag name="SELECTIONIDS" val="bb5333a5-5932-4ef0-99af-d4f3f4f82134"/>
  <p:tag name="TRANSPARENTBACKGROUND" val="true"/>
  <p:tag name="VERSION" val="1787655856646"/>
  <p:tag name="TITLE" val="Untitled"/>
  <p:tag name="CREATORNAME" val="Mingjia Zhang"/>
  <p:tag name="DATEINSERTED" val="1787655856884"/>
  <p:tag name="DPI" val="300"/>
  <p:tag name="BIOJSON" val="{&quot;id&quot;:&quot;e0195f8e-a525-4ed8-ac28-9d1abe7a01b1&quot;,&quot;objects&quot;:{&quot;bb5333a5-5932-4ef0-99af-d4f3f4f82134&quot;:{&quot;type&quot;:&quot;FIGURE_OBJECT&quot;,&quot;id&quot;:&quot;bb5333a5-5932-4ef0-99af-d4f3f4f82134&quot;,&quot;relativeTransform&quot;:{&quot;translate&quot;:{&quot;x&quot;:79.83471074380157,&quot;y&quot;:-81.3223140495868},&quot;rotate&quot;:0,&quot;skewX&quot;:0,&quot;scale&quot;:{&quot;x&quot;:1,&quot;y&quot;:1}},&quot;opacity&quot;:1,&quot;path&quot;:{&quot;type&quot;:&quot;POLY_LINE&quot;,&quot;points&quot;:[{&quot;x&quot;:0,&quot;y&quot;:-18.595041322314074},{&quot;x&quot;:0,&quot;y&quot;:18.595041322314074}],&quot;closed&quot;:false},&quot;pathStyles&quot;:[{&quot;type&quot;:&quot;FILL&quot;,&quot;fillStyle&quot;:&quot;rgba(0,0,0,0)&quot;},{&quot;type&quot;:&quot;STROKE&quot;,&quot;strokeStyle&quot;:{&quot;units&quot;:&quot;PATH_LENGTH&quot;,&quot;stops&quot;:{&quot;0&quot;:&quot;#2D5F8A00&quot;,&quot;1&quot;:&quot;#2D5F8A&quot;,&quot;0.45&quot;:&quot;#2D5F8A&quot;}},&quot;lineWidth&quot;:6,&quot;lineJoin&quot;:&quot;round&quot;}],&quot;pathMarkers&quot;:{&quot;markerEnd&quot;:{&quot;type&quot;:&quot;PATH&quot;,&quot;units&quot;:{&quot;type&quot;:&quot;STROKE_WIDTH&quot;,&quot;scale&quot;:0.600000000000000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5bfa2dfd-154f-4c8c-a84c-774dcebddc12&quot;,&quot;order&quot;:&quot;5&quot;},&quot;connectorInfo&quot;:{&quot;type&quot;:&quot;LINE&quot;,&quot;offset&quot;:{&quot;x&quot;:0,&quot;y&quot;:0},&quot;bending&quot;:0.1,&quot;customized&quot;:false}},&quot;5bfa2dfd-154f-4c8c-a84c-774dcebddc12&quot;:{&quot;id&quot;:&quot;5bfa2dfd-154f-4c8c-a84c-774dcebddc12&quot;,&quot;type&quot;:&quot;FIGURE_OBJECT&quot;,&quot;document&quot;:{&quot;type&quot;:&quot;FIGURE&quot;,&quot;canvasType&quot;:&quot;FIGURE&quot;,&quot;units&quot;:&quot;in&quot;},&quot;parent&quot;:{&quot;parentId&quot;:&quot;e0195f8e-a525-4ed8-ac28-9d1abe7a01b1&quot;,&quot;type&quot;:&quot;DOCUMENT&quot;,&quot;order&quot;:&quot;5&quot;}},&quot;e0195f8e-a525-4ed8-ac28-9d1abe7a01b1&quot;:{&quot;id&quot;:&quot;e0195f8e-a525-4ed8-ac28-9d1abe7a01b1&quot;,&quot;type&quot;:&quot;FIGURE_OBJECT&quot;,&quot;document&quot;:{&quot;type&quot;:&quot;DOCUMENT_GROUP&quot;,&quot;canvasType&quot;:&quot;FIGURE&quot;,&quot;units&quot;:&quot;in&quot;}}}}"/>
</p:tagLst>
</file>

<file path=ppt/tags/tag6.xml><?xml version="1.0" encoding="utf-8"?>
<p:tagLst xmlns:a="http://schemas.openxmlformats.org/drawingml/2006/main" xmlns:r="http://schemas.openxmlformats.org/officeDocument/2006/relationships" xmlns:p="http://schemas.openxmlformats.org/presentationml/2006/main">
  <p:tag name="ID" val="6a8d72224c1b23430a15d6e7"/>
  <p:tag name="FIGURESLIDEID" val="5bfa2dfd-154f-4c8c-a84c-774dcebddc12"/>
  <p:tag name="SELECTIONIDS" val="a2b730c6-f089-4d1e-8a66-3b1cfbb0767f"/>
  <p:tag name="TRANSPARENTBACKGROUND" val="true"/>
  <p:tag name="VERSION" val="1787655856646"/>
  <p:tag name="TITLE" val="Untitled"/>
  <p:tag name="CREATORNAME" val="Mingjia Zhang"/>
  <p:tag name="DATEINSERTED" val="1787655856884"/>
  <p:tag name="DPI" val="300"/>
  <p:tag name="BIOJSON" val="{&quot;id&quot;:&quot;e0195f8e-a525-4ed8-ac28-9d1abe7a01b1&quot;,&quot;objects&quot;:{&quot;a2b730c6-f089-4d1e-8a66-3b1cfbb0767f&quot;:{&quot;type&quot;:&quot;FIGURE_OBJECT&quot;,&quot;id&quot;:&quot;a2b730c6-f089-4d1e-8a66-3b1cfbb0767f&quot;,&quot;relativeTransform&quot;:{&quot;translate&quot;:{&quot;x&quot;:10.402497080944272,&quot;y&quot;:-33.00194044183223},&quot;rotate&quot;:0,&quot;skewX&quot;:0,&quot;scale&quot;:{&quot;x&quot;:1,&quot;y&quot;:1}},&quot;opacity&quot;:1,&quot;path&quot;:{&quot;type&quot;:&quot;POLY_LINE&quot;,&quot;points&quot;:[{&quot;x&quot;:0,&quot;y&quot;:17.35537190082644},{&quot;x&quot;:0,&quot;y&quot;:-17.35537190082644}],&quot;closed&quot;:false},&quot;pathStyles&quot;:[{&quot;type&quot;:&quot;FILL&quot;,&quot;fillStyle&quot;:&quot;rgba(0,0,0,0)&quot;},{&quot;type&quot;:&quot;STROKE&quot;,&quot;strokeStyle&quot;:{&quot;units&quot;:&quot;PATH_LENGTH&quot;,&quot;stops&quot;:{&quot;0&quot;:&quot;#C0383000&quot;,&quot;1&quot;:&quot;#C03830&quot;,&quot;0.45&quot;:&quot;#C03830&quot;}},&quot;lineWidth&quot;:6,&quot;lineJoin&quot;:&quot;round&quot;}],&quot;pathMarkers&quot;:{&quot;markerEnd&quot;:{&quot;type&quot;:&quot;PATH&quot;,&quot;units&quot;:{&quot;type&quot;:&quot;STROKE_WIDTH&quot;,&quot;scale&quot;:0.600000000000000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5bfa2dfd-154f-4c8c-a84c-774dcebddc12&quot;,&quot;order&quot;:&quot;6&quot;},&quot;connectorInfo&quot;:{&quot;type&quot;:&quot;LINE&quot;,&quot;offset&quot;:{&quot;x&quot;:0,&quot;y&quot;:0},&quot;bending&quot;:0.1,&quot;customized&quot;:false}},&quot;5bfa2dfd-154f-4c8c-a84c-774dcebddc12&quot;:{&quot;id&quot;:&quot;5bfa2dfd-154f-4c8c-a84c-774dcebddc12&quot;,&quot;type&quot;:&quot;FIGURE_OBJECT&quot;,&quot;document&quot;:{&quot;type&quot;:&quot;FIGURE&quot;,&quot;canvasType&quot;:&quot;FIGURE&quot;,&quot;units&quot;:&quot;in&quot;},&quot;parent&quot;:{&quot;parentId&quot;:&quot;e0195f8e-a525-4ed8-ac28-9d1abe7a01b1&quot;,&quot;type&quot;:&quot;DOCUMENT&quot;,&quot;order&quot;:&quot;5&quot;}},&quot;e0195f8e-a525-4ed8-ac28-9d1abe7a01b1&quot;:{&quot;id&quot;:&quot;e0195f8e-a525-4ed8-ac28-9d1abe7a01b1&quot;,&quot;type&quot;:&quot;FIGURE_OBJECT&quot;,&quot;document&quot;:{&quot;type&quot;:&quot;DOCUMENT_GROUP&quot;,&quot;canvasType&quot;:&quot;FIGURE&quot;,&quot;units&quot;:&quot;in&quot;}}}}"/>
</p:tagLst>
</file>

<file path=ppt/tags/tag7.xml><?xml version="1.0" encoding="utf-8"?>
<p:tagLst xmlns:a="http://schemas.openxmlformats.org/drawingml/2006/main" xmlns:r="http://schemas.openxmlformats.org/officeDocument/2006/relationships" xmlns:p="http://schemas.openxmlformats.org/presentationml/2006/main">
  <p:tag name="ID" val="6a8d72224c1b23430a15d6e7"/>
  <p:tag name="FIGURESLIDEID" val="5bfa2dfd-154f-4c8c-a84c-774dcebddc12"/>
  <p:tag name="SELECTIONIDS" val="ff243e29-e91b-4bd2-bc95-3e7f4138f582"/>
  <p:tag name="TRANSPARENTBACKGROUND" val="true"/>
  <p:tag name="VERSION" val="1787655856646"/>
  <p:tag name="TITLE" val="Untitled"/>
  <p:tag name="CREATORNAME" val="Mingjia Zhang"/>
  <p:tag name="DATEINSERTED" val="1787655856884"/>
  <p:tag name="DPI" val="300"/>
  <p:tag name="BIOJSON" val="{&quot;id&quot;:&quot;e0195f8e-a525-4ed8-ac28-9d1abe7a01b1&quot;,&quot;objects&quot;:{&quot;ff243e29-e91b-4bd2-bc95-3e7f4138f582&quot;:{&quot;type&quot;:&quot;FIGURE_OBJECT&quot;,&quot;id&quot;:&quot;ff243e29-e91b-4bd2-bc95-3e7f4138f582&quot;,&quot;relativeTransform&quot;:{&quot;translate&quot;:{&quot;x&quot;:176.11530712857416,&quot;y&quot;:55.427811624283436},&quot;rotate&quot;:0,&quot;skewX&quot;:0,&quot;scale&quot;:{&quot;x&quot;:1,&quot;y&quot;:1}},&quot;opacity&quot;:1,&quot;path&quot;:{&quot;type&quot;:&quot;POLY_LINE&quot;,&quot;points&quot;:[{&quot;x&quot;:0,&quot;y&quot;:17.35537190082644},{&quot;x&quot;:0,&quot;y&quot;:-17.35537190082644}],&quot;closed&quot;:false},&quot;pathStyles&quot;:[{&quot;type&quot;:&quot;FILL&quot;,&quot;fillStyle&quot;:&quot;rgba(0,0,0,0)&quot;},{&quot;type&quot;:&quot;STROKE&quot;,&quot;strokeStyle&quot;:{&quot;units&quot;:&quot;PATH_LENGTH&quot;,&quot;stops&quot;:{&quot;0&quot;:&quot;#C0383000&quot;,&quot;1&quot;:&quot;#C03830&quot;,&quot;0.45&quot;:&quot;#C03830&quot;}},&quot;lineWidth&quot;:6,&quot;lineJoin&quot;:&quot;round&quot;}],&quot;pathMarkers&quot;:{&quot;markerEnd&quot;:{&quot;type&quot;:&quot;PATH&quot;,&quot;units&quot;:{&quot;type&quot;:&quot;STROKE_WIDTH&quot;,&quot;scale&quot;:0.600000000000000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5bfa2dfd-154f-4c8c-a84c-774dcebddc12&quot;,&quot;order&quot;:&quot;8&quot;},&quot;connectorInfo&quot;:{&quot;type&quot;:&quot;LINE&quot;,&quot;offset&quot;:{&quot;x&quot;:0,&quot;y&quot;:0},&quot;bending&quot;:0.1,&quot;customized&quot;:false}},&quot;5bfa2dfd-154f-4c8c-a84c-774dcebddc12&quot;:{&quot;id&quot;:&quot;5bfa2dfd-154f-4c8c-a84c-774dcebddc12&quot;,&quot;type&quot;:&quot;FIGURE_OBJECT&quot;,&quot;document&quot;:{&quot;type&quot;:&quot;FIGURE&quot;,&quot;canvasType&quot;:&quot;FIGURE&quot;,&quot;units&quot;:&quot;in&quot;},&quot;parent&quot;:{&quot;parentId&quot;:&quot;e0195f8e-a525-4ed8-ac28-9d1abe7a01b1&quot;,&quot;type&quot;:&quot;DOCUMENT&quot;,&quot;order&quot;:&quot;5&quot;}},&quot;e0195f8e-a525-4ed8-ac28-9d1abe7a01b1&quot;:{&quot;id&quot;:&quot;e0195f8e-a525-4ed8-ac28-9d1abe7a01b1&quot;,&quot;type&quot;:&quot;FIGURE_OBJECT&quot;,&quot;document&quot;:{&quot;type&quot;:&quot;DOCUMENT_GROUP&quot;,&quot;canvasType&quot;:&quot;FIGURE&quot;,&quot;units&quot;:&quot;in&quot;}}}}"/>
</p:tagLst>
</file>

<file path=ppt/tags/tag8.xml><?xml version="1.0" encoding="utf-8"?>
<p:tagLst xmlns:a="http://schemas.openxmlformats.org/drawingml/2006/main" xmlns:r="http://schemas.openxmlformats.org/officeDocument/2006/relationships" xmlns:p="http://schemas.openxmlformats.org/presentationml/2006/main">
  <p:tag name="EXPORTMETHOD" val="pptx_import_from_addin"/>
  <p:tag name="ILLUSTRATIONID" val="6a8d72224c1b23430a15d6e7"/>
  <p:tag name="SLIDEID" val="5bfa2dfd-154f-4c8c-a84c-774dcebddc12"/>
  <p:tag name="VERSION" val="1787655303912"/>
  <p:tag name="TITLE" val="Untitled"/>
  <p:tag name="CREATORNAME" val="Mingjia Zhang"/>
  <p:tag name="DATEINSERTED" val="1787655432574"/>
  <p:tag name="DPI" val="300"/>
  <p:tag name="BIOJSON" val="{&quot;id&quot;:&quot;e0195f8e-a525-4ed8-ac28-9d1abe7a01b1&quot;,&quot;objects&quot;:{&quot;5bfa2dfd-154f-4c8c-a84c-774dcebddc12&quot;:{&quot;id&quot;:&quot;5bfa2dfd-154f-4c8c-a84c-774dcebddc12&quot;,&quot;type&quot;:&quot;FIGURE_OBJECT&quot;,&quot;document&quot;:{&quot;type&quot;:&quot;FIGURE&quot;,&quot;canvasType&quot;:&quot;FIGURE&quot;,&quot;units&quot;:&quot;in&quot;},&quot;parent&quot;:{&quot;parentId&quot;:&quot;e0195f8e-a525-4ed8-ac28-9d1abe7a01b1&quot;,&quot;type&quot;:&quot;DOCUMENT&quot;,&quot;order&quot;:&quot;5&quot;}},&quot;77faf5ba-9c57-4b42-aeca-6f01b74ff5fd&quot;:{&quot;type&quot;:&quot;FIGURE_OBJECT&quot;,&quot;id&quot;:&quot;77faf5ba-9c57-4b42-aeca-6f01b74ff5fd&quot;,&quot;parent&quot;:{&quot;type&quot;:&quot;CHILD&quot;,&quot;parentId&quot;:&quot;5bfa2dfd-154f-4c8c-a84c-774dcebddc12&quot;,&quot;order&quot;:&quot;9&quot;},&quot;relativeTransform&quot;:{}},&quot;ff243e29-e91b-4bd2-bc95-3e7f4138f582&quot;:{&quot;type&quot;:&quot;FIGURE_OBJECT&quot;,&quot;id&quot;:&quot;ff243e29-e91b-4bd2-bc95-3e7f4138f582&quot;,&quot;relativeTransform&quot;:{&quot;translate&quot;:{&quot;x&quot;:176.11530712857416,&quot;y&quot;:55.427811624283436},&quot;rotate&quot;:0,&quot;skewX&quot;:0,&quot;scale&quot;:{&quot;x&quot;:1,&quot;y&quot;:1}},&quot;opacity&quot;:1,&quot;path&quot;:{&quot;type&quot;:&quot;POLY_LINE&quot;,&quot;points&quot;:[{&quot;x&quot;:0,&quot;y&quot;:17.35537190082644},{&quot;x&quot;:0,&quot;y&quot;:-17.35537190082644}],&quot;closed&quot;:false},&quot;pathStyles&quot;:[{&quot;type&quot;:&quot;FILL&quot;,&quot;fillStyle&quot;:&quot;rgba(0,0,0,0)&quot;},{&quot;type&quot;:&quot;STROKE&quot;,&quot;strokeStyle&quot;:{&quot;units&quot;:&quot;PATH_LENGTH&quot;,&quot;stops&quot;:{&quot;0&quot;:&quot;#C0383000&quot;,&quot;1&quot;:&quot;#C03830&quot;,&quot;0.45&quot;:&quot;#C03830&quot;}},&quot;lineWidth&quot;:6,&quot;lineJoin&quot;:&quot;round&quot;}],&quot;pathMarkers&quot;:{&quot;markerEnd&quot;:{&quot;type&quot;:&quot;PATH&quot;,&quot;units&quot;:{&quot;type&quot;:&quot;STROKE_WIDTH&quot;,&quot;scale&quot;:0.600000000000000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77faf5ba-9c57-4b42-aeca-6f01b74ff5fd&quot;,&quot;order&quot;:&quot;95&quot;},&quot;connectorInfo&quot;:{&quot;type&quot;:&quot;LINE&quot;,&quot;offset&quot;:{&quot;x&quot;:0,&quot;y&quot;:0},&quot;bending&quot;:0.1,&quot;customized&quot;:false}},&quot;461a286e-b7fe-4dd2-add6-39e3a8cee60f&quot;:{&quot;type&quot;:&quot;FIGURE_OBJECT&quot;,&quot;id&quot;:&quot;461a286e-b7fe-4dd2-add6-39e3a8cee60f&quot;,&quot;relativeTransform&quot;:{&quot;translate&quot;:{&quot;x&quot;:-208.18221353258275,&quot;y&quot;:-18.649461102989257},&quot;rotate&quot;:0,&quot;skewX&quot;:0,&quot;scale&quot;:{&quot;x&quot;:1,&quot;y&quot;:1}},&quot;opacity&quot;:1,&quot;path&quot;:{&quot;type&quot;:&quot;POLY_LINE&quot;,&quot;points&quot;:[{&quot;x&quot;:0,&quot;y&quot;:17.35537190082644},{&quot;x&quot;:0,&quot;y&quot;:-17.35537190082644}],&quot;closed&quot;:false},&quot;pathStyles&quot;:[{&quot;type&quot;:&quot;FILL&quot;,&quot;fillStyle&quot;:&quot;rgba(0,0,0,0)&quot;},{&quot;type&quot;:&quot;STROKE&quot;,&quot;strokeStyle&quot;:{&quot;units&quot;:&quot;PATH_LENGTH&quot;,&quot;stops&quot;:{&quot;0&quot;:&quot;#C0383000&quot;,&quot;1&quot;:&quot;#C03830&quot;,&quot;0.45&quot;:&quot;#C03830&quot;}},&quot;lineWidth&quot;:6,&quot;lineJoin&quot;:&quot;round&quot;}],&quot;pathMarkers&quot;:{&quot;markerEnd&quot;:{&quot;type&quot;:&quot;PATH&quot;,&quot;units&quot;:{&quot;type&quot;:&quot;STROKE_WIDTH&quot;,&quot;scale&quot;:0.600000000000000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77faf5ba-9c57-4b42-aeca-6f01b74ff5fd&quot;,&quot;order&quot;:&quot;9&quot;},&quot;connectorInfo&quot;:{&quot;type&quot;:&quot;LINE&quot;,&quot;offset&quot;:{&quot;x&quot;:0,&quot;y&quot;:0},&quot;bending&quot;:0.1,&quot;customized&quot;:false}},&quot;a2b730c6-f089-4d1e-8a66-3b1cfbb0767f&quot;:{&quot;type&quot;:&quot;FIGURE_OBJECT&quot;,&quot;id&quot;:&quot;a2b730c6-f089-4d1e-8a66-3b1cfbb0767f&quot;,&quot;relativeTransform&quot;:{&quot;translate&quot;:{&quot;x&quot;:10.402497080944272,&quot;y&quot;:-33.00194044183223},&quot;rotate&quot;:0,&quot;skewX&quot;:0,&quot;scale&quot;:{&quot;x&quot;:1,&quot;y&quot;:1}},&quot;opacity&quot;:1,&quot;path&quot;:{&quot;type&quot;:&quot;POLY_LINE&quot;,&quot;points&quot;:[{&quot;x&quot;:0,&quot;y&quot;:17.35537190082644},{&quot;x&quot;:0,&quot;y&quot;:-17.35537190082644}],&quot;closed&quot;:false},&quot;pathStyles&quot;:[{&quot;type&quot;:&quot;FILL&quot;,&quot;fillStyle&quot;:&quot;rgba(0,0,0,0)&quot;},{&quot;type&quot;:&quot;STROKE&quot;,&quot;strokeStyle&quot;:{&quot;units&quot;:&quot;PATH_LENGTH&quot;,&quot;stops&quot;:{&quot;0&quot;:&quot;#C0383000&quot;,&quot;1&quot;:&quot;#C03830&quot;,&quot;0.45&quot;:&quot;#C03830&quot;}},&quot;lineWidth&quot;:6,&quot;lineJoin&quot;:&quot;round&quot;}],&quot;pathMarkers&quot;:{&quot;markerEnd&quot;:{&quot;type&quot;:&quot;PATH&quot;,&quot;units&quot;:{&quot;type&quot;:&quot;STROKE_WIDTH&quot;,&quot;scale&quot;:0.600000000000000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77faf5ba-9c57-4b42-aeca-6f01b74ff5fd&quot;,&quot;order&quot;:&quot;8&quot;},&quot;connectorInfo&quot;:{&quot;type&quot;:&quot;LINE&quot;,&quot;offset&quot;:{&quot;x&quot;:0,&quot;y&quot;:0},&quot;bending&quot;:0.1,&quot;customized&quot;:false}},&quot;bb5333a5-5932-4ef0-99af-d4f3f4f82134&quot;:{&quot;type&quot;:&quot;FIGURE_OBJECT&quot;,&quot;id&quot;:&quot;bb5333a5-5932-4ef0-99af-d4f3f4f82134&quot;,&quot;relativeTransform&quot;:{&quot;translate&quot;:{&quot;x&quot;:79.83471074380157,&quot;y&quot;:-81.3223140495868},&quot;rotate&quot;:0,&quot;skewX&quot;:0,&quot;scale&quot;:{&quot;x&quot;:1,&quot;y&quot;:1}},&quot;opacity&quot;:1,&quot;path&quot;:{&quot;type&quot;:&quot;POLY_LINE&quot;,&quot;points&quot;:[{&quot;x&quot;:0,&quot;y&quot;:-18.595041322314074},{&quot;x&quot;:0,&quot;y&quot;:18.595041322314074}],&quot;closed&quot;:false},&quot;pathStyles&quot;:[{&quot;type&quot;:&quot;FILL&quot;,&quot;fillStyle&quot;:&quot;rgba(0,0,0,0)&quot;},{&quot;type&quot;:&quot;STROKE&quot;,&quot;strokeStyle&quot;:{&quot;units&quot;:&quot;PATH_LENGTH&quot;,&quot;stops&quot;:{&quot;0&quot;:&quot;#2D5F8A00&quot;,&quot;1&quot;:&quot;#2D5F8A&quot;,&quot;0.45&quot;:&quot;#2D5F8A&quot;}},&quot;lineWidth&quot;:6,&quot;lineJoin&quot;:&quot;round&quot;}],&quot;pathMarkers&quot;:{&quot;markerEnd&quot;:{&quot;type&quot;:&quot;PATH&quot;,&quot;units&quot;:{&quot;type&quot;:&quot;STROKE_WIDTH&quot;,&quot;scale&quot;:0.600000000000000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77faf5ba-9c57-4b42-aeca-6f01b74ff5fd&quot;,&quot;order&quot;:&quot;7&quot;},&quot;connectorInfo&quot;:{&quot;type&quot;:&quot;LINE&quot;,&quot;offset&quot;:{&quot;x&quot;:0,&quot;y&quot;:0},&quot;bending&quot;:0.1,&quot;customized&quot;:false}},&quot;1e1f52b9-c6cf-4376-b1ef-acbcceec7bf7&quot;:{&quot;type&quot;:&quot;FIGURE_OBJECT&quot;,&quot;id&quot;:&quot;1e1f52b9-c6cf-4376-b1ef-acbcceec7bf7&quot;,&quot;relativeTransform&quot;:{&quot;translate&quot;:{&quot;x&quot;:62.39669418882113,&quot;y&quot;:-172.72727371735874},&quot;rotate&quot;:0,&quot;skewX&quot;:0,&quot;scale&quot;:{&quot;x&quot;:1,&quot;y&quot;:1}},&quot;opacity&quot;:1,&quot;path&quot;:{&quot;type&quot;:&quot;POLY_LINE&quot;,&quot;points&quot;:[{&quot;x&quot;:0,&quot;y&quot;:17.35537190082644},{&quot;x&quot;:0,&quot;y&quot;:-17.35537190082644}],&quot;closed&quot;:false},&quot;pathStyles&quot;:[{&quot;type&quot;:&quot;FILL&quot;,&quot;fillStyle&quot;:&quot;rgba(0,0,0,0)&quot;},{&quot;type&quot;:&quot;STROKE&quot;,&quot;strokeStyle&quot;:{&quot;units&quot;:&quot;PATH_LENGTH&quot;,&quot;stops&quot;:{&quot;0&quot;:&quot;#C0383000&quot;,&quot;1&quot;:&quot;#C03830&quot;,&quot;0.45&quot;:&quot;#C03830&quot;}},&quot;lineWidth&quot;:6,&quot;lineJoin&quot;:&quot;round&quot;}],&quot;pathMarkers&quot;:{&quot;markerEnd&quot;:{&quot;type&quot;:&quot;PATH&quot;,&quot;units&quot;:{&quot;type&quot;:&quot;STROKE_WIDTH&quot;,&quot;scale&quot;:0.600000000000000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77faf5ba-9c57-4b42-aeca-6f01b74ff5fd&quot;,&quot;order&quot;:&quot;5&quot;},&quot;connectorInfo&quot;:{&quot;type&quot;:&quot;LINE&quot;,&quot;offset&quot;:{&quot;x&quot;:0,&quot;y&quot;:0},&quot;bending&quot;:0.1,&quot;customized&quot;:false}},&quot;e5fce867-1b54-45ac-8160-51b5fa684f63&quot;:{&quot;type&quot;:&quot;FIGURE_OBJECT&quot;,&quot;id&quot;:&quot;e5fce867-1b54-45ac-8160-51b5fa684f63&quot;,&quot;relativeTransform&quot;:{&quot;translate&quot;:{&quot;x&quot;:-60.74380165289256,&quot;y&quot;:-280.57851239669424},&quot;rotate&quot;:0,&quot;skewX&quot;:0,&quot;scale&quot;:{&quot;x&quot;:1,&quot;y&quot;:1}},&quot;opacity&quot;:1,&quot;path&quot;:{&quot;type&quot;:&quot;POLY_LINE&quot;,&quot;points&quot;:[{&quot;x&quot;:0,&quot;y&quot;:-18.595041322314074},{&quot;x&quot;:0,&quot;y&quot;:18.595041322314074}],&quot;closed&quot;:false},&quot;pathStyles&quot;:[{&quot;type&quot;:&quot;FILL&quot;,&quot;fillStyle&quot;:&quot;rgba(0,0,0,0)&quot;},{&quot;type&quot;:&quot;STROKE&quot;,&quot;strokeStyle&quot;:{&quot;units&quot;:&quot;PATH_LENGTH&quot;,&quot;stops&quot;:{&quot;0&quot;:&quot;#2D5F8A00&quot;,&quot;1&quot;:&quot;#2D5F8A&quot;,&quot;0.45&quot;:&quot;#2D5F8A&quot;}},&quot;lineWidth&quot;:6,&quot;lineJoin&quot;:&quot;round&quot;}],&quot;pathMarkers&quot;:{&quot;markerEnd&quot;:{&quot;type&quot;:&quot;PATH&quot;,&quot;units&quot;:{&quot;type&quot;:&quot;STROKE_WIDTH&quot;,&quot;scale&quot;:0.600000000000000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77faf5ba-9c57-4b42-aeca-6f01b74ff5fd&quot;,&quot;order&quot;:&quot;2&quot;},&quot;connectorInfo&quot;:{&quot;type&quot;:&quot;LINE&quot;,&quot;offset&quot;:{&quot;x&quot;:0,&quot;y&quot;:0},&quot;bending&quot;:0.1,&quot;customized&quot;:false}},&quot;cd55a352-cb64-4f2d-8f0c-313103f5e554&quot;:{&quot;relativeTransform&quot;:{&quot;translate&quot;:{&quot;x&quot;:1063.3782333559693,&quot;y&quot;:-0.00092176183485293},&quot;rotate&quot;:0,&quot;skewX&quot;:0,&quot;scale&quot;:{&quot;x&quot;:1,&quot;y&quot;:1}},&quot;type&quot;:&quot;FIGURE_OBJECT&quot;,&quot;id&quot;:&quot;cd55a352-cb64-4f2d-8f0c-313103f5e554&quot;,&quot;parent&quot;:{&quot;type&quot;:&quot;CHILD&quot;,&quot;parentId&quot;:&quot;77faf5ba-9c57-4b42-aeca-6f01b74ff5fd&quot;,&quot;order&quot;:&quot;1&quot;},&quot;name&quot;:&quot;Cancer cell metabolism (nutrient-replete)&quot;,&quot;displayName&quot;:&quot;Cancer cell metabolism (nutrient-replete)&quot;,&quot;source&quot;:{&quot;id&quot;:&quot;6402d457007a9dbd140c0ff3&quot;,&quot;type&quot;:&quot;ASSETS&quot;},&quot;isPremium&quot;:true},&quot;ee3d0625-db7c-4ee7-aa2f-38d9da3bc7db&quot;:{&quot;type&quot;:&quot;FIGURE_OBJECT&quot;,&quot;id&quot;:&quot;ee3d0625-db7c-4ee7-aa2f-38d9da3bc7db&quot;,&quot;relativeTransform&quot;:{&quot;translate&quot;:{&quot;x&quot;:-1047.9825227531203,&quot;y&quot;:3.2783113056493587},&quot;rotate&quot;:0,&quot;skewX&quot;:0,&quot;scale&quot;:{&quot;x&quot;:1,&quot;y&quot;:1}},&quot;opacity&quot;:1,&quot;source&quot;:{&quot;type&quot;:&quot;ASSETS&quot;},&quot;pathStyles&quot;:[{&quot;type&quot;:&quot;FILL&quot;,&quot;fillStyle&quot;:&quot;rgb(0,0,0)&quot;}],&quot;isLocked&quot;:false,&quot;parent&quot;:{&quot;type&quot;:&quot;CHILD&quot;,&quot;parentId&quot;:&quot;cd55a352-cb64-4f2d-8f0c-313103f5e554&quot;,&quot;order&quot;:&quot;5&quot;}},&quot;15f9f6d6-a468-4b67-ba2c-625537de03ae&quot;:{&quot;type&quot;:&quot;FIGURE_OBJECT&quot;,&quot;id&quot;:&quot;15f9f6d6-a468-4b67-ba2c-625537de03ae&quot;,&quot;relativeTransform&quot;:{&quot;translate&quot;:{&quot;x&quot;:118.92393179175366,&quot;y&quot;:-141.8095987973717},&quot;rotate&quot;:0,&quot;skewX&quot;:0,&quot;scale&quot;:{&quot;x&quot;:1,&quot;y&quot;:1}},&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2]}],&quot;text&quot;:&quot;PPP&quot;}],&quot;verticalAlign&quot;:&quot;TOP&quot;,&quot;_lastCaretLocation&quot;:{&quot;lineIndex&quot;:0,&quot;runIndex&quot;:-1,&quot;charIndex&quot;:-1,&quot;endOfLine&quot;:true}},&quot;size&quot;:{&quot;x&quot;:143.02859784953793,&quot;y&quot;:48.908219490298826},&quot;targetSize&quot;:{&quot;x&quot;:143.02859784953793,&quot;y&quot;:48.908219490298826},&quot;format&quot;:&quot;BETTER_TEXT&quot;,&quot;verticalAlign&quot;:&quot;TOP&quot;},&quot;isLocked&quot;:false,&quot;parent&quot;:{&quot;type&quot;:&quot;CHILD&quot;,&quot;parentId&quot;:&quot;ee3d0625-db7c-4ee7-aa2f-38d9da3bc7db&quot;,&quot;order&quot;:&quot;9997&quot;}},&quot;7a1e8ef8-30e4-4303-9af9-f3ea957a0a01&quot;:{&quot;type&quot;:&quot;FIGURE_OBJECT&quot;,&quot;id&quot;:&quot;7a1e8ef8-30e4-4303-9af9-f3ea957a0a01&quot;,&quot;relativeTransform&quot;:{&quot;translate&quot;:{&quot;x&quot;:0.40958561914704816,&quot;y&quot;:-5.683531321282473},&quot;rotate&quot;:0,&quot;skewX&quot;:0,&quot;scale&quot;:{&quot;x&quot;:1,&quot;y&quot;:1}},&quot;opacity&quot;:1,&quot;path&quot;:{&quot;type&quot;:&quot;POLY_LINE&quot;,&quot;points&quot;:[{&quot;x&quot;:-29.525802019376382,&quot;y&quot;:-210.18531265289508},{&quot;x&quot;:-29.525802019376385,&quot;y&quot;:-186.82430688060975}],&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9995&quot;},&quot;connectorInfo&quot;:{&quot;type&quot;:&quot;LINE&quot;,&quot;offset&quot;:{&quot;x&quot;:0,&quot;y&quot;:0},&quot;bending&quot;:0.1,&quot;customized&quot;:true}},&quot;00deab47-81b7-4dc9-b4b2-e7ba15fbf5ae&quot;:{&quot;type&quot;:&quot;FIGURE_OBJECT&quot;,&quot;id&quot;:&quot;00deab47-81b7-4dc9-b4b2-e7ba15fbf5ae&quot;,&quot;relativeTransform&quot;:{&quot;translate&quot;:{&quot;x&quot;:7.123466443530063,&quot;y&quot;:0.20994685984805983},&quot;rotate&quot;:0,&quot;skewX&quot;:0,&quot;scale&quot;:{&quot;x&quot;:1,&quot;y&quot;:1}},&quot;opacity&quot;:1,&quot;path&quot;:{&quot;type&quot;:&quot;POLY_LINE&quot;,&quot;points&quot;:[{&quot;x&quot;:-8.026698315322733,&quot;y&quot;:-180.08920965301982},{&quot;x&quot;:93.3708446419857,&quot;y&quot;:-154.97238238644695},{&quot;x&quot;:-4.858691913251391,&quot;y&quot;:-118.56538533185483}],&quot;closed&quot;:false},&quot;pathStyles&quot;:[{&quot;type&quot;:&quot;FILL&quot;,&quot;fillStyle&quot;:&quot;rgba(0,0,0,0)&quot;},{&quot;type&quot;:&quot;STROKE&quot;,&quot;strokeStyle&quot;:&quot;#232323&quot;,&quot;lineWidth&quot;:2,&quot;lineJoin&quot;:&quot;round&quot;}],&quot;pathSmoothing&quot;:{&quot;type&quot;:&quot;CATMULL_SMOOTHING&quot;,&quot;smoothing&quot;:0.2},&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999&quot;},&quot;connectorInfo&quot;:{&quot;type&quot;:&quot;QUADRATIC&quot;,&quot;offset&quot;:{&quot;x&quot;:0,&quot;y&quot;:0},&quot;bending&quot;:0.1,&quot;customized&quot;:true}},&quot;c083ba41-3f27-4e1a-a5a2-0468a1dc1b89&quot;:{&quot;type&quot;:&quot;FIGURE_OBJECT&quot;,&quot;id&quot;:&quot;c083ba41-3f27-4e1a-a5a2-0468a1dc1b89&quot;,&quot;relativeTransform&quot;:{&quot;translate&quot;:{&quot;x&quot;:-29.525253098378304,&quot;y&quot;:-119.36674792832274},&quot;rotate&quot;:0,&quot;skewX&quot;:0,&quot;scale&quot;:{&quot;x&quot;:1,&quot;y&quot;:1}},&quot;opacity&quot;:1,&quot;pathStyles&quot;:[{&quot;type&quot;:&quot;FILL&quot;,&quot;fillStyle&quot;:&quot;#232323&quot;}],&quot;text&quot;:{&quot;textData&quot;:{&quot;lineSpacing&quot;:&quot;normal&quot;,&quot;alignment&quot;:&quot;center&quot;,&quot;lines&quot;:[{&quot;runs&quot;:[{&quot;style&quot;:{&quot;fontFamily&quot;:&quot;Roboto&quot;,&quot;fontSize&quot;:22.041560733910483,&quot;color&quot;:&quot;#232323&quot;,&quot;fontWeight&quot;:&quot;normal&quot;,&quot;fontStyle&quot;:&quot;normal&quot;,&quot;decoration&quot;:&quot;none&quot;,&quot;script&quot;:&quot;none&quot;},&quot;range&quot;:[0,2]}],&quot;text&quot;:&quot;F6P&quot;}],&quot;verticalAlign&quot;:&quot;TOP&quot;,&quot;_lastCaretLocation&quot;:{&quot;lineIndex&quot;:0,&quot;runIndex&quot;:-1,&quot;charIndex&quot;:-1,&quot;endOfLine&quot;:true}},&quot;size&quot;:{&quot;x&quot;:132.92536752076546,&quot;y&quot;:27.05100635525378},&quot;targetSize&quot;:{&quot;x&quot;:132.92536752076546,&quot;y&quot;:27.05100635525378},&quot;format&quot;:&quot;BETTER_TEXT&quot;,&quot;verticalAlign&quot;:&quot;TOP&quot;},&quot;isLocked&quot;:false,&quot;parent&quot;:{&quot;type&quot;:&quot;CHILD&quot;,&quot;parentId&quot;:&quot;ee3d0625-db7c-4ee7-aa2f-38d9da3bc7db&quot;,&quot;order&quot;:&quot;998&quot;}},&quot;2a188aa7-ef57-4beb-838a-bc1469aea1e4&quot;:{&quot;type&quot;:&quot;FIGURE_OBJECT&quot;,&quot;id&quot;:&quot;2a188aa7-ef57-4beb-838a-bc1469aea1e4&quot;,&quot;relativeTransform&quot;:{&quot;translate&quot;:{&quot;x&quot;:-0.00038727203936872456,&quot;y&quot;:21.482554876720855},&quot;rotate&quot;:0,&quot;skewX&quot;:0,&quot;scale&quot;:{&quot;x&quot;:1,&quot;y&quot;:1}},&quot;opacity&quot;:1,&quot;path&quot;:{&quot;type&quot;:&quot;POLY_LINE&quot;,&quot;points&quot;:[{&quot;x&quot;:-29.525802019376382,&quot;y&quot;:-183.1343062976413},{&quot;x&quot;:-29.525802019376382,&quot;y&quot;:-158.06646032723114}],&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997&quot;},&quot;connectorInfo&quot;:{&quot;type&quot;:&quot;LINE&quot;,&quot;offset&quot;:{&quot;x&quot;:0,&quot;y&quot;:0},&quot;bending&quot;:0.1,&quot;customized&quot;:true}},&quot;30eb8343-f99c-4972-9c56-d647567bf96d&quot;:{&quot;type&quot;:&quot;FIGURE_OBJECT&quot;,&quot;id&quot;:&quot;30eb8343-f99c-4972-9c56-d647567bf96d&quot;,&quot;relativeTransform&quot;:{&quot;translate&quot;:{&quot;x&quot;:-29.525184500090592,&quot;y&quot;:-171.81341996804113},&quot;rotate&quot;:0,&quot;skewX&quot;:0,&quot;scale&quot;:{&quot;x&quot;:1,&quot;y&quot;:1}},&quot;opacity&quot;:1,&quot;pathStyles&quot;:[{&quot;type&quot;:&quot;FILL&quot;,&quot;fillStyle&quot;:&quot;#232323&quot;}],&quot;text&quot;:{&quot;textData&quot;:{&quot;lineSpacing&quot;:&quot;normal&quot;,&quot;alignment&quot;:&quot;center&quot;,&quot;lines&quot;:[{&quot;runs&quot;:[{&quot;style&quot;:{&quot;fontFamily&quot;:&quot;Roboto&quot;,&quot;fontSize&quot;:22.041560733910483,&quot;color&quot;:&quot;#232323&quot;,&quot;fontWeight&quot;:&quot;normal&quot;,&quot;fontStyle&quot;:&quot;normal&quot;,&quot;decoration&quot;:&quot;none&quot;,&quot;script&quot;:&quot;none&quot;},&quot;range&quot;:[0,2]}],&quot;text&quot;:&quot;G6P&quot;}],&quot;verticalAlign&quot;:&quot;TOP&quot;,&quot;_lastCaretLocation&quot;:{&quot;lineIndex&quot;:0,&quot;runIndex&quot;:-1,&quot;charIndex&quot;:-1,&quot;endOfLine&quot;:true}},&quot;size&quot;:{&quot;x&quot;:132.92536752076546,&quot;y&quot;:27.05100635525378},&quot;targetSize&quot;:{&quot;x&quot;:132.92536752076546,&quot;y&quot;:27.05100635525378},&quot;format&quot;:&quot;BETTER_TEXT&quot;,&quot;verticalAlign&quot;:&quot;TOP&quot;},&quot;isLocked&quot;:false,&quot;parent&quot;:{&quot;type&quot;:&quot;CHILD&quot;,&quot;parentId&quot;:&quot;ee3d0625-db7c-4ee7-aa2f-38d9da3bc7db&quot;,&quot;order&quot;:&quot;995&quot;}},&quot;11a3f280-21dd-4758-8542-b7f51b5d65af&quot;:{&quot;type&quot;:&quot;FIGURE_OBJECT&quot;,&quot;id&quot;:&quot;11a3f280-21dd-4758-8542-b7f51b5d65af&quot;,&quot;relativeTransform&quot;:{&quot;translate&quot;:{&quot;x&quot;:-203.0171298744316,&quot;y&quot;:-61.93985389866221},&quot;rotate&quot;:0,&quot;skewX&quot;:0,&quot;scale&quot;:{&quot;x&quot;:1,&quot;y&quot;:1}},&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8]}],&quot;text&quot;:&quot;Aspartate&quot;}],&quot;verticalAlign&quot;:&quot;TOP&quot;,&quot;_lastCaretLocation&quot;:{&quot;lineIndex&quot;:0,&quot;runIndex&quot;:-1,&quot;charIndex&quot;:-1,&quot;endOfLine&quot;:true}},&quot;size&quot;:{&quot;x&quot;:143.02859784953793,&quot;y&quot;:48.908219490298826},&quot;targetSize&quot;:{&quot;x&quot;:143.02859784953793,&quot;y&quot;:48.908219490298826},&quot;format&quot;:&quot;BETTER_TEXT&quot;,&quot;verticalAlign&quot;:&quot;TOP&quot;},&quot;isLocked&quot;:false,&quot;parent&quot;:{&quot;type&quot;:&quot;CHILD&quot;,&quot;parentId&quot;:&quot;ee3d0625-db7c-4ee7-aa2f-38d9da3bc7db&quot;,&quot;order&quot;:&quot;99&quot;}},&quot;d61a1a98-7dca-4490-aec7-5fde5240e122&quot;:{&quot;id&quot;:&quot;d61a1a98-7dca-4490-aec7-5fde5240e122&quot;,&quot;type&quot;:&quot;FIGURE_OBJECT&quot;,&quot;relativeTransform&quot;:{&quot;translate&quot;:{&quot;x&quot;:129.07030881462663,&quot;y&quot;:44.00971170445172},&quot;rotate&quot;:0,&quot;skewX&quot;:0,&quot;scale&quot;:{&quot;x&quot;:1,&quot;y&quot;:1}},&quot;text&quot;:{&quot;textData&quot;:{&quot;lineSpacing&quot;:&quot;normal&quot;,&quot;alignment&quot;:&quot;left&quot;,&quot;verticalAlign&quot;:&quot;TOP&quot;,&quot;lines&quot;:[{&quot;runs&quot;:[{&quot;style&quot;:{&quot;fontFamily&quot;:&quot;Roboto&quot;,&quot;fontSize&quot;:24,&quot;color&quot;:&quot;black&quot;,&quot;fontWeight&quot;:&quot;bold&quot;,&quot;fontStyle&quot;:&quot;normal&quot;,&quot;decoration&quot;:&quot;none&quot;},&quot;range&quot;:[0,3]}],&quot;text&quot;:&quot;ACLY&quot;}],&quot;_lastCaretLocation&quot;:{&quot;lineIndex&quot;:0,&quot;runIndex&quot;:0,&quot;charIndex&quot;:0}},&quot;format&quot;:&quot;BETTER_TEXT&quot;,&quot;size&quot;:{&quot;x&quot;:77.22607489597772,&quot;y&quot;:28},&quot;targetSize&quot;:{&quot;x&quot;:77.22607489597772,&quot;y&quot;:23.96671289875178}},&quot;parent&quot;:{&quot;type&quot;:&quot;CHILD&quot;,&quot;parentId&quot;:&quot;ee3d0625-db7c-4ee7-aa2f-38d9da3bc7db&quot;,&quot;order&quot;:&quot;98&quot;}},&quot;49a77145-e023-4b87-98f9-2593b563f69c&quot;:{&quot;type&quot;:&quot;FIGURE_OBJECT&quot;,&quot;id&quot;:&quot;49a77145-e023-4b87-98f9-2593b563f69c&quot;,&quot;relativeTransform&quot;:{&quot;translate&quot;:{&quot;x&quot;:-88.12104347386153,&quot;y&quot;:-248.78126055629718},&quot;rotate&quot;:0,&quot;skewX&quot;:0,&quot;scale&quot;:{&quot;x&quot;:1,&quot;y&quot;:1}},&quot;opacity&quot;:1,&quot;path&quot;:{&quot;type&quot;:&quot;POLY_LINE&quot;,&quot;points&quot;:[{&quot;x&quot;:-53.25936199722605,&quot;y&quot;:-41.94174757281553},{&quot;x&quot;:57.253814231553974,&quot;y&quot;:7.323161541972695}],&quot;closed&quot;:false},&quot;pathStyles&quot;:[{&quot;type&quot;:&quot;FILL&quot;,&quot;fillStyle&quot;:&quot;rgba(0,0,0,0)&quot;},{&quot;type&quot;:&quot;STROKE&quot;,&quot;strokeStyle&quot;:&quot;#232323&quot;,&quot;lineWidth&quot;:2,&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97&quot;},&quot;connectorInfo&quot;:{&quot;type&quot;:&quot;LINE&quot;,&quot;offset&quot;:{&quot;x&quot;:0,&quot;y&quot;:0},&quot;bending&quot;:0.1,&quot;customized&quot;:false}},&quot;12d347b9-7a8d-4ce1-9dc6-b4a299a13bbc&quot;:{&quot;type&quot;:&quot;FIGURE_OBJECT&quot;,&quot;id&quot;:&quot;12d347b9-7a8d-4ce1-9dc6-b4a299a13bbc&quot;,&quot;relativeTransform&quot;:{&quot;translate&quot;:{&quot;x&quot;:-188.08338079238058,&quot;y&quot;:-303.7230340614558},&quot;rotate&quot;:0,&quot;skewX&quot;:0,&quot;scale&quot;:{&quot;x&quot;:1,&quot;y&quot;:1}},&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6]}],&quot;text&quot;:&quot;Glucose&quot;,&quot;baseStyle&quot;:{&quot;fontFamily&quot;:&quot;Roboto&quot;,&quot;fontSize&quot;:20.03778248537316,&quot;color&quot;:&quot;rgba(148,32,30,1)&quot;,&quot;fontWeight&quot;:&quot;bold&quot;,&quot;fontStyle&quot;:&quot;normal&quot;,&quot;decoration&quot;:&quot;none&quot;,&quot;script&quot;:&quot;none&quot;}}],&quot;verticalAlign&quot;:&quot;TOP&quot;},&quot;size&quot;:{&quot;x&quot;:128.29354194779268,&quot;y&quot;:24},&quot;targetSize&quot;:{&quot;x&quot;:128.29354194779268,&quot;y&quot;:22.642694208471674},&quot;format&quot;:&quot;BETTER_TEXT&quot;,&quot;verticalAlign&quot;:&quot;TOP&quot;},&quot;isLocked&quot;:false,&quot;parent&quot;:{&quot;type&quot;:&quot;CHILD&quot;,&quot;parentId&quot;:&quot;ee3d0625-db7c-4ee7-aa2f-38d9da3bc7db&quot;,&quot;order&quot;:&quot;95&quot;}},&quot;92d2e739-7084-47f6-8d33-541dee9d8ba2&quot;:{&quot;type&quot;:&quot;FIGURE_OBJECT&quot;,&quot;id&quot;:&quot;92d2e739-7084-47f6-8d33-541dee9d8ba2&quot;,&quot;relativeTransform&quot;:{&quot;translate&quot;:{&quot;x&quot;:-35.90536198618591,&quot;y&quot;:95.00122603365446},&quot;rotate&quot;:0},&quot;opacity&quot;:1,&quot;source&quot;:{&quot;type&quot;:&quot;ASSETS&quot;},&quot;pathStyles&quot;:[{&quot;type&quot;:&quot;FILL&quot;,&quot;fillStyle&quot;:&quot;rgb(0,0,0)&quot;}],&quot;isLocked&quot;:false,&quot;parent&quot;:{&quot;type&quot;:&quot;CHILD&quot;,&quot;parentId&quot;:&quot;ee3d0625-db7c-4ee7-aa2f-38d9da3bc7db&quot;,&quot;order&quot;:&quot;9&quot;}},&quot;c654ebd5-cc4f-466a-b32f-14d5f3656ee2&quot;:{&quot;type&quot;:&quot;FIGURE_OBJECT&quot;,&quot;id&quot;:&quot;c654ebd5-cc4f-466a-b32f-14d5f3656ee2&quot;,&quot;relativeTransform&quot;:{&quot;translate&quot;:{&quot;x&quot;:-0.0004907327229508474,&quot;y&quot;:-0.000045397795622271556},&quot;rotate&quot;:0},&quot;opacity&quot;:1,&quot;path&quot;:{&quot;type&quot;:&quot;ARC&quot;,&quot;size&quot;:{&quot;x&quot;:130.32631653072036,&quot;y&quot;:138.25293600744575},&quot;startAngle&quot;:1.0945900593724587,&quot;sweepAngle&quot;:1.482007786746741},&quot;pathStyles&quot;:[{&quot;type&quot;:&quot;FILL&quot;,&quot;fillStyle&quot;:&quot;transparent&quot;},{&quot;type&quot;:&quot;STROKE&quot;,&quot;strokeStyle&quot;:&quot;#232323&quot;,&quot;lineWidth&quot;:1.5028336864029872,&quot;lineJoin&quot;:&quot;round&quot;}],&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92d2e739-7084-47f6-8d33-541dee9d8ba2&quot;,&quot;order&quot;:&quot;7&quot;}},&quot;ca1d381f-e97e-4710-b874-5097f385f772&quot;:{&quot;type&quot;:&quot;FIGURE_OBJECT&quot;,&quot;id&quot;:&quot;ca1d381f-e97e-4710-b874-5097f385f772&quot;,&quot;relativeTransform&quot;:{&quot;translate&quot;:{&quot;x&quot;:0.0004907327229508474,&quot;y&quot;:0.000045397795451549646},&quot;rotate&quot;:0},&quot;opacity&quot;:1,&quot;path&quot;:{&quot;type&quot;:&quot;ARC&quot;,&quot;size&quot;:{&quot;x&quot;:130.32631653072036,&quot;y&quot;:138.25293600744575},&quot;startAngle&quot;:3.0357850701238442,&quot;sweepAngle&quot;:0.7469604253090996},&quot;pathStyles&quot;:[{&quot;type&quot;:&quot;FILL&quot;,&quot;fillStyle&quot;:&quot;transparent&quot;},{&quot;type&quot;:&quot;STROKE&quot;,&quot;strokeStyle&quot;:&quot;#232323&quot;,&quot;lineWidth&quot;:1.5028336864029872,&quot;lineJoin&quot;:&quot;round&quot;}],&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92d2e739-7084-47f6-8d33-541dee9d8ba2&quot;,&quot;order&quot;:&quot;5&quot;}},&quot;3ac8ec5a-c85c-4324-aae3-963a9ddd2ffe&quot;:{&quot;type&quot;:&quot;FIGURE_OBJECT&quot;,&quot;id&quot;:&quot;3ac8ec5a-c85c-4324-aae3-963a9ddd2ffe&quot;,&quot;relativeTransform&quot;:{&quot;translate&quot;:{&quot;x&quot;:-0.0004907327229508474,&quot;y&quot;:-0.000045397795622271556},&quot;rotate&quot;:0},&quot;opacity&quot;:1,&quot;path&quot;:{&quot;type&quot;:&quot;ARC&quot;,&quot;size&quot;:{&quot;x&quot;:130.32631653072036,&quot;y&quot;:138.25293600744575},&quot;startAngle&quot;:-0.2961722170148974,&quot;sweepAngle&quot;:0.8030292754808301},&quot;pathStyles&quot;:[{&quot;type&quot;:&quot;FILL&quot;,&quot;fillStyle&quot;:&quot;transparent&quot;},{&quot;type&quot;:&quot;STROKE&quot;,&quot;strokeStyle&quot;:&quot;#232323&quot;,&quot;lineWidth&quot;:1.5028336864029872,&quot;lineJoin&quot;:&quot;round&quot;}],&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92d2e739-7084-47f6-8d33-541dee9d8ba2&quot;,&quot;order&quot;:&quot;2&quot;}},&quot;16bcc69e-7207-4b67-b672-d7549ec3338e&quot;:{&quot;type&quot;:&quot;FIGURE_OBJECT&quot;,&quot;id&quot;:&quot;16bcc69e-7207-4b67-b672-d7549ec3338e&quot;,&quot;relativeTransform&quot;:{&quot;translate&quot;:{&quot;x&quot;:0.0004907327229508474,&quot;y&quot;:0.000045397795451549646},&quot;rotate&quot;:0},&quot;opacity&quot;:1,&quot;path&quot;:{&quot;type&quot;:&quot;ARC&quot;,&quot;size&quot;:{&quot;x&quot;:130.32631653072036,&quot;y&quot;:138.25293600744575},&quot;startAngle&quot;:-1.847388579580737,&quot;sweepAngle&quot;:1.1118651031326994},&quot;pathStyles&quot;:[{&quot;type&quot;:&quot;FILL&quot;,&quot;fillStyle&quot;:&quot;transparent&quot;},{&quot;type&quot;:&quot;STROKE&quot;,&quot;strokeStyle&quot;:&quot;#232323&quot;,&quot;lineWidth&quot;:1.5028336864029872,&quot;lineJoin&quot;:&quot;round&quot;}],&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92d2e739-7084-47f6-8d33-541dee9d8ba2&quot;,&quot;order&quot;:&quot;1&quot;}},&quot;dfcf7023-bb13-483b-b96e-cfa8802487b8&quot;:{&quot;type&quot;:&quot;FIGURE_OBJECT&quot;,&quot;id&quot;:&quot;dfcf7023-bb13-483b-b96e-cfa8802487b8&quot;,&quot;relativeTransform&quot;:{&quot;translate&quot;:{&quot;x&quot;:103.22934535228406,&quot;y&quot;:145.5776958014335},&quot;rotate&quot;:0},&quot;opacity&quot;:1,&quot;path&quot;:{&quot;type&quot;:&quot;POLY_LINE&quot;,&quot;points&quot;:[{&quot;x&quot;:52.38337210673711,&quot;y&quot;:0},{&quot;x&quot;:-52.38337210673711,&quot;y&quot;:0}],&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8&quot;}},&quot;ae4d7461-8ac7-49de-bd66-722cc9600db5&quot;:{&quot;type&quot;:&quot;FIGURE_OBJECT&quot;,&quot;id&quot;:&quot;ae4d7461-8ac7-49de-bd66-722cc9600db5&quot;,&quot;relativeTransform&quot;:{&quot;translate&quot;:{&quot;x&quot;:127.26168482334415,&quot;y&quot;:62.544180943876086},&quot;rotate&quot;:0},&quot;opacity&quot;:1,&quot;path&quot;:{&quot;type&quot;:&quot;POLY_LINE&quot;,&quot;points&quot;:[{&quot;x&quot;:-61.83837510305708,&quot;y&quot;:0},{&quot;x&quot;:61.83837510305708,&quot;y&quot;:0}],&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77&quot;}},&quot;4e99c6c3-a20b-4f80-8f25-b3e0726c6614&quot;:{&quot;type&quot;:&quot;FIGURE_OBJECT&quot;,&quot;id&quot;:&quot;4e99c6c3-a20b-4f80-8f25-b3e0726c6614&quot;,&quot;relativeTransform&quot;:{&quot;translate&quot;:{&quot;x&quot;:-191.89533058311082,&quot;y&quot;:-10.216714250273661},&quot;rotate&quot;:0},&quot;opacity&quot;:1,&quot;path&quot;:{&quot;type&quot;:&quot;POLY_LINE&quot;,&quot;points&quot;:[{&quot;x&quot;:13.99032963683134,&quot;y&quot;:47.142239625406674},{&quot;x&quot;:-13.99032963683134,&quot;y&quot;:47.142239625406674},{&quot;x&quot;:-13.99032963683134,&quot;y&quot;:-47.142239625406674}],&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75&quot;}},&quot;6fd7e650-9132-409d-9695-38497aef82e6&quot;:{&quot;type&quot;:&quot;FIGURE_OBJECT&quot;,&quot;id&quot;:&quot;6fd7e650-9132-409d-9695-38497aef82e6&quot;,&quot;relativeTransform&quot;:{&quot;translate&quot;:{&quot;x&quot;:56.23924151717751,&quot;y&quot;:-77.95707053292695},&quot;rotate&quot;:0,&quot;skewX&quot;:0,&quot;scale&quot;:{&quot;x&quot;:1,&quot;y&quot;:1}},&quot;opacity&quot;:1,&quot;path&quot;:{&quot;type&quot;:&quot;POLY_LINE&quot;,&quot;points&quot;:[{&quot;x&quot;:-33.46637793745524,&quot;y&quot;:0},{&quot;x&quot;:33.46637793745524,&quot;y&quot;:0}],&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7&quot;}},&quot;07a0e314-9be8-464f-8caa-77604844c3ab&quot;:{&quot;type&quot;:&quot;FIGURE_OBJECT&quot;,&quot;id&quot;:&quot;07a0e314-9be8-464f-8caa-77604844c3ab&quot;,&quot;relativeTransform&quot;:{&quot;translate&quot;:{&quot;x&quot;:-8.986795161320948,&quot;y&quot;:24.724168958595797},&quot;rotate&quot;:0},&quot;opacity&quot;:1,&quot;path&quot;:{&quot;type&quot;:&quot;POLY_LINE&quot;,&quot;points&quot;:[{&quot;x&quot;:-16.03087721622931,&quot;y&quot;:-17.260796305181515},{&quot;x&quot;:-3.906390742751713,&quot;y&quot;:2.4668263545463},{&quot;x&quot;:16.03087721622931,&quot;y&quot;:17.260796305181515}],&quot;closed&quot;:false},&quot;pathStyles&quot;:[{&quot;type&quot;:&quot;FILL&quot;,&quot;fillStyle&quot;:&quot;transparent&quot;},{&quot;type&quot;:&quot;STROKE&quot;,&quot;strokeStyle&quot;:&quot;#232323&quot;,&quot;lineWidth&quot;:1.5028336864029872,&quot;lineJoin&quot;:&quot;round&quot;,&quot;dashArray&quot;:[0,0]}],&quot;pathSmoothing&quot;:{&quot;type&quot;:&quot;CATMULL_SMOOTHING&quot;,&quot;smoothing&quot;:0.2},&quot;isLocked&quot;:false,&quot;parent&quot;:{&quot;type&quot;:&quot;CHILD&quot;,&quot;parentId&quot;:&quot;ee3d0625-db7c-4ee7-aa2f-38d9da3bc7db&quot;,&quot;order&quot;:&quot;62&quot;}},&quot;e4060660-806c-4d6a-8d7a-a825bf9a773d&quot;:{&quot;type&quot;:&quot;FIGURE_OBJECT&quot;,&quot;id&quot;:&quot;e4060660-806c-4d6a-8d7a-a825bf9a773d&quot;,&quot;relativeTransform&quot;:{&quot;translate&quot;:{&quot;x&quot;:-35.60246871297134,&quot;y&quot;:91.50206683912445},&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bold&quot;,&quot;fontStyle&quot;:&quot;normal&quot;,&quot;decoration&quot;:&quot;none&quot;,&quot;script&quot;:&quot;none&quot;},&quot;range&quot;:[0,2]}],&quot;text&quot;:&quot;TCA&quot;,&quot;baseStyle&quot;:{&quot;fontFamily&quot;:&quot;Roboto&quot;,&quot;fontSize&quot;:20.498651482536747,&quot;color&quot;:&quot;#232323&quot;,&quot;fontWeight&quot;:&quot;bold&quot;,&quot;fontStyle&quot;:&quot;normal&quot;,&quot;decoration&quot;:&quot;none&quot;,&quot;script&quot;:&quot;none&quot;}},{&quot;runs&quot;:[{&quot;style&quot;:{&quot;fontFamily&quot;:&quot;Roboto&quot;,&quot;fontSize&quot;:20.498651482536747,&quot;color&quot;:&quot;#232323&quot;,&quot;fontWeight&quot;:&quot;bold&quot;,&quot;fontStyle&quot;:&quot;normal&quot;,&quot;decoration&quot;:&quot;none&quot;,&quot;script&quot;:&quot;none&quot;},&quot;range&quot;:[0,4]}],&quot;text&quot;:&quot;cycle&quot;,&quot;baseStyle&quot;:{&quot;fontFamily&quot;:&quot;Roboto&quot;,&quot;fontSize&quot;:20.498651482536747,&quot;color&quot;:&quot;#232323&quot;,&quot;fontWeight&quot;:&quot;bold&quot;,&quot;fontStyle&quot;:&quot;normal&quot;,&quot;decoration&quot;:&quot;none&quot;,&quot;script&quot;:&quot;none&quot;}}],&quot;verticalAlign&quot;:&quot;TOP&quot;},&quot;size&quot;:{&quot;x&quot;:87.3661843754572,&quot;y&quot;:50.033108538575696},&quot;targetSize&quot;:{&quot;x&quot;:87.3661843754572,&quot;y&quot;:50.033108538575696},&quot;format&quot;:&quot;BETTER_TEXT&quot;,&quot;verticalAlign&quot;:&quot;TOP&quot;},&quot;isLocked&quot;:false,&quot;parent&quot;:{&quot;type&quot;:&quot;CHILD&quot;,&quot;parentId&quot;:&quot;ee3d0625-db7c-4ee7-aa2f-38d9da3bc7db&quot;,&quot;order&quot;:&quot;6&quot;}},&quot;f048001a-b6ba-41d7-bfe5-262e6b52c9dd&quot;:{&quot;type&quot;:&quot;FIGURE_OBJECT&quot;,&quot;id&quot;:&quot;f048001a-b6ba-41d7-bfe5-262e6b52c9dd&quot;,&quot;relativeTransform&quot;:{&quot;translate&quot;:{&quot;x&quot;:-140.96549921786294,&quot;y&quot;:120.59729369930591},&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normal&quot;,&quot;fontStyle&quot;:&quot;normal&quot;,&quot;decoration&quot;:&quot;none&quot;,&quot;script&quot;:&quot;none&quot;},&quot;range&quot;:[0,11]}],&quot;text&quot;:&quot;Succinyl-CoA&quot;,&quot;baseStyle&quot;:{&quot;fontFamily&quot;:&quot;Roboto&quot;,&quot;fontSize&quot;:20.498651482536747,&quot;color&quot;:&quot;#232323&quot;,&quot;fontWeight&quot;:&quot;normal&quot;,&quot;fontStyle&quot;:&quot;normal&quot;,&quot;decoration&quot;:&quot;none&quot;,&quot;script&quot;:&quot;none&quot;}}],&quot;verticalAlign&quot;:&quot;TOP&quot;},&quot;size&quot;:{&quot;x&quot;:153.99146047812948,&quot;y&quot;:25.157435910386017},&quot;targetSize&quot;:{&quot;x&quot;:153.99146047812948,&quot;y&quot;:25.157435910386017},&quot;format&quot;:&quot;BETTER_TEXT&quot;,&quot;verticalAlign&quot;:&quot;TOP&quot;},&quot;isLocked&quot;:false,&quot;parent&quot;:{&quot;type&quot;:&quot;CHILD&quot;,&quot;parentId&quot;:&quot;ee3d0625-db7c-4ee7-aa2f-38d9da3bc7db&quot;,&quot;order&quot;:&quot;57&quot;}},&quot;577eedba-9476-4826-b36b-28efb84f7b1f&quot;:{&quot;type&quot;:&quot;FIGURE_OBJECT&quot;,&quot;id&quot;:&quot;577eedba-9476-4826-b36b-28efb84f7b1f&quot;,&quot;relativeTransform&quot;:{&quot;translate&quot;:{&quot;x&quot;:-27.741020360030397,&quot;y&quot;:-44.17740856698141},&quot;rotate&quot;:0,&quot;skewX&quot;:0,&quot;scale&quot;:{&quot;x&quot;:1,&quot;y&quot;:1}},&quot;opacity&quot;:1,&quot;path&quot;:{&quot;type&quot;:&quot;POLY_LINE&quot;,&quot;points&quot;:[{&quot;x&quot;:0.5318614250970874,&quot;y&quot;:-7.419746949039741},{&quot;x&quot;:0.5318614250970887,&quot;y&quot;:26.428010812587054}],&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55&quot;}},&quot;0b19588b-97d3-4d96-b32a-f08c5267d998&quot;:{&quot;type&quot;:&quot;FIGURE_OBJECT&quot;,&quot;id&quot;:&quot;0b19588b-97d3-4d96-b32a-f08c5267d998&quot;,&quot;relativeTransform&quot;:{&quot;translate&quot;:{&quot;x&quot;:-29.525930980632115,&quot;y&quot;:-108.76774589649663},&quot;rotate&quot;:0,&quot;skewX&quot;:0,&quot;scale&quot;:{&quot;x&quot;:1,&quot;y&quot;:1}},&quot;opacity&quot;:1,&quot;path&quot;:{&quot;type&quot;:&quot;POLY_LINE&quot;,&quot;points&quot;:[{&quot;x&quot;:0,&quot;y&quot;:5.310173195243152},{&quot;x&quot;:0,&quot;y&quot;:29.308412835599682}],&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52&quot;}},&quot;d2d4f49f-ef4a-4ff3-b7f7-c668acc76177&quot;:{&quot;type&quot;:&quot;FIGURE_OBJECT&quot;,&quot;id&quot;:&quot;d2d4f49f-ef4a-4ff3-b7f7-c668acc76177&quot;,&quot;relativeTransform&quot;:{&quot;translate&quot;:{&quot;x&quot;:217.3883571102502,&quot;y&quot;:144.1864224690178},&quot;rotate&quot;:0},&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8]}],&quot;text&quot;:&quot;Glutamine&quot;,&quot;baseStyle&quot;:{&quot;fontFamily&quot;:&quot;Roboto&quot;,&quot;fontSize&quot;:20.03778248537316,&quot;color&quot;:&quot;rgba(148,32,30,1)&quot;,&quot;fontWeight&quot;:&quot;bold&quot;,&quot;fontStyle&quot;:&quot;normal&quot;,&quot;decoration&quot;:&quot;none&quot;,&quot;script&quot;:&quot;none&quot;}}],&quot;verticalAlign&quot;:&quot;TOP&quot;},&quot;size&quot;:{&quot;x&quot;:156.1726889997334,&quot;y&quot;:22.642694208471674},&quot;targetSize&quot;:{&quot;x&quot;:156.1726889997334,&quot;y&quot;:22.642694208471674},&quot;format&quot;:&quot;BETTER_TEXT&quot;,&quot;verticalAlign&quot;:&quot;TOP&quot;},&quot;isLocked&quot;:false,&quot;parent&quot;:{&quot;type&quot;:&quot;CHILD&quot;,&quot;parentId&quot;:&quot;ee3d0625-db7c-4ee7-aa2f-38d9da3bc7db&quot;,&quot;order&quot;:&quot;5&quot;}},&quot;b1ff663d-8e9d-4919-852d-d56b3204115e&quot;:{&quot;type&quot;:&quot;FIGURE_OBJECT&quot;,&quot;id&quot;:&quot;b1ff663d-8e9d-4919-852d-d56b3204115e&quot;,&quot;relativeTransform&quot;:{&quot;translate&quot;:{&quot;x&quot;:228.85031577198836,&quot;y&quot;:64.28025441840897},&quot;rotate&quot;:0},&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5]}],&quot;text&quot;:&quot;Lipid &quot;,&quot;baseStyle&quot;:{&quot;fontFamily&quot;:&quot;Roboto&quot;,&quot;fontSize&quot;:20.03778248537316,&quot;color&quot;:&quot;rgba(148,32,30,1)&quot;,&quot;fontWeight&quot;:&quot;bold&quot;,&quot;fontStyle&quot;:&quot;normal&quot;,&quot;decoration&quot;:&quot;none&quot;,&quot;script&quot;:&quot;none&quot;}},{&quot;runs&quot;:[{&quot;style&quot;:{&quot;fontFamily&quot;:&quot;Roboto&quot;,&quot;fontSize&quot;:20.03778248537316,&quot;color&quot;:&quot;rgba(148,32,30,1)&quot;,&quot;fontWeight&quot;:&quot;bold&quot;,&quot;fontStyle&quot;:&quot;normal&quot;,&quot;decoration&quot;:&quot;none&quot;,&quot;script&quot;:&quot;none&quot;},&quot;range&quot;:[0,8]}],&quot;text&quot;:&quot;synthesis&quot;,&quot;baseStyle&quot;:{&quot;fontFamily&quot;:&quot;Roboto&quot;,&quot;fontSize&quot;:20.03778248537316,&quot;color&quot;:&quot;rgba(148,32,30,1)&quot;,&quot;fontWeight&quot;:&quot;bold&quot;,&quot;fontStyle&quot;:&quot;normal&quot;,&quot;decoration&quot;:&quot;none&quot;,&quot;script&quot;:&quot;none&quot;}}],&quot;verticalAlign&quot;:&quot;TOP&quot;},&quot;size&quot;:{&quot;x&quot;:143.02859784953793,&quot;y&quot;:48.908219490298826},&quot;targetSize&quot;:{&quot;x&quot;:143.02859784953793,&quot;y&quot;:48.908219490298826},&quot;format&quot;:&quot;BETTER_TEXT&quot;,&quot;verticalAlign&quot;:&quot;TOP&quot;},&quot;isLocked&quot;:false,&quot;parent&quot;:{&quot;type&quot;:&quot;CHILD&quot;,&quot;parentId&quot;:&quot;ee3d0625-db7c-4ee7-aa2f-38d9da3bc7db&quot;,&quot;order&quot;:&quot;4&quot;}},&quot;ba651c44-5219-4953-ae3a-65b3525bb5df&quot;:{&quot;type&quot;:&quot;FIGURE_OBJECT&quot;,&quot;id&quot;:&quot;ba651c44-5219-4953-ae3a-65b3525bb5df&quot;,&quot;relativeTransform&quot;:{&quot;translate&quot;:{&quot;x&quot;:-112.18818780703774,&quot;y&quot;:37.563778841748515},&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normal&quot;,&quot;fontStyle&quot;:&quot;normal&quot;,&quot;decoration&quot;:&quot;none&quot;,&quot;script&quot;:&quot;none&quot;},&quot;range&quot;:[0,11]}],&quot;text&quot;:&quot;Oxaloacetate&quot;,&quot;baseStyle&quot;:{&quot;fontFamily&quot;:&quot;Roboto&quot;,&quot;fontSize&quot;:20.498651482536747,&quot;color&quot;:&quot;#232323&quot;,&quot;fontWeight&quot;:&quot;normal&quot;,&quot;fontStyle&quot;:&quot;normal&quot;,&quot;decoration&quot;:&quot;none&quot;,&quot;script&quot;:&quot;none&quot;}}],&quot;verticalAlign&quot;:&quot;TOP&quot;},&quot;size&quot;:{&quot;x&quot;:153.99146047812948,&quot;y&quot;:25.157435910386017},&quot;targetSize&quot;:{&quot;x&quot;:153.99146047812948,&quot;y&quot;:25.157435910386017},&quot;format&quot;:&quot;BETTER_TEXT&quot;,&quot;verticalAlign&quot;:&quot;TOP&quot;},&quot;isLocked&quot;:false,&quot;parent&quot;:{&quot;type&quot;:&quot;CHILD&quot;,&quot;parentId&quot;:&quot;ee3d0625-db7c-4ee7-aa2f-38d9da3bc7db&quot;,&quot;order&quot;:&quot;3&quot;}},&quot;44489eb4-a0cc-4e9d-b72a-09f189e76756&quot;:{&quot;type&quot;:&quot;FIGURE_OBJECT&quot;,&quot;id&quot;:&quot;44489eb4-a0cc-4e9d-b72a-09f189e76756&quot;,&quot;relativeTransform&quot;:{&quot;translate&quot;:{&quot;x&quot;:20.37053491077092,&quot;y&quot;:144.55276322730683},&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normal&quot;,&quot;fontStyle&quot;:&quot;normal&quot;,&quot;decoration&quot;:&quot;none&quot;,&quot;script&quot;:&quot;none&quot;},&quot;range&quot;:[0,3]}],&quot;text&quot;:&quot;α-KG&quot;,&quot;baseStyle&quot;:{&quot;fontFamily&quot;:&quot;Roboto&quot;,&quot;fontSize&quot;:20.498651482536747,&quot;color&quot;:&quot;#232323&quot;,&quot;fontWeight&quot;:&quot;normal&quot;,&quot;fontStyle&quot;:&quot;normal&quot;,&quot;decoration&quot;:&quot;none&quot;,&quot;script&quot;:&quot;none&quot;}}],&quot;verticalAlign&quot;:&quot;TOP&quot;},&quot;size&quot;:{&quot;x&quot;:101.00710518019984,&quot;y&quot;:25.157435910386017},&quot;targetSize&quot;:{&quot;x&quot;:101.00710518019984,&quot;y&quot;:25.157435910386017},&quot;format&quot;:&quot;BETTER_TEXT&quot;,&quot;verticalAlign&quot;:&quot;TOP&quot;},&quot;isLocked&quot;:false,&quot;parent&quot;:{&quot;type&quot;:&quot;CHILD&quot;,&quot;parentId&quot;:&quot;ee3d0625-db7c-4ee7-aa2f-38d9da3bc7db&quot;,&quot;order&quot;:&quot;27&quot;}},&quot;d2226527-d8ee-4bd6-8394-48a0b28b3f24&quot;:{&quot;type&quot;:&quot;FIGURE_OBJECT&quot;,&quot;id&quot;:&quot;d2226527-d8ee-4bd6-8394-48a0b28b3f24&quot;,&quot;relativeTransform&quot;:{&quot;translate&quot;:{&quot;x&quot;:24.47958277613401,&quot;y&quot;:59.003504778710855},&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normal&quot;,&quot;fontStyle&quot;:&quot;normal&quot;,&quot;decoration&quot;:&quot;none&quot;,&quot;script&quot;:&quot;none&quot;},&quot;range&quot;:[0,6]}],&quot;text&quot;:&quot;Citrate&quot;,&quot;baseStyle&quot;:{&quot;fontFamily&quot;:&quot;Roboto&quot;,&quot;fontSize&quot;:20.498651482536747,&quot;color&quot;:&quot;#232323&quot;,&quot;fontWeight&quot;:&quot;normal&quot;,&quot;fontStyle&quot;:&quot;normal&quot;,&quot;decoration&quot;:&quot;none&quot;,&quot;script&quot;:&quot;none&quot;}}],&quot;verticalAlign&quot;:&quot;TOP&quot;},&quot;size&quot;:{&quot;x&quot;:120.7417160165693,&quot;y&quot;:25.157435910386017},&quot;targetSize&quot;:{&quot;x&quot;:120.7417160165693,&quot;y&quot;:25.157435910386017},&quot;format&quot;:&quot;BETTER_TEXT&quot;,&quot;verticalAlign&quot;:&quot;TOP&quot;},&quot;isLocked&quot;:false,&quot;parent&quot;:{&quot;type&quot;:&quot;CHILD&quot;,&quot;parentId&quot;:&quot;ee3d0625-db7c-4ee7-aa2f-38d9da3bc7db&quot;,&quot;order&quot;:&quot;25&quot;}},&quot;1d84b402-8e09-4750-9c90-84d44aad5d6c&quot;:{&quot;type&quot;:&quot;FIGURE_OBJECT&quot;,&quot;id&quot;:&quot;1d84b402-8e09-4750-9c90-84d44aad5d6c&quot;,&quot;relativeTransform&quot;:{&quot;translate&quot;:{&quot;x&quot;:-27.209061012680593,&quot;y&quot;:-6.111573752495123},&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normal&quot;,&quot;fontStyle&quot;:&quot;normal&quot;,&quot;decoration&quot;:&quot;none&quot;,&quot;script&quot;:&quot;none&quot;},&quot;range&quot;:[0,9]}],&quot;text&quot;:&quot;Acetyl-CoA&quot;,&quot;baseStyle&quot;:{&quot;fontFamily&quot;:&quot;Roboto&quot;,&quot;fontSize&quot;:20.498651482536747,&quot;color&quot;:&quot;#232323&quot;,&quot;fontWeight&quot;:&quot;normal&quot;,&quot;fontStyle&quot;:&quot;normal&quot;,&quot;decoration&quot;:&quot;none&quot;,&quot;script&quot;:&quot;none&quot;}}],&quot;verticalAlign&quot;:&quot;TOP&quot;},&quot;size&quot;:{&quot;x&quot;:157.3855469682677,&quot;y&quot;:24.045338982447802},&quot;targetSize&quot;:{&quot;x&quot;:157.3855469682677,&quot;y&quot;:24.045338982447802},&quot;format&quot;:&quot;BETTER_TEXT&quot;,&quot;verticalAlign&quot;:&quot;TOP&quot;},&quot;isLocked&quot;:false,&quot;parent&quot;:{&quot;type&quot;:&quot;CHILD&quot;,&quot;parentId&quot;:&quot;ee3d0625-db7c-4ee7-aa2f-38d9da3bc7db&quot;,&quot;order&quot;:&quot;22&quot;}},&quot;2fef576f-fdc8-40d0-a300-f720c9d99f3a&quot;:{&quot;type&quot;:&quot;FIGURE_OBJECT&quot;,&quot;id&quot;:&quot;2fef576f-fdc8-40d0-a300-f720c9d99f3a&quot;,&quot;relativeTransform&quot;:{&quot;translate&quot;:{&quot;x&quot;:132.54266443625812,&quot;y&quot;:-72.80990595095167},&quot;rotate&quot;:0,&quot;skewX&quot;:0,&quot;scale&quot;:{&quot;x&quot;:1,&quot;y&quot;:1}},&quot;opacity&quot;:1,&quot;pathStyles&quot;:[{&quot;type&quot;:&quot;FILL&quot;,&quot;fillStyle&quot;:&quot;#232323&quot;}],&quot;text&quot;:{&quot;textData&quot;:{&quot;lineSpacing&quot;:&quot;normal&quot;,&quot;alignment&quot;:&quot;center&quot;,&quot;lines&quot;:[{&quot;runs&quot;:[{&quot;style&quot;:{&quot;fontFamily&quot;:&quot;Roboto&quot;,&quot;fontSize&quot;:22.041560733910483,&quot;color&quot;:&quot;#232323&quot;,&quot;fontWeight&quot;:&quot;normal&quot;,&quot;fontStyle&quot;:&quot;normal&quot;,&quot;decoration&quot;:&quot;none&quot;,&quot;script&quot;:&quot;none&quot;},&quot;range&quot;:[0,6]}],&quot;text&quot;:&quot;Lactate&quot;,&quot;baseStyle&quot;:{&quot;fontFamily&quot;:&quot;Roboto&quot;,&quot;fontSize&quot;:22.041560733910483,&quot;color&quot;:&quot;#232323&quot;,&quot;fontWeight&quot;:&quot;normal&quot;,&quot;fontStyle&quot;:&quot;normal&quot;,&quot;decoration&quot;:&quot;none&quot;,&quot;script&quot;:&quot;none&quot;}}],&quot;verticalAlign&quot;:&quot;TOP&quot;},&quot;size&quot;:{&quot;x&quot;:115.7915551166737,&quot;y&quot;:27.05100635525378},&quot;targetSize&quot;:{&quot;x&quot;:115.7915551166737,&quot;y&quot;:27.05100635525378},&quot;format&quot;:&quot;BETTER_TEXT&quot;,&quot;verticalAlign&quot;:&quot;TOP&quot;},&quot;isLocked&quot;:false,&quot;parent&quot;:{&quot;type&quot;:&quot;CHILD&quot;,&quot;parentId&quot;:&quot;ee3d0625-db7c-4ee7-aa2f-38d9da3bc7db&quot;,&quot;order&quot;:&quot;2&quot;}},&quot;f25e490e-fdf1-4835-b559-52f337aae9de&quot;:{&quot;type&quot;:&quot;FIGURE_OBJECT&quot;,&quot;id&quot;:&quot;f25e490e-fdf1-4835-b559-52f337aae9de&quot;,&quot;relativeTransform&quot;:{&quot;translate&quot;:{&quot;x&quot;:-29.524780878140557,&quot;y&quot;:-72.1739059509517},&quot;rotate&quot;:0,&quot;skewX&quot;:0,&quot;scale&quot;:{&quot;x&quot;:1,&quot;y&quot;:1}},&quot;opacity&quot;:1,&quot;pathStyles&quot;:[{&quot;type&quot;:&quot;FILL&quot;,&quot;fillStyle&quot;:&quot;#232323&quot;}],&quot;text&quot;:{&quot;textData&quot;:{&quot;lineSpacing&quot;:&quot;normal&quot;,&quot;alignment&quot;:&quot;center&quot;,&quot;lines&quot;:[{&quot;runs&quot;:[{&quot;style&quot;:{&quot;fontFamily&quot;:&quot;Roboto&quot;,&quot;fontSize&quot;:22.041560733910483,&quot;color&quot;:&quot;#232323&quot;,&quot;fontWeight&quot;:&quot;normal&quot;,&quot;fontStyle&quot;:&quot;normal&quot;,&quot;decoration&quot;:&quot;none&quot;,&quot;script&quot;:&quot;none&quot;},&quot;range&quot;:[0,7]}],&quot;text&quot;:&quot;Pyruvate&quot;,&quot;baseStyle&quot;:{&quot;fontFamily&quot;:&quot;Roboto&quot;,&quot;fontSize&quot;:22.041560733910483,&quot;color&quot;:&quot;#232323&quot;,&quot;fontWeight&quot;:&quot;normal&quot;,&quot;fontStyle&quot;:&quot;normal&quot;,&quot;decoration&quot;:&quot;none&quot;,&quot;script&quot;:&quot;none&quot;}}],&quot;verticalAlign&quot;:&quot;TOP&quot;},&quot;size&quot;:{&quot;x&quot;:132.92536752076546,&quot;y&quot;:27.05100635525378},&quot;targetSize&quot;:{&quot;x&quot;:132.92536752076546,&quot;y&quot;:27.05100635525378},&quot;format&quot;:&quot;BETTER_TEXT&quot;,&quot;verticalAlign&quot;:&quot;TOP&quot;},&quot;isLocked&quot;:false,&quot;parent&quot;:{&quot;type&quot;:&quot;CHILD&quot;,&quot;parentId&quot;:&quot;ee3d0625-db7c-4ee7-aa2f-38d9da3bc7db&quot;,&quot;order&quot;:&quot;15&quot;}},&quot;237af3e9-598e-417d-9e82-038f9a91f014&quot;:{&quot;type&quot;:&quot;FIGURE_OBJECT&quot;,&quot;id&quot;:&quot;237af3e9-598e-417d-9e82-038f9a91f014&quot;,&quot;relativeTransform&quot;:{&quot;translate&quot;:{&quot;x&quot;:-27.208998079458844,&quot;y&quot;:-232.59838772781055},&quot;rotate&quot;:0,&quot;skewX&quot;:0,&quot;scale&quot;:{&quot;x&quot;:1,&quot;y&quot;:1}},&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6]}],&quot;text&quot;:&quot;Glucose&quot;,&quot;baseStyle&quot;:{&quot;fontFamily&quot;:&quot;Roboto&quot;,&quot;fontSize&quot;:20.03778248537316,&quot;color&quot;:&quot;rgba(148,32,30,1)&quot;,&quot;fontWeight&quot;:&quot;bold&quot;,&quot;fontStyle&quot;:&quot;normal&quot;,&quot;decoration&quot;:&quot;none&quot;,&quot;script&quot;:&quot;none&quot;}}],&quot;verticalAlign&quot;:&quot;TOP&quot;},&quot;size&quot;:{&quot;x&quot;:128.29354194779268,&quot;y&quot;:24},&quot;targetSize&quot;:{&quot;x&quot;:128.29354194779268,&quot;y&quot;:22.642694208471674},&quot;format&quot;:&quot;BETTER_TEXT&quot;,&quot;verticalAlign&quot;:&quot;TOP&quot;},&quot;isLocked&quot;:false,&quot;parent&quot;:{&quot;type&quot;:&quot;CHILD&quot;,&quot;parentId&quot;:&quot;ee3d0625-db7c-4ee7-aa2f-38d9da3bc7db&quot;,&quot;order&quot;:&quot;07&quot;}},&quot;8a6c2809-48e2-49f5-92ef-be45f5f24f17&quot;:{&quot;type&quot;:&quot;FIGURE_OBJECT&quot;,&quot;id&quot;:&quot;8a6c2809-48e2-49f5-92ef-be45f5f24f17&quot;,&quot;name&quot;:&quot;Mitochondria (2D, filled)&quot;,&quot;relativeTransform&quot;:{&quot;translate&quot;:{&quot;x&quot;:-38.180310614430475,&quot;y&quot;:72.22931387772492},&quot;rotate&quot;:-3.0911526382071575,&quot;skewX&quot;:8.672465072351084e-18,&quot;scale&quot;:{&quot;x&quot;:0.8944866101470579,&quot;y&quot;:0.8944866101470583}},&quot;opacity&quot;:0.24,&quot;image&quot;:{&quot;url&quot;:&quot;https://res.cloudinary.com/dlcjuc3ej/image/upload/v1530292818/wyxqgp2iwxbezad8jtkn.svg&quot;,&quot;size&quot;:{&quot;x&quot;:468,&quot;y&quot;:222},&quot;isPremium&quot;:false},&quot;source&quot;:{&quot;id&quot;:&quot;5b1595f1a3b6d40014c0a7f4&quot;,&quot;type&quot;:&quot;ASSETS&quot;},&quot;pathStyles&quot;:[{&quot;type&quot;:&quot;FILL&quot;,&quot;fillStyle&quot;:&quot;rgb(0,0,0)&quot;}],&quot;isLocked&quot;:false,&quot;parent&quot;:{&quot;type&quot;:&quot;CHILD&quot;,&quot;parentId&quot;:&quot;ee3d0625-db7c-4ee7-aa2f-38d9da3bc7db&quot;,&quot;order&quot;:&quot;05&quot;}},&quot;d5d4b401-e88b-41ef-8c24-84b1edc0b1e8&quot;:{&quot;relativeTransform&quot;:{&quot;translate&quot;:{&quot;x&quot;:-1063.378628706734,&quot;y&quot;:0.001083589795901284},&quot;rotate&quot;:0},&quot;type&quot;:&quot;FIGURE_OBJECT&quot;,&quot;id&quot;:&quot;d5d4b401-e88b-41ef-8c24-84b1edc0b1e8&quot;,&quot;name&quot;:&quot;Membrane brush (vesicle shape 13)&quot;,&quot;displayName&quot;:&quot;Membrane brush (vesicle shape 13)&quot;,&quot;opacity&quot;:1,&quot;source&quot;:{&quot;id&quot;:&quot;5ee2c47c801d3900ae5a4187&quot;,&quot;type&quot;:&quot;ASSETS&quot;},&quot;path&quot;:{&quot;type&quot;:&quot;ARC&quot;,&quot;size&quot;:{&quot;x&quot;:737.7494563247869,&quot;y&quot;:535.5278317112051},&quot;startAngle&quot;:3.141592653589793,&quot;sweepAngle&quot;:6.283185307179586},&quot;pathStyles&quot;:[{&quot;type&quot;:&quot;FILL&quot;,&quot;fillStyle&quot;:&quot;rgba(255, 242, 242, 1)&quot;},{&quot;type&quot;:&quot;STROKE&quot;,&quot;strokeStyle&quot;:&quot;rgba(0,0,0,0)&quot;,&quot;lineWidth&quot;:14.766834043935457,&quot;lineJoin&quot;:&quot;round&quot;}],&quot;pathPattern&quot;:{&quot;type&quot;:&quot;ROW&quot;,&quot;patternId&quot;:&quot;27f6b264-62d9-414c-9b36-f3cef33f8aad&quot;,&quot;patternTransform&quot;:{&quot;translate&quot;:{&quot;x&quot;:-0.04496124031007748,&quot;y&quot;:-0.5},&quot;rotate&quot;:0,&quot;skewX&quot;:0,&quot;scale&quot;:{&quot;x&quot;:0.007751937984496124,&quot;y&quot;:0.007751937984496124}},&quot;xUnits&quot;:&quot;STROKE_WIDTH&quot;,&quot;yUnits&quot;:&quot;STROKE_WIDTH&quot;,&quot;bending&quot;:true,&quot;repeat&quot;:{&quot;distance&quot;:0.6852713178294574,&quot;align&quot;:&quot;STRETCH&quot;},&quot;isPremium&quot;:false},&quot;isLocked&quot;:false,&quot;parent&quot;:{&quot;type&quot;:&quot;CHILD&quot;,&quot;parentId&quot;:&quot;cd55a352-cb64-4f2d-8f0c-313103f5e554&quot;,&quot;order&quot;:&quot;2&quot;},&quot;isPremium&quot;:false},&quot;27f6b264-62d9-414c-9b36-f3cef33f8aad&quot;:{&quot;type&quot;:&quot;FIGURE_OBJECT&quot;,&quot;id&quot;:&quot;27f6b264-62d9-414c-9b36-f3cef33f8aad&quot;,&quot;relativeTransform&quot;:{&quot;translate&quot;:{&quot;x&quot;:0,&quot;y&quot;:0},&quot;rotate&quot;:0,&quot;skewX&quot;:0,&quot;scale&quot;:{&quot;x&quot;:1,&quot;y&quot;:1}},&quot;source&quot;:{&quot;type&quot;:&quot;ASSETS&quot;,&quot;id&quot;:&quot;5e7125158bb5940028a8bbf1&quot;},&quot;name&quot;:&quot;Membrane (for brush)&quot;},&quot;f2aec38c-173e-4891-bda8-2eafa10f803d&quot;:{&quot;type&quot;:&quot;FIGURE_OBJECT&quot;,&quot;id&quot;:&quot;f2aec38c-173e-4891-bda8-2eafa10f803d&quot;,&quot;parent&quot;:{&quot;type&quot;:&quot;CHILD&quot;,&quot;parentId&quot;:&quot;27f6b264-62d9-414c-9b36-f3cef33f8aad&quot;,&quot;order&quot;:&quot;7&quot;},&quot;relativeTransform&quot;:{&quot;translate&quot;:{&quot;x&quot;:0,&quot;y&quot;:0},&quot;rotate&quot;:0,&quot;skewX&quot;:0,&quot;scale&quot;:{&quot;x&quot;:1,&quot;y&quot;:1}}},&quot;324a0a26-64fe-4b74-b230-e747676be8c0&quot;:{&quot;type&quot;:&quot;FIGURE_OBJECT&quot;,&quot;id&quot;:&quot;324a0a26-64fe-4b74-b230-e747676be8c0&quot;,&quot;parent&quot;:{&quot;type&quot;:&quot;CHILD&quot;,&quot;parentId&quot;:&quot;f2aec38c-173e-4891-bda8-2eafa10f803d&quot;,&quot;order&quot;:&quot;7&quot;},&quot;relativeTransform&quot;:{&quot;translate&quot;:{&quot;x&quot;:49.999500000000005,&quot;y&quot;:22.338},&quot;rotate&quot;:0,&quot;skewX&quot;:0,&quot;scale&quot;:{&quot;x&quot;:1,&quot;y&quot;:1}},&quot;path&quot;:{&quot;type&quot;:&quot;RECT&quot;,&quot;size&quot;:{&quot;x&quot;:101.837,&quot;y&quot;:31.482}},&quot;pathStyles&quot;:[{&quot;type&quot;:&quot;FILL&quot;,&quot;fillStyle&quot;:&quot;#caaaaa&quot;}],&quot;opacity&quot;:1},&quot;3ade0742-d434-4bf0-8bc1-ff3697e6dcca&quot;:{&quot;type&quot;:&quot;FIGURE_OBJECT&quot;,&quot;id&quot;:&quot;3ade0742-d434-4bf0-8bc1-ff3697e6dcca&quot;,&quot;parent&quot;:{&quot;type&quot;:&quot;CHILD&quot;,&quot;parentId&quot;:&quot;f2aec38c-173e-4891-bda8-2eafa10f803d&quot;,&quot;order&quot;:&quot;5&quot;},&quot;relativeTransform&quot;:{&quot;translate&quot;:{&quot;x&quot;:49.999500000000005,&quot;y&quot;:106.982},&quot;rotate&quot;:0,&quot;skewX&quot;:0,&quot;scale&quot;:{&quot;x&quot;:1,&quot;y&quot;:1}},&quot;path&quot;:{&quot;type&quot;:&quot;RECT&quot;,&quot;size&quot;:{&quot;x&quot;:101.837,&quot;y&quot;:31.482}},&quot;pathStyles&quot;:[{&quot;type&quot;:&quot;FILL&quot;,&quot;fillStyle&quot;:&quot;#caaaaa&quot;}],&quot;opacity&quot;:1},&quot;b27c72d9-8407-4126-9ef9-b30506eb84b3&quot;:{&quot;type&quot;:&quot;FIGURE_OBJECT&quot;,&quot;id&quot;:&quot;b27c72d9-8407-4126-9ef9-b30506eb84b3&quot;,&quot;parent&quot;:{&quot;type&quot;:&quot;CHILD&quot;,&quot;parentId&quot;:&quot;f2aec38c-173e-4891-bda8-2eafa10f803d&quot;,&quot;order&quot;:&quot;2&quot;},&quot;relativeTransform&quot;:{&quot;translate&quot;:{&quot;x&quot;:50.0085,&quot;y&quot;:64.66},&quot;rotate&quot;:0,&quot;skewX&quot;:0,&quot;scale&quot;:{&quot;x&quot;:1,&quot;y&quot;:1}},&quot;path&quot;:{&quot;type&quot;:&quot;RECT&quot;,&quot;size&quot;:{&quot;x&quot;:101.393,&quot;y&quot;:115.822}},&quot;pathStyles&quot;:[{&quot;type&quot;:&quot;FILL&quot;,&quot;fillStyle&quot;:&quot;#fdd&quot;}],&quot;opacity&quot;:1},&quot;6068007a-85fb-4d44-9a82-1244ececbf9e&quot;:{&quot;id&quot;:&quot;6068007a-85fb-4d44-9a82-1244ececbf9e&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type&quot;:&quot;FRAME&quot;,&quot;parentId&quot;:&quot;5bfa2dfd-154f-4c8c-a84c-774dcebddc12&quot;,&quot;order&quot;:&quot;5&quot;}},&quot;e0195f8e-a525-4ed8-ac28-9d1abe7a01b1&quot;:{&quot;id&quot;:&quot;e0195f8e-a525-4ed8-ac28-9d1abe7a01b1&quot;,&quot;type&quot;:&quot;FIGURE_OBJECT&quot;,&quot;document&quot;:{&quot;type&quot;:&quot;DOCUMENT_GROUP&quot;,&quot;canvasType&quot;:&quot;FIGURE&quot;,&quot;units&quot;:&quot;in&quot;}}}}"/>
</p:tagLst>
</file>

<file path=ppt/tags/tag9.xml><?xml version="1.0" encoding="utf-8"?>
<p:tagLst xmlns:a="http://schemas.openxmlformats.org/drawingml/2006/main" xmlns:r="http://schemas.openxmlformats.org/officeDocument/2006/relationships" xmlns:p="http://schemas.openxmlformats.org/presentationml/2006/main">
  <p:tag name="ID" val="6a8d72224c1b23430a15d6e7"/>
  <p:tag name="FIGURESLIDEID" val="5bfa2dfd-154f-4c8c-a84c-774dcebddc12"/>
  <p:tag name="SELECTIONIDS" val="cd55a352-cb64-4f2d-8f0c-313103f5e554"/>
  <p:tag name="TRANSPARENTBACKGROUND" val="true"/>
  <p:tag name="VERSION" val="1787655856646"/>
  <p:tag name="TITLE" val="Untitled"/>
  <p:tag name="CREATORNAME" val="Mingjia Zhang"/>
  <p:tag name="DATEINSERTED" val="1787655856884"/>
  <p:tag name="DPI" val="300"/>
  <p:tag name="BIOJSON" val="{&quot;id&quot;:&quot;e0195f8e-a525-4ed8-ac28-9d1abe7a01b1&quot;,&quot;objects&quot;:{&quot;cd55a352-cb64-4f2d-8f0c-313103f5e554&quot;:{&quot;relativeTransform&quot;:{&quot;translate&quot;:{&quot;x&quot;:1063.3782333559693,&quot;y&quot;:-0.00092176183485293},&quot;rotate&quot;:0,&quot;skewX&quot;:0,&quot;scale&quot;:{&quot;x&quot;:1,&quot;y&quot;:1}},&quot;type&quot;:&quot;FIGURE_OBJECT&quot;,&quot;id&quot;:&quot;cd55a352-cb64-4f2d-8f0c-313103f5e554&quot;,&quot;parent&quot;:{&quot;type&quot;:&quot;CHILD&quot;,&quot;parentId&quot;:&quot;5bfa2dfd-154f-4c8c-a84c-774dcebddc12&quot;,&quot;order&quot;:&quot;1&quot;},&quot;name&quot;:&quot;Cancer cell metabolism (nutrient-replete)&quot;,&quot;displayName&quot;:&quot;Cancer cell metabolism (nutrient-replete)&quot;,&quot;source&quot;:{&quot;id&quot;:&quot;6402d457007a9dbd140c0ff3&quot;,&quot;type&quot;:&quot;ASSETS&quot;},&quot;isPremium&quot;:true},&quot;d5d4b401-e88b-41ef-8c24-84b1edc0b1e8&quot;:{&quot;relativeTransform&quot;:{&quot;translate&quot;:{&quot;x&quot;:-1063.378628706734,&quot;y&quot;:0.001083589795901284},&quot;rotate&quot;:0},&quot;type&quot;:&quot;FIGURE_OBJECT&quot;,&quot;id&quot;:&quot;d5d4b401-e88b-41ef-8c24-84b1edc0b1e8&quot;,&quot;name&quot;:&quot;Membrane brush (vesicle shape 13)&quot;,&quot;displayName&quot;:&quot;Membrane brush (vesicle shape 13)&quot;,&quot;opacity&quot;:1,&quot;source&quot;:{&quot;id&quot;:&quot;5ee2c47c801d3900ae5a4187&quot;,&quot;type&quot;:&quot;ASSETS&quot;},&quot;path&quot;:{&quot;type&quot;:&quot;ARC&quot;,&quot;size&quot;:{&quot;x&quot;:737.7494563247869,&quot;y&quot;:535.5278317112051},&quot;startAngle&quot;:3.141592653589793,&quot;sweepAngle&quot;:6.283185307179586},&quot;pathStyles&quot;:[{&quot;type&quot;:&quot;FILL&quot;,&quot;fillStyle&quot;:&quot;rgba(255, 242, 242, 1)&quot;},{&quot;type&quot;:&quot;STROKE&quot;,&quot;strokeStyle&quot;:&quot;rgba(0,0,0,0)&quot;,&quot;lineWidth&quot;:14.766834043935457,&quot;lineJoin&quot;:&quot;round&quot;}],&quot;pathPattern&quot;:{&quot;type&quot;:&quot;ROW&quot;,&quot;patternId&quot;:&quot;27f6b264-62d9-414c-9b36-f3cef33f8aad&quot;,&quot;patternTransform&quot;:{&quot;translate&quot;:{&quot;x&quot;:-0.04496124031007748,&quot;y&quot;:-0.5},&quot;rotate&quot;:0,&quot;skewX&quot;:0,&quot;scale&quot;:{&quot;x&quot;:0.007751937984496124,&quot;y&quot;:0.007751937984496124}},&quot;xUnits&quot;:&quot;STROKE_WIDTH&quot;,&quot;yUnits&quot;:&quot;STROKE_WIDTH&quot;,&quot;bending&quot;:true,&quot;repeat&quot;:{&quot;distance&quot;:0.6852713178294574,&quot;align&quot;:&quot;STRETCH&quot;},&quot;isPremium&quot;:false},&quot;isLocked&quot;:false,&quot;parent&quot;:{&quot;type&quot;:&quot;CHILD&quot;,&quot;parentId&quot;:&quot;cd55a352-cb64-4f2d-8f0c-313103f5e554&quot;,&quot;order&quot;:&quot;2&quot;},&quot;isPremium&quot;:false},&quot;27f6b264-62d9-414c-9b36-f3cef33f8aad&quot;:{&quot;type&quot;:&quot;FIGURE_OBJECT&quot;,&quot;id&quot;:&quot;27f6b264-62d9-414c-9b36-f3cef33f8aad&quot;,&quot;relativeTransform&quot;:{&quot;translate&quot;:{&quot;x&quot;:0,&quot;y&quot;:0},&quot;rotate&quot;:0,&quot;skewX&quot;:0,&quot;scale&quot;:{&quot;x&quot;:1,&quot;y&quot;:1}},&quot;source&quot;:{&quot;type&quot;:&quot;ASSETS&quot;,&quot;id&quot;:&quot;5e7125158bb5940028a8bbf1&quot;},&quot;name&quot;:&quot;Membrane (for brush)&quot;},&quot;f2aec38c-173e-4891-bda8-2eafa10f803d&quot;:{&quot;type&quot;:&quot;FIGURE_OBJECT&quot;,&quot;id&quot;:&quot;f2aec38c-173e-4891-bda8-2eafa10f803d&quot;,&quot;parent&quot;:{&quot;type&quot;:&quot;CHILD&quot;,&quot;parentId&quot;:&quot;27f6b264-62d9-414c-9b36-f3cef33f8aad&quot;,&quot;order&quot;:&quot;7&quot;},&quot;relativeTransform&quot;:{&quot;translate&quot;:{&quot;x&quot;:0,&quot;y&quot;:0},&quot;rotate&quot;:0,&quot;skewX&quot;:0,&quot;scale&quot;:{&quot;x&quot;:1,&quot;y&quot;:1}}},&quot;b27c72d9-8407-4126-9ef9-b30506eb84b3&quot;:{&quot;type&quot;:&quot;FIGURE_OBJECT&quot;,&quot;id&quot;:&quot;b27c72d9-8407-4126-9ef9-b30506eb84b3&quot;,&quot;parent&quot;:{&quot;type&quot;:&quot;CHILD&quot;,&quot;parentId&quot;:&quot;f2aec38c-173e-4891-bda8-2eafa10f803d&quot;,&quot;order&quot;:&quot;2&quot;},&quot;relativeTransform&quot;:{&quot;translate&quot;:{&quot;x&quot;:50.0085,&quot;y&quot;:64.66},&quot;rotate&quot;:0,&quot;skewX&quot;:0,&quot;scale&quot;:{&quot;x&quot;:1,&quot;y&quot;:1}},&quot;path&quot;:{&quot;type&quot;:&quot;RECT&quot;,&quot;size&quot;:{&quot;x&quot;:101.393,&quot;y&quot;:115.822}},&quot;pathStyles&quot;:[{&quot;type&quot;:&quot;FILL&quot;,&quot;fillStyle&quot;:&quot;#fdd&quot;}],&quot;opacity&quot;:1},&quot;3ade0742-d434-4bf0-8bc1-ff3697e6dcca&quot;:{&quot;type&quot;:&quot;FIGURE_OBJECT&quot;,&quot;id&quot;:&quot;3ade0742-d434-4bf0-8bc1-ff3697e6dcca&quot;,&quot;parent&quot;:{&quot;type&quot;:&quot;CHILD&quot;,&quot;parentId&quot;:&quot;f2aec38c-173e-4891-bda8-2eafa10f803d&quot;,&quot;order&quot;:&quot;5&quot;},&quot;relativeTransform&quot;:{&quot;translate&quot;:{&quot;x&quot;:49.999500000000005,&quot;y&quot;:106.982},&quot;rotate&quot;:0,&quot;skewX&quot;:0,&quot;scale&quot;:{&quot;x&quot;:1,&quot;y&quot;:1}},&quot;path&quot;:{&quot;type&quot;:&quot;RECT&quot;,&quot;size&quot;:{&quot;x&quot;:101.837,&quot;y&quot;:31.482}},&quot;pathStyles&quot;:[{&quot;type&quot;:&quot;FILL&quot;,&quot;fillStyle&quot;:&quot;#caaaaa&quot;}],&quot;opacity&quot;:1},&quot;324a0a26-64fe-4b74-b230-e747676be8c0&quot;:{&quot;type&quot;:&quot;FIGURE_OBJECT&quot;,&quot;id&quot;:&quot;324a0a26-64fe-4b74-b230-e747676be8c0&quot;,&quot;parent&quot;:{&quot;type&quot;:&quot;CHILD&quot;,&quot;parentId&quot;:&quot;f2aec38c-173e-4891-bda8-2eafa10f803d&quot;,&quot;order&quot;:&quot;7&quot;},&quot;relativeTransform&quot;:{&quot;translate&quot;:{&quot;x&quot;:49.999500000000005,&quot;y&quot;:22.338},&quot;rotate&quot;:0,&quot;skewX&quot;:0,&quot;scale&quot;:{&quot;x&quot;:1,&quot;y&quot;:1}},&quot;path&quot;:{&quot;type&quot;:&quot;RECT&quot;,&quot;size&quot;:{&quot;x&quot;:101.837,&quot;y&quot;:31.482}},&quot;pathStyles&quot;:[{&quot;type&quot;:&quot;FILL&quot;,&quot;fillStyle&quot;:&quot;#caaaaa&quot;}],&quot;opacity&quot;:1},&quot;ee3d0625-db7c-4ee7-aa2f-38d9da3bc7db&quot;:{&quot;type&quot;:&quot;FIGURE_OBJECT&quot;,&quot;id&quot;:&quot;ee3d0625-db7c-4ee7-aa2f-38d9da3bc7db&quot;,&quot;relativeTransform&quot;:{&quot;translate&quot;:{&quot;x&quot;:-1047.9825227531203,&quot;y&quot;:3.2783113056493587},&quot;rotate&quot;:0,&quot;skewX&quot;:0,&quot;scale&quot;:{&quot;x&quot;:1,&quot;y&quot;:1}},&quot;opacity&quot;:1,&quot;source&quot;:{&quot;type&quot;:&quot;ASSETS&quot;},&quot;pathStyles&quot;:[{&quot;type&quot;:&quot;FILL&quot;,&quot;fillStyle&quot;:&quot;rgb(0,0,0)&quot;}],&quot;isLocked&quot;:false,&quot;parent&quot;:{&quot;type&quot;:&quot;CHILD&quot;,&quot;parentId&quot;:&quot;cd55a352-cb64-4f2d-8f0c-313103f5e554&quot;,&quot;order&quot;:&quot;5&quot;}},&quot;8a6c2809-48e2-49f5-92ef-be45f5f24f17&quot;:{&quot;type&quot;:&quot;FIGURE_OBJECT&quot;,&quot;id&quot;:&quot;8a6c2809-48e2-49f5-92ef-be45f5f24f17&quot;,&quot;name&quot;:&quot;Mitochondria (2D, filled)&quot;,&quot;relativeTransform&quot;:{&quot;translate&quot;:{&quot;x&quot;:-38.180310614430475,&quot;y&quot;:72.22931387772492},&quot;rotate&quot;:-3.0911526382071575,&quot;skewX&quot;:8.672465072351084e-18,&quot;scale&quot;:{&quot;x&quot;:0.8944866101470579,&quot;y&quot;:0.8944866101470583}},&quot;opacity&quot;:0.24,&quot;image&quot;:{&quot;url&quot;:&quot;https://res.cloudinary.com/dlcjuc3ej/image/upload/v1530292818/wyxqgp2iwxbezad8jtkn.svg&quot;,&quot;size&quot;:{&quot;x&quot;:468,&quot;y&quot;:222},&quot;isPremium&quot;:false},&quot;source&quot;:{&quot;id&quot;:&quot;5b1595f1a3b6d40014c0a7f4&quot;,&quot;type&quot;:&quot;ASSETS&quot;},&quot;pathStyles&quot;:[{&quot;type&quot;:&quot;FILL&quot;,&quot;fillStyle&quot;:&quot;rgb(0,0,0)&quot;}],&quot;isLocked&quot;:false,&quot;parent&quot;:{&quot;type&quot;:&quot;CHILD&quot;,&quot;parentId&quot;:&quot;ee3d0625-db7c-4ee7-aa2f-38d9da3bc7db&quot;,&quot;order&quot;:&quot;05&quot;}},&quot;237af3e9-598e-417d-9e82-038f9a91f014&quot;:{&quot;type&quot;:&quot;FIGURE_OBJECT&quot;,&quot;id&quot;:&quot;237af3e9-598e-417d-9e82-038f9a91f014&quot;,&quot;relativeTransform&quot;:{&quot;translate&quot;:{&quot;x&quot;:-27.208998079458844,&quot;y&quot;:-232.59838772781055},&quot;rotate&quot;:0,&quot;skewX&quot;:0,&quot;scale&quot;:{&quot;x&quot;:1,&quot;y&quot;:1}},&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6]}],&quot;text&quot;:&quot;Glucose&quot;,&quot;baseStyle&quot;:{&quot;fontFamily&quot;:&quot;Roboto&quot;,&quot;fontSize&quot;:20.03778248537316,&quot;color&quot;:&quot;rgba(148,32,30,1)&quot;,&quot;fontWeight&quot;:&quot;bold&quot;,&quot;fontStyle&quot;:&quot;normal&quot;,&quot;decoration&quot;:&quot;none&quot;,&quot;script&quot;:&quot;none&quot;}}],&quot;verticalAlign&quot;:&quot;TOP&quot;},&quot;size&quot;:{&quot;x&quot;:128.29354194779268,&quot;y&quot;:24},&quot;targetSize&quot;:{&quot;x&quot;:128.29354194779268,&quot;y&quot;:22.642694208471674},&quot;format&quot;:&quot;BETTER_TEXT&quot;,&quot;verticalAlign&quot;:&quot;TOP&quot;},&quot;isLocked&quot;:false,&quot;parent&quot;:{&quot;type&quot;:&quot;CHILD&quot;,&quot;parentId&quot;:&quot;ee3d0625-db7c-4ee7-aa2f-38d9da3bc7db&quot;,&quot;order&quot;:&quot;07&quot;}},&quot;f25e490e-fdf1-4835-b559-52f337aae9de&quot;:{&quot;type&quot;:&quot;FIGURE_OBJECT&quot;,&quot;id&quot;:&quot;f25e490e-fdf1-4835-b559-52f337aae9de&quot;,&quot;relativeTransform&quot;:{&quot;translate&quot;:{&quot;x&quot;:-29.524780878140557,&quot;y&quot;:-72.1739059509517},&quot;rotate&quot;:0,&quot;skewX&quot;:0,&quot;scale&quot;:{&quot;x&quot;:1,&quot;y&quot;:1}},&quot;opacity&quot;:1,&quot;pathStyles&quot;:[{&quot;type&quot;:&quot;FILL&quot;,&quot;fillStyle&quot;:&quot;#232323&quot;}],&quot;text&quot;:{&quot;textData&quot;:{&quot;lineSpacing&quot;:&quot;normal&quot;,&quot;alignment&quot;:&quot;center&quot;,&quot;lines&quot;:[{&quot;runs&quot;:[{&quot;style&quot;:{&quot;fontFamily&quot;:&quot;Roboto&quot;,&quot;fontSize&quot;:22.041560733910483,&quot;color&quot;:&quot;#232323&quot;,&quot;fontWeight&quot;:&quot;normal&quot;,&quot;fontStyle&quot;:&quot;normal&quot;,&quot;decoration&quot;:&quot;none&quot;,&quot;script&quot;:&quot;none&quot;},&quot;range&quot;:[0,7]}],&quot;text&quot;:&quot;Pyruvate&quot;,&quot;baseStyle&quot;:{&quot;fontFamily&quot;:&quot;Roboto&quot;,&quot;fontSize&quot;:22.041560733910483,&quot;color&quot;:&quot;#232323&quot;,&quot;fontWeight&quot;:&quot;normal&quot;,&quot;fontStyle&quot;:&quot;normal&quot;,&quot;decoration&quot;:&quot;none&quot;,&quot;script&quot;:&quot;none&quot;}}],&quot;verticalAlign&quot;:&quot;TOP&quot;},&quot;size&quot;:{&quot;x&quot;:132.92536752076546,&quot;y&quot;:27.05100635525378},&quot;targetSize&quot;:{&quot;x&quot;:132.92536752076546,&quot;y&quot;:27.05100635525378},&quot;format&quot;:&quot;BETTER_TEXT&quot;,&quot;verticalAlign&quot;:&quot;TOP&quot;},&quot;isLocked&quot;:false,&quot;parent&quot;:{&quot;type&quot;:&quot;CHILD&quot;,&quot;parentId&quot;:&quot;ee3d0625-db7c-4ee7-aa2f-38d9da3bc7db&quot;,&quot;order&quot;:&quot;15&quot;}},&quot;2fef576f-fdc8-40d0-a300-f720c9d99f3a&quot;:{&quot;type&quot;:&quot;FIGURE_OBJECT&quot;,&quot;id&quot;:&quot;2fef576f-fdc8-40d0-a300-f720c9d99f3a&quot;,&quot;relativeTransform&quot;:{&quot;translate&quot;:{&quot;x&quot;:132.54266443625812,&quot;y&quot;:-72.80990595095167},&quot;rotate&quot;:0,&quot;skewX&quot;:0,&quot;scale&quot;:{&quot;x&quot;:1,&quot;y&quot;:1}},&quot;opacity&quot;:1,&quot;pathStyles&quot;:[{&quot;type&quot;:&quot;FILL&quot;,&quot;fillStyle&quot;:&quot;#232323&quot;}],&quot;text&quot;:{&quot;textData&quot;:{&quot;lineSpacing&quot;:&quot;normal&quot;,&quot;alignment&quot;:&quot;center&quot;,&quot;lines&quot;:[{&quot;runs&quot;:[{&quot;style&quot;:{&quot;fontFamily&quot;:&quot;Roboto&quot;,&quot;fontSize&quot;:22.041560733910483,&quot;color&quot;:&quot;#232323&quot;,&quot;fontWeight&quot;:&quot;normal&quot;,&quot;fontStyle&quot;:&quot;normal&quot;,&quot;decoration&quot;:&quot;none&quot;,&quot;script&quot;:&quot;none&quot;},&quot;range&quot;:[0,6]}],&quot;text&quot;:&quot;Lactate&quot;,&quot;baseStyle&quot;:{&quot;fontFamily&quot;:&quot;Roboto&quot;,&quot;fontSize&quot;:22.041560733910483,&quot;color&quot;:&quot;#232323&quot;,&quot;fontWeight&quot;:&quot;normal&quot;,&quot;fontStyle&quot;:&quot;normal&quot;,&quot;decoration&quot;:&quot;none&quot;,&quot;script&quot;:&quot;none&quot;}}],&quot;verticalAlign&quot;:&quot;TOP&quot;},&quot;size&quot;:{&quot;x&quot;:115.7915551166737,&quot;y&quot;:27.05100635525378},&quot;targetSize&quot;:{&quot;x&quot;:115.7915551166737,&quot;y&quot;:27.05100635525378},&quot;format&quot;:&quot;BETTER_TEXT&quot;,&quot;verticalAlign&quot;:&quot;TOP&quot;},&quot;isLocked&quot;:false,&quot;parent&quot;:{&quot;type&quot;:&quot;CHILD&quot;,&quot;parentId&quot;:&quot;ee3d0625-db7c-4ee7-aa2f-38d9da3bc7db&quot;,&quot;order&quot;:&quot;2&quot;}},&quot;1d84b402-8e09-4750-9c90-84d44aad5d6c&quot;:{&quot;type&quot;:&quot;FIGURE_OBJECT&quot;,&quot;id&quot;:&quot;1d84b402-8e09-4750-9c90-84d44aad5d6c&quot;,&quot;relativeTransform&quot;:{&quot;translate&quot;:{&quot;x&quot;:-27.209061012680593,&quot;y&quot;:-6.111573752495123},&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normal&quot;,&quot;fontStyle&quot;:&quot;normal&quot;,&quot;decoration&quot;:&quot;none&quot;,&quot;script&quot;:&quot;none&quot;},&quot;range&quot;:[0,9]}],&quot;text&quot;:&quot;Acetyl-CoA&quot;,&quot;baseStyle&quot;:{&quot;fontFamily&quot;:&quot;Roboto&quot;,&quot;fontSize&quot;:20.498651482536747,&quot;color&quot;:&quot;#232323&quot;,&quot;fontWeight&quot;:&quot;normal&quot;,&quot;fontStyle&quot;:&quot;normal&quot;,&quot;decoration&quot;:&quot;none&quot;,&quot;script&quot;:&quot;none&quot;}}],&quot;verticalAlign&quot;:&quot;TOP&quot;},&quot;size&quot;:{&quot;x&quot;:157.3855469682677,&quot;y&quot;:24.045338982447802},&quot;targetSize&quot;:{&quot;x&quot;:157.3855469682677,&quot;y&quot;:24.045338982447802},&quot;format&quot;:&quot;BETTER_TEXT&quot;,&quot;verticalAlign&quot;:&quot;TOP&quot;},&quot;isLocked&quot;:false,&quot;parent&quot;:{&quot;type&quot;:&quot;CHILD&quot;,&quot;parentId&quot;:&quot;ee3d0625-db7c-4ee7-aa2f-38d9da3bc7db&quot;,&quot;order&quot;:&quot;22&quot;}},&quot;d2226527-d8ee-4bd6-8394-48a0b28b3f24&quot;:{&quot;type&quot;:&quot;FIGURE_OBJECT&quot;,&quot;id&quot;:&quot;d2226527-d8ee-4bd6-8394-48a0b28b3f24&quot;,&quot;relativeTransform&quot;:{&quot;translate&quot;:{&quot;x&quot;:24.47958277613401,&quot;y&quot;:59.003504778710855},&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normal&quot;,&quot;fontStyle&quot;:&quot;normal&quot;,&quot;decoration&quot;:&quot;none&quot;,&quot;script&quot;:&quot;none&quot;},&quot;range&quot;:[0,6]}],&quot;text&quot;:&quot;Citrate&quot;,&quot;baseStyle&quot;:{&quot;fontFamily&quot;:&quot;Roboto&quot;,&quot;fontSize&quot;:20.498651482536747,&quot;color&quot;:&quot;#232323&quot;,&quot;fontWeight&quot;:&quot;normal&quot;,&quot;fontStyle&quot;:&quot;normal&quot;,&quot;decoration&quot;:&quot;none&quot;,&quot;script&quot;:&quot;none&quot;}}],&quot;verticalAlign&quot;:&quot;TOP&quot;},&quot;size&quot;:{&quot;x&quot;:120.7417160165693,&quot;y&quot;:25.157435910386017},&quot;targetSize&quot;:{&quot;x&quot;:120.7417160165693,&quot;y&quot;:25.157435910386017},&quot;format&quot;:&quot;BETTER_TEXT&quot;,&quot;verticalAlign&quot;:&quot;TOP&quot;},&quot;isLocked&quot;:false,&quot;parent&quot;:{&quot;type&quot;:&quot;CHILD&quot;,&quot;parentId&quot;:&quot;ee3d0625-db7c-4ee7-aa2f-38d9da3bc7db&quot;,&quot;order&quot;:&quot;25&quot;}},&quot;44489eb4-a0cc-4e9d-b72a-09f189e76756&quot;:{&quot;type&quot;:&quot;FIGURE_OBJECT&quot;,&quot;id&quot;:&quot;44489eb4-a0cc-4e9d-b72a-09f189e76756&quot;,&quot;relativeTransform&quot;:{&quot;translate&quot;:{&quot;x&quot;:20.37053491077092,&quot;y&quot;:144.55276322730683},&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normal&quot;,&quot;fontStyle&quot;:&quot;normal&quot;,&quot;decoration&quot;:&quot;none&quot;,&quot;script&quot;:&quot;none&quot;},&quot;range&quot;:[0,3]}],&quot;text&quot;:&quot;α-KG&quot;,&quot;baseStyle&quot;:{&quot;fontFamily&quot;:&quot;Roboto&quot;,&quot;fontSize&quot;:20.498651482536747,&quot;color&quot;:&quot;#232323&quot;,&quot;fontWeight&quot;:&quot;normal&quot;,&quot;fontStyle&quot;:&quot;normal&quot;,&quot;decoration&quot;:&quot;none&quot;,&quot;script&quot;:&quot;none&quot;}}],&quot;verticalAlign&quot;:&quot;TOP&quot;},&quot;size&quot;:{&quot;x&quot;:101.00710518019984,&quot;y&quot;:25.157435910386017},&quot;targetSize&quot;:{&quot;x&quot;:101.00710518019984,&quot;y&quot;:25.157435910386017},&quot;format&quot;:&quot;BETTER_TEXT&quot;,&quot;verticalAlign&quot;:&quot;TOP&quot;},&quot;isLocked&quot;:false,&quot;parent&quot;:{&quot;type&quot;:&quot;CHILD&quot;,&quot;parentId&quot;:&quot;ee3d0625-db7c-4ee7-aa2f-38d9da3bc7db&quot;,&quot;order&quot;:&quot;27&quot;}},&quot;ba651c44-5219-4953-ae3a-65b3525bb5df&quot;:{&quot;type&quot;:&quot;FIGURE_OBJECT&quot;,&quot;id&quot;:&quot;ba651c44-5219-4953-ae3a-65b3525bb5df&quot;,&quot;relativeTransform&quot;:{&quot;translate&quot;:{&quot;x&quot;:-112.18818780703774,&quot;y&quot;:37.563778841748515},&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normal&quot;,&quot;fontStyle&quot;:&quot;normal&quot;,&quot;decoration&quot;:&quot;none&quot;,&quot;script&quot;:&quot;none&quot;},&quot;range&quot;:[0,11]}],&quot;text&quot;:&quot;Oxaloacetate&quot;,&quot;baseStyle&quot;:{&quot;fontFamily&quot;:&quot;Roboto&quot;,&quot;fontSize&quot;:20.498651482536747,&quot;color&quot;:&quot;#232323&quot;,&quot;fontWeight&quot;:&quot;normal&quot;,&quot;fontStyle&quot;:&quot;normal&quot;,&quot;decoration&quot;:&quot;none&quot;,&quot;script&quot;:&quot;none&quot;}}],&quot;verticalAlign&quot;:&quot;TOP&quot;},&quot;size&quot;:{&quot;x&quot;:153.99146047812948,&quot;y&quot;:25.157435910386017},&quot;targetSize&quot;:{&quot;x&quot;:153.99146047812948,&quot;y&quot;:25.157435910386017},&quot;format&quot;:&quot;BETTER_TEXT&quot;,&quot;verticalAlign&quot;:&quot;TOP&quot;},&quot;isLocked&quot;:false,&quot;parent&quot;:{&quot;type&quot;:&quot;CHILD&quot;,&quot;parentId&quot;:&quot;ee3d0625-db7c-4ee7-aa2f-38d9da3bc7db&quot;,&quot;order&quot;:&quot;3&quot;}},&quot;b1ff663d-8e9d-4919-852d-d56b3204115e&quot;:{&quot;type&quot;:&quot;FIGURE_OBJECT&quot;,&quot;id&quot;:&quot;b1ff663d-8e9d-4919-852d-d56b3204115e&quot;,&quot;relativeTransform&quot;:{&quot;translate&quot;:{&quot;x&quot;:228.85031577198836,&quot;y&quot;:64.28025441840897},&quot;rotate&quot;:0},&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5]}],&quot;text&quot;:&quot;Lipid &quot;,&quot;baseStyle&quot;:{&quot;fontFamily&quot;:&quot;Roboto&quot;,&quot;fontSize&quot;:20.03778248537316,&quot;color&quot;:&quot;rgba(148,32,30,1)&quot;,&quot;fontWeight&quot;:&quot;bold&quot;,&quot;fontStyle&quot;:&quot;normal&quot;,&quot;decoration&quot;:&quot;none&quot;,&quot;script&quot;:&quot;none&quot;}},{&quot;runs&quot;:[{&quot;style&quot;:{&quot;fontFamily&quot;:&quot;Roboto&quot;,&quot;fontSize&quot;:20.03778248537316,&quot;color&quot;:&quot;rgba(148,32,30,1)&quot;,&quot;fontWeight&quot;:&quot;bold&quot;,&quot;fontStyle&quot;:&quot;normal&quot;,&quot;decoration&quot;:&quot;none&quot;,&quot;script&quot;:&quot;none&quot;},&quot;range&quot;:[0,8]}],&quot;text&quot;:&quot;synthesis&quot;,&quot;baseStyle&quot;:{&quot;fontFamily&quot;:&quot;Roboto&quot;,&quot;fontSize&quot;:20.03778248537316,&quot;color&quot;:&quot;rgba(148,32,30,1)&quot;,&quot;fontWeight&quot;:&quot;bold&quot;,&quot;fontStyle&quot;:&quot;normal&quot;,&quot;decoration&quot;:&quot;none&quot;,&quot;script&quot;:&quot;none&quot;}}],&quot;verticalAlign&quot;:&quot;TOP&quot;},&quot;size&quot;:{&quot;x&quot;:143.02859784953793,&quot;y&quot;:48.908219490298826},&quot;targetSize&quot;:{&quot;x&quot;:143.02859784953793,&quot;y&quot;:48.908219490298826},&quot;format&quot;:&quot;BETTER_TEXT&quot;,&quot;verticalAlign&quot;:&quot;TOP&quot;},&quot;isLocked&quot;:false,&quot;parent&quot;:{&quot;type&quot;:&quot;CHILD&quot;,&quot;parentId&quot;:&quot;ee3d0625-db7c-4ee7-aa2f-38d9da3bc7db&quot;,&quot;order&quot;:&quot;4&quot;}},&quot;d2d4f49f-ef4a-4ff3-b7f7-c668acc76177&quot;:{&quot;type&quot;:&quot;FIGURE_OBJECT&quot;,&quot;id&quot;:&quot;d2d4f49f-ef4a-4ff3-b7f7-c668acc76177&quot;,&quot;relativeTransform&quot;:{&quot;translate&quot;:{&quot;x&quot;:217.3883571102502,&quot;y&quot;:144.1864224690178},&quot;rotate&quot;:0},&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8]}],&quot;text&quot;:&quot;Glutamine&quot;,&quot;baseStyle&quot;:{&quot;fontFamily&quot;:&quot;Roboto&quot;,&quot;fontSize&quot;:20.03778248537316,&quot;color&quot;:&quot;rgba(148,32,30,1)&quot;,&quot;fontWeight&quot;:&quot;bold&quot;,&quot;fontStyle&quot;:&quot;normal&quot;,&quot;decoration&quot;:&quot;none&quot;,&quot;script&quot;:&quot;none&quot;}}],&quot;verticalAlign&quot;:&quot;TOP&quot;},&quot;size&quot;:{&quot;x&quot;:156.1726889997334,&quot;y&quot;:22.642694208471674},&quot;targetSize&quot;:{&quot;x&quot;:156.1726889997334,&quot;y&quot;:22.642694208471674},&quot;format&quot;:&quot;BETTER_TEXT&quot;,&quot;verticalAlign&quot;:&quot;TOP&quot;},&quot;isLocked&quot;:false,&quot;parent&quot;:{&quot;type&quot;:&quot;CHILD&quot;,&quot;parentId&quot;:&quot;ee3d0625-db7c-4ee7-aa2f-38d9da3bc7db&quot;,&quot;order&quot;:&quot;5&quot;}},&quot;0b19588b-97d3-4d96-b32a-f08c5267d998&quot;:{&quot;type&quot;:&quot;FIGURE_OBJECT&quot;,&quot;id&quot;:&quot;0b19588b-97d3-4d96-b32a-f08c5267d998&quot;,&quot;relativeTransform&quot;:{&quot;translate&quot;:{&quot;x&quot;:-29.525930980632115,&quot;y&quot;:-108.76774589649663},&quot;rotate&quot;:0,&quot;skewX&quot;:0,&quot;scale&quot;:{&quot;x&quot;:1,&quot;y&quot;:1}},&quot;opacity&quot;:1,&quot;path&quot;:{&quot;type&quot;:&quot;POLY_LINE&quot;,&quot;points&quot;:[{&quot;x&quot;:0,&quot;y&quot;:5.310173195243152},{&quot;x&quot;:0,&quot;y&quot;:29.308412835599682}],&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52&quot;}},&quot;577eedba-9476-4826-b36b-28efb84f7b1f&quot;:{&quot;type&quot;:&quot;FIGURE_OBJECT&quot;,&quot;id&quot;:&quot;577eedba-9476-4826-b36b-28efb84f7b1f&quot;,&quot;relativeTransform&quot;:{&quot;translate&quot;:{&quot;x&quot;:-27.741020360030397,&quot;y&quot;:-44.17740856698141},&quot;rotate&quot;:0,&quot;skewX&quot;:0,&quot;scale&quot;:{&quot;x&quot;:1,&quot;y&quot;:1}},&quot;opacity&quot;:1,&quot;path&quot;:{&quot;type&quot;:&quot;POLY_LINE&quot;,&quot;points&quot;:[{&quot;x&quot;:0.5318614250970874,&quot;y&quot;:-7.419746949039741},{&quot;x&quot;:0.5318614250970887,&quot;y&quot;:26.428010812587054}],&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55&quot;}},&quot;f048001a-b6ba-41d7-bfe5-262e6b52c9dd&quot;:{&quot;type&quot;:&quot;FIGURE_OBJECT&quot;,&quot;id&quot;:&quot;f048001a-b6ba-41d7-bfe5-262e6b52c9dd&quot;,&quot;relativeTransform&quot;:{&quot;translate&quot;:{&quot;x&quot;:-140.96549921786294,&quot;y&quot;:120.59729369930591},&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normal&quot;,&quot;fontStyle&quot;:&quot;normal&quot;,&quot;decoration&quot;:&quot;none&quot;,&quot;script&quot;:&quot;none&quot;},&quot;range&quot;:[0,11]}],&quot;text&quot;:&quot;Succinyl-CoA&quot;,&quot;baseStyle&quot;:{&quot;fontFamily&quot;:&quot;Roboto&quot;,&quot;fontSize&quot;:20.498651482536747,&quot;color&quot;:&quot;#232323&quot;,&quot;fontWeight&quot;:&quot;normal&quot;,&quot;fontStyle&quot;:&quot;normal&quot;,&quot;decoration&quot;:&quot;none&quot;,&quot;script&quot;:&quot;none&quot;}}],&quot;verticalAlign&quot;:&quot;TOP&quot;},&quot;size&quot;:{&quot;x&quot;:153.99146047812948,&quot;y&quot;:25.157435910386017},&quot;targetSize&quot;:{&quot;x&quot;:153.99146047812948,&quot;y&quot;:25.157435910386017},&quot;format&quot;:&quot;BETTER_TEXT&quot;,&quot;verticalAlign&quot;:&quot;TOP&quot;},&quot;isLocked&quot;:false,&quot;parent&quot;:{&quot;type&quot;:&quot;CHILD&quot;,&quot;parentId&quot;:&quot;ee3d0625-db7c-4ee7-aa2f-38d9da3bc7db&quot;,&quot;order&quot;:&quot;57&quot;}},&quot;e4060660-806c-4d6a-8d7a-a825bf9a773d&quot;:{&quot;type&quot;:&quot;FIGURE_OBJECT&quot;,&quot;id&quot;:&quot;e4060660-806c-4d6a-8d7a-a825bf9a773d&quot;,&quot;relativeTransform&quot;:{&quot;translate&quot;:{&quot;x&quot;:-35.60246871297134,&quot;y&quot;:91.50206683912445},&quot;rotate&quot;:0},&quot;opacity&quot;:1,&quot;pathStyles&quot;:[{&quot;type&quot;:&quot;FILL&quot;,&quot;fillStyle&quot;:&quot;#232323&quot;}],&quot;text&quot;:{&quot;textData&quot;:{&quot;lineSpacing&quot;:&quot;normal&quot;,&quot;alignment&quot;:&quot;center&quot;,&quot;lines&quot;:[{&quot;runs&quot;:[{&quot;style&quot;:{&quot;fontFamily&quot;:&quot;Roboto&quot;,&quot;fontSize&quot;:20.498651482536747,&quot;color&quot;:&quot;#232323&quot;,&quot;fontWeight&quot;:&quot;bold&quot;,&quot;fontStyle&quot;:&quot;normal&quot;,&quot;decoration&quot;:&quot;none&quot;,&quot;script&quot;:&quot;none&quot;},&quot;range&quot;:[0,2]}],&quot;text&quot;:&quot;TCA&quot;,&quot;baseStyle&quot;:{&quot;fontFamily&quot;:&quot;Roboto&quot;,&quot;fontSize&quot;:20.498651482536747,&quot;color&quot;:&quot;#232323&quot;,&quot;fontWeight&quot;:&quot;bold&quot;,&quot;fontStyle&quot;:&quot;normal&quot;,&quot;decoration&quot;:&quot;none&quot;,&quot;script&quot;:&quot;none&quot;}},{&quot;runs&quot;:[{&quot;style&quot;:{&quot;fontFamily&quot;:&quot;Roboto&quot;,&quot;fontSize&quot;:20.498651482536747,&quot;color&quot;:&quot;#232323&quot;,&quot;fontWeight&quot;:&quot;bold&quot;,&quot;fontStyle&quot;:&quot;normal&quot;,&quot;decoration&quot;:&quot;none&quot;,&quot;script&quot;:&quot;none&quot;},&quot;range&quot;:[0,4]}],&quot;text&quot;:&quot;cycle&quot;,&quot;baseStyle&quot;:{&quot;fontFamily&quot;:&quot;Roboto&quot;,&quot;fontSize&quot;:20.498651482536747,&quot;color&quot;:&quot;#232323&quot;,&quot;fontWeight&quot;:&quot;bold&quot;,&quot;fontStyle&quot;:&quot;normal&quot;,&quot;decoration&quot;:&quot;none&quot;,&quot;script&quot;:&quot;none&quot;}}],&quot;verticalAlign&quot;:&quot;TOP&quot;},&quot;size&quot;:{&quot;x&quot;:87.3661843754572,&quot;y&quot;:50.033108538575696},&quot;targetSize&quot;:{&quot;x&quot;:87.3661843754572,&quot;y&quot;:50.033108538575696},&quot;format&quot;:&quot;BETTER_TEXT&quot;,&quot;verticalAlign&quot;:&quot;TOP&quot;},&quot;isLocked&quot;:false,&quot;parent&quot;:{&quot;type&quot;:&quot;CHILD&quot;,&quot;parentId&quot;:&quot;ee3d0625-db7c-4ee7-aa2f-38d9da3bc7db&quot;,&quot;order&quot;:&quot;6&quot;}},&quot;07a0e314-9be8-464f-8caa-77604844c3ab&quot;:{&quot;type&quot;:&quot;FIGURE_OBJECT&quot;,&quot;id&quot;:&quot;07a0e314-9be8-464f-8caa-77604844c3ab&quot;,&quot;relativeTransform&quot;:{&quot;translate&quot;:{&quot;x&quot;:-8.986795161320948,&quot;y&quot;:24.724168958595797},&quot;rotate&quot;:0},&quot;opacity&quot;:1,&quot;path&quot;:{&quot;type&quot;:&quot;POLY_LINE&quot;,&quot;points&quot;:[{&quot;x&quot;:-16.03087721622931,&quot;y&quot;:-17.260796305181515},{&quot;x&quot;:-3.906390742751713,&quot;y&quot;:2.4668263545463},{&quot;x&quot;:16.03087721622931,&quot;y&quot;:17.260796305181515}],&quot;closed&quot;:false},&quot;pathStyles&quot;:[{&quot;type&quot;:&quot;FILL&quot;,&quot;fillStyle&quot;:&quot;transparent&quot;},{&quot;type&quot;:&quot;STROKE&quot;,&quot;strokeStyle&quot;:&quot;#232323&quot;,&quot;lineWidth&quot;:1.5028336864029872,&quot;lineJoin&quot;:&quot;round&quot;,&quot;dashArray&quot;:[0,0]}],&quot;pathSmoothing&quot;:{&quot;type&quot;:&quot;CATMULL_SMOOTHING&quot;,&quot;smoothing&quot;:0.2},&quot;isLocked&quot;:false,&quot;parent&quot;:{&quot;type&quot;:&quot;CHILD&quot;,&quot;parentId&quot;:&quot;ee3d0625-db7c-4ee7-aa2f-38d9da3bc7db&quot;,&quot;order&quot;:&quot;62&quot;}},&quot;6fd7e650-9132-409d-9695-38497aef82e6&quot;:{&quot;type&quot;:&quot;FIGURE_OBJECT&quot;,&quot;id&quot;:&quot;6fd7e650-9132-409d-9695-38497aef82e6&quot;,&quot;relativeTransform&quot;:{&quot;translate&quot;:{&quot;x&quot;:56.23924151717751,&quot;y&quot;:-77.95707053292695},&quot;rotate&quot;:0,&quot;skewX&quot;:0,&quot;scale&quot;:{&quot;x&quot;:1,&quot;y&quot;:1}},&quot;opacity&quot;:1,&quot;path&quot;:{&quot;type&quot;:&quot;POLY_LINE&quot;,&quot;points&quot;:[{&quot;x&quot;:-33.46637793745524,&quot;y&quot;:0},{&quot;x&quot;:33.46637793745524,&quot;y&quot;:0}],&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7&quot;}},&quot;4e99c6c3-a20b-4f80-8f25-b3e0726c6614&quot;:{&quot;type&quot;:&quot;FIGURE_OBJECT&quot;,&quot;id&quot;:&quot;4e99c6c3-a20b-4f80-8f25-b3e0726c6614&quot;,&quot;relativeTransform&quot;:{&quot;translate&quot;:{&quot;x&quot;:-191.89533058311082,&quot;y&quot;:-10.216714250273661},&quot;rotate&quot;:0},&quot;opacity&quot;:1,&quot;path&quot;:{&quot;type&quot;:&quot;POLY_LINE&quot;,&quot;points&quot;:[{&quot;x&quot;:13.99032963683134,&quot;y&quot;:47.142239625406674},{&quot;x&quot;:-13.99032963683134,&quot;y&quot;:47.142239625406674},{&quot;x&quot;:-13.99032963683134,&quot;y&quot;:-47.142239625406674}],&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75&quot;}},&quot;ae4d7461-8ac7-49de-bd66-722cc9600db5&quot;:{&quot;type&quot;:&quot;FIGURE_OBJECT&quot;,&quot;id&quot;:&quot;ae4d7461-8ac7-49de-bd66-722cc9600db5&quot;,&quot;relativeTransform&quot;:{&quot;translate&quot;:{&quot;x&quot;:127.26168482334415,&quot;y&quot;:62.544180943876086},&quot;rotate&quot;:0},&quot;opacity&quot;:1,&quot;path&quot;:{&quot;type&quot;:&quot;POLY_LINE&quot;,&quot;points&quot;:[{&quot;x&quot;:-61.83837510305708,&quot;y&quot;:0},{&quot;x&quot;:61.83837510305708,&quot;y&quot;:0}],&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77&quot;}},&quot;dfcf7023-bb13-483b-b96e-cfa8802487b8&quot;:{&quot;type&quot;:&quot;FIGURE_OBJECT&quot;,&quot;id&quot;:&quot;dfcf7023-bb13-483b-b96e-cfa8802487b8&quot;,&quot;relativeTransform&quot;:{&quot;translate&quot;:{&quot;x&quot;:103.22934535228406,&quot;y&quot;:145.5776958014335},&quot;rotate&quot;:0},&quot;opacity&quot;:1,&quot;path&quot;:{&quot;type&quot;:&quot;POLY_LINE&quot;,&quot;points&quot;:[{&quot;x&quot;:52.38337210673711,&quot;y&quot;:0},{&quot;x&quot;:-52.38337210673711,&quot;y&quot;:0}],&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8&quot;}},&quot;92d2e739-7084-47f6-8d33-541dee9d8ba2&quot;:{&quot;type&quot;:&quot;FIGURE_OBJECT&quot;,&quot;id&quot;:&quot;92d2e739-7084-47f6-8d33-541dee9d8ba2&quot;,&quot;relativeTransform&quot;:{&quot;translate&quot;:{&quot;x&quot;:-35.90536198618591,&quot;y&quot;:95.00122603365446},&quot;rotate&quot;:0},&quot;opacity&quot;:1,&quot;source&quot;:{&quot;type&quot;:&quot;ASSETS&quot;},&quot;pathStyles&quot;:[{&quot;type&quot;:&quot;FILL&quot;,&quot;fillStyle&quot;:&quot;rgb(0,0,0)&quot;}],&quot;isLocked&quot;:false,&quot;parent&quot;:{&quot;type&quot;:&quot;CHILD&quot;,&quot;parentId&quot;:&quot;ee3d0625-db7c-4ee7-aa2f-38d9da3bc7db&quot;,&quot;order&quot;:&quot;9&quot;}},&quot;16bcc69e-7207-4b67-b672-d7549ec3338e&quot;:{&quot;type&quot;:&quot;FIGURE_OBJECT&quot;,&quot;id&quot;:&quot;16bcc69e-7207-4b67-b672-d7549ec3338e&quot;,&quot;relativeTransform&quot;:{&quot;translate&quot;:{&quot;x&quot;:0.0004907327229508474,&quot;y&quot;:0.000045397795451549646},&quot;rotate&quot;:0},&quot;opacity&quot;:1,&quot;path&quot;:{&quot;type&quot;:&quot;ARC&quot;,&quot;size&quot;:{&quot;x&quot;:130.32631653072036,&quot;y&quot;:138.25293600744575},&quot;startAngle&quot;:-1.847388579580737,&quot;sweepAngle&quot;:1.1118651031326994},&quot;pathStyles&quot;:[{&quot;type&quot;:&quot;FILL&quot;,&quot;fillStyle&quot;:&quot;transparent&quot;},{&quot;type&quot;:&quot;STROKE&quot;,&quot;strokeStyle&quot;:&quot;#232323&quot;,&quot;lineWidth&quot;:1.5028336864029872,&quot;lineJoin&quot;:&quot;round&quot;}],&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92d2e739-7084-47f6-8d33-541dee9d8ba2&quot;,&quot;order&quot;:&quot;1&quot;}},&quot;3ac8ec5a-c85c-4324-aae3-963a9ddd2ffe&quot;:{&quot;type&quot;:&quot;FIGURE_OBJECT&quot;,&quot;id&quot;:&quot;3ac8ec5a-c85c-4324-aae3-963a9ddd2ffe&quot;,&quot;relativeTransform&quot;:{&quot;translate&quot;:{&quot;x&quot;:-0.0004907327229508474,&quot;y&quot;:-0.000045397795622271556},&quot;rotate&quot;:0},&quot;opacity&quot;:1,&quot;path&quot;:{&quot;type&quot;:&quot;ARC&quot;,&quot;size&quot;:{&quot;x&quot;:130.32631653072036,&quot;y&quot;:138.25293600744575},&quot;startAngle&quot;:-0.2961722170148974,&quot;sweepAngle&quot;:0.8030292754808301},&quot;pathStyles&quot;:[{&quot;type&quot;:&quot;FILL&quot;,&quot;fillStyle&quot;:&quot;transparent&quot;},{&quot;type&quot;:&quot;STROKE&quot;,&quot;strokeStyle&quot;:&quot;#232323&quot;,&quot;lineWidth&quot;:1.5028336864029872,&quot;lineJoin&quot;:&quot;round&quot;}],&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92d2e739-7084-47f6-8d33-541dee9d8ba2&quot;,&quot;order&quot;:&quot;2&quot;}},&quot;ca1d381f-e97e-4710-b874-5097f385f772&quot;:{&quot;type&quot;:&quot;FIGURE_OBJECT&quot;,&quot;id&quot;:&quot;ca1d381f-e97e-4710-b874-5097f385f772&quot;,&quot;relativeTransform&quot;:{&quot;translate&quot;:{&quot;x&quot;:0.0004907327229508474,&quot;y&quot;:0.000045397795451549646},&quot;rotate&quot;:0},&quot;opacity&quot;:1,&quot;path&quot;:{&quot;type&quot;:&quot;ARC&quot;,&quot;size&quot;:{&quot;x&quot;:130.32631653072036,&quot;y&quot;:138.25293600744575},&quot;startAngle&quot;:3.0357850701238442,&quot;sweepAngle&quot;:0.7469604253090996},&quot;pathStyles&quot;:[{&quot;type&quot;:&quot;FILL&quot;,&quot;fillStyle&quot;:&quot;transparent&quot;},{&quot;type&quot;:&quot;STROKE&quot;,&quot;strokeStyle&quot;:&quot;#232323&quot;,&quot;lineWidth&quot;:1.5028336864029872,&quot;lineJoin&quot;:&quot;round&quot;}],&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92d2e739-7084-47f6-8d33-541dee9d8ba2&quot;,&quot;order&quot;:&quot;5&quot;}},&quot;c654ebd5-cc4f-466a-b32f-14d5f3656ee2&quot;:{&quot;type&quot;:&quot;FIGURE_OBJECT&quot;,&quot;id&quot;:&quot;c654ebd5-cc4f-466a-b32f-14d5f3656ee2&quot;,&quot;relativeTransform&quot;:{&quot;translate&quot;:{&quot;x&quot;:-0.0004907327229508474,&quot;y&quot;:-0.000045397795622271556},&quot;rotate&quot;:0},&quot;opacity&quot;:1,&quot;path&quot;:{&quot;type&quot;:&quot;ARC&quot;,&quot;size&quot;:{&quot;x&quot;:130.32631653072036,&quot;y&quot;:138.25293600744575},&quot;startAngle&quot;:1.0945900593724587,&quot;sweepAngle&quot;:1.482007786746741},&quot;pathStyles&quot;:[{&quot;type&quot;:&quot;FILL&quot;,&quot;fillStyle&quot;:&quot;transparent&quot;},{&quot;type&quot;:&quot;STROKE&quot;,&quot;strokeStyle&quot;:&quot;#232323&quot;,&quot;lineWidth&quot;:1.5028336864029872,&quot;lineJoin&quot;:&quot;round&quot;}],&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92d2e739-7084-47f6-8d33-541dee9d8ba2&quot;,&quot;order&quot;:&quot;7&quot;}},&quot;12d347b9-7a8d-4ce1-9dc6-b4a299a13bbc&quot;:{&quot;type&quot;:&quot;FIGURE_OBJECT&quot;,&quot;id&quot;:&quot;12d347b9-7a8d-4ce1-9dc6-b4a299a13bbc&quot;,&quot;relativeTransform&quot;:{&quot;translate&quot;:{&quot;x&quot;:-188.08338079238058,&quot;y&quot;:-303.7230340614558},&quot;rotate&quot;:0,&quot;skewX&quot;:0,&quot;scale&quot;:{&quot;x&quot;:1,&quot;y&quot;:1}},&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6]}],&quot;text&quot;:&quot;Glucose&quot;,&quot;baseStyle&quot;:{&quot;fontFamily&quot;:&quot;Roboto&quot;,&quot;fontSize&quot;:20.03778248537316,&quot;color&quot;:&quot;rgba(148,32,30,1)&quot;,&quot;fontWeight&quot;:&quot;bold&quot;,&quot;fontStyle&quot;:&quot;normal&quot;,&quot;decoration&quot;:&quot;none&quot;,&quot;script&quot;:&quot;none&quot;}}],&quot;verticalAlign&quot;:&quot;TOP&quot;},&quot;size&quot;:{&quot;x&quot;:128.29354194779268,&quot;y&quot;:24},&quot;targetSize&quot;:{&quot;x&quot;:128.29354194779268,&quot;y&quot;:22.642694208471674},&quot;format&quot;:&quot;BETTER_TEXT&quot;,&quot;verticalAlign&quot;:&quot;TOP&quot;},&quot;isLocked&quot;:false,&quot;parent&quot;:{&quot;type&quot;:&quot;CHILD&quot;,&quot;parentId&quot;:&quot;ee3d0625-db7c-4ee7-aa2f-38d9da3bc7db&quot;,&quot;order&quot;:&quot;95&quot;}},&quot;49a77145-e023-4b87-98f9-2593b563f69c&quot;:{&quot;type&quot;:&quot;FIGURE_OBJECT&quot;,&quot;id&quot;:&quot;49a77145-e023-4b87-98f9-2593b563f69c&quot;,&quot;relativeTransform&quot;:{&quot;translate&quot;:{&quot;x&quot;:-88.12104347386153,&quot;y&quot;:-248.78126055629718},&quot;rotate&quot;:0,&quot;skewX&quot;:0,&quot;scale&quot;:{&quot;x&quot;:1,&quot;y&quot;:1}},&quot;opacity&quot;:1,&quot;path&quot;:{&quot;type&quot;:&quot;POLY_LINE&quot;,&quot;points&quot;:[{&quot;x&quot;:-53.25936199722605,&quot;y&quot;:-41.94174757281553},{&quot;x&quot;:57.253814231553974,&quot;y&quot;:7.323161541972695}],&quot;closed&quot;:false},&quot;pathStyles&quot;:[{&quot;type&quot;:&quot;FILL&quot;,&quot;fillStyle&quot;:&quot;rgba(0,0,0,0)&quot;},{&quot;type&quot;:&quot;STROKE&quot;,&quot;strokeStyle&quot;:&quot;#232323&quot;,&quot;lineWidth&quot;:2,&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97&quot;},&quot;connectorInfo&quot;:{&quot;type&quot;:&quot;LINE&quot;,&quot;offset&quot;:{&quot;x&quot;:0,&quot;y&quot;:0},&quot;bending&quot;:0.1,&quot;customized&quot;:false}},&quot;d61a1a98-7dca-4490-aec7-5fde5240e122&quot;:{&quot;id&quot;:&quot;d61a1a98-7dca-4490-aec7-5fde5240e122&quot;,&quot;type&quot;:&quot;FIGURE_OBJECT&quot;,&quot;relativeTransform&quot;:{&quot;translate&quot;:{&quot;x&quot;:129.07030881462663,&quot;y&quot;:44.00971170445172},&quot;rotate&quot;:0,&quot;skewX&quot;:0,&quot;scale&quot;:{&quot;x&quot;:1,&quot;y&quot;:1}},&quot;text&quot;:{&quot;textData&quot;:{&quot;lineSpacing&quot;:&quot;normal&quot;,&quot;alignment&quot;:&quot;left&quot;,&quot;verticalAlign&quot;:&quot;TOP&quot;,&quot;lines&quot;:[{&quot;runs&quot;:[{&quot;style&quot;:{&quot;fontFamily&quot;:&quot;Roboto&quot;,&quot;fontSize&quot;:24,&quot;color&quot;:&quot;black&quot;,&quot;fontWeight&quot;:&quot;bold&quot;,&quot;fontStyle&quot;:&quot;normal&quot;,&quot;decoration&quot;:&quot;none&quot;},&quot;range&quot;:[0,3]}],&quot;text&quot;:&quot;ACLY&quot;}],&quot;_lastCaretLocation&quot;:{&quot;lineIndex&quot;:0,&quot;runIndex&quot;:0,&quot;charIndex&quot;:0}},&quot;format&quot;:&quot;BETTER_TEXT&quot;,&quot;size&quot;:{&quot;x&quot;:77.22607489597772,&quot;y&quot;:28},&quot;targetSize&quot;:{&quot;x&quot;:77.22607489597772,&quot;y&quot;:23.96671289875178}},&quot;parent&quot;:{&quot;type&quot;:&quot;CHILD&quot;,&quot;parentId&quot;:&quot;ee3d0625-db7c-4ee7-aa2f-38d9da3bc7db&quot;,&quot;order&quot;:&quot;98&quot;}},&quot;11a3f280-21dd-4758-8542-b7f51b5d65af&quot;:{&quot;type&quot;:&quot;FIGURE_OBJECT&quot;,&quot;id&quot;:&quot;11a3f280-21dd-4758-8542-b7f51b5d65af&quot;,&quot;relativeTransform&quot;:{&quot;translate&quot;:{&quot;x&quot;:-203.0171298744316,&quot;y&quot;:-61.93985389866221},&quot;rotate&quot;:0,&quot;skewX&quot;:0,&quot;scale&quot;:{&quot;x&quot;:1,&quot;y&quot;:1}},&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8]}],&quot;text&quot;:&quot;Aspartate&quot;}],&quot;verticalAlign&quot;:&quot;TOP&quot;,&quot;_lastCaretLocation&quot;:{&quot;lineIndex&quot;:0,&quot;runIndex&quot;:-1,&quot;charIndex&quot;:-1,&quot;endOfLine&quot;:true}},&quot;size&quot;:{&quot;x&quot;:143.02859784953793,&quot;y&quot;:48.908219490298826},&quot;targetSize&quot;:{&quot;x&quot;:143.02859784953793,&quot;y&quot;:48.908219490298826},&quot;format&quot;:&quot;BETTER_TEXT&quot;,&quot;verticalAlign&quot;:&quot;TOP&quot;},&quot;isLocked&quot;:false,&quot;parent&quot;:{&quot;type&quot;:&quot;CHILD&quot;,&quot;parentId&quot;:&quot;ee3d0625-db7c-4ee7-aa2f-38d9da3bc7db&quot;,&quot;order&quot;:&quot;99&quot;}},&quot;30eb8343-f99c-4972-9c56-d647567bf96d&quot;:{&quot;type&quot;:&quot;FIGURE_OBJECT&quot;,&quot;id&quot;:&quot;30eb8343-f99c-4972-9c56-d647567bf96d&quot;,&quot;relativeTransform&quot;:{&quot;translate&quot;:{&quot;x&quot;:-29.525184500090592,&quot;y&quot;:-171.81341996804113},&quot;rotate&quot;:0,&quot;skewX&quot;:0,&quot;scale&quot;:{&quot;x&quot;:1,&quot;y&quot;:1}},&quot;opacity&quot;:1,&quot;pathStyles&quot;:[{&quot;type&quot;:&quot;FILL&quot;,&quot;fillStyle&quot;:&quot;#232323&quot;}],&quot;text&quot;:{&quot;textData&quot;:{&quot;lineSpacing&quot;:&quot;normal&quot;,&quot;alignment&quot;:&quot;center&quot;,&quot;lines&quot;:[{&quot;runs&quot;:[{&quot;style&quot;:{&quot;fontFamily&quot;:&quot;Roboto&quot;,&quot;fontSize&quot;:22.041560733910483,&quot;color&quot;:&quot;#232323&quot;,&quot;fontWeight&quot;:&quot;normal&quot;,&quot;fontStyle&quot;:&quot;normal&quot;,&quot;decoration&quot;:&quot;none&quot;,&quot;script&quot;:&quot;none&quot;},&quot;range&quot;:[0,2]}],&quot;text&quot;:&quot;G6P&quot;}],&quot;verticalAlign&quot;:&quot;TOP&quot;,&quot;_lastCaretLocation&quot;:{&quot;lineIndex&quot;:0,&quot;runIndex&quot;:-1,&quot;charIndex&quot;:-1,&quot;endOfLine&quot;:true}},&quot;size&quot;:{&quot;x&quot;:132.92536752076546,&quot;y&quot;:27.05100635525378},&quot;targetSize&quot;:{&quot;x&quot;:132.92536752076546,&quot;y&quot;:27.05100635525378},&quot;format&quot;:&quot;BETTER_TEXT&quot;,&quot;verticalAlign&quot;:&quot;TOP&quot;},&quot;isLocked&quot;:false,&quot;parent&quot;:{&quot;type&quot;:&quot;CHILD&quot;,&quot;parentId&quot;:&quot;ee3d0625-db7c-4ee7-aa2f-38d9da3bc7db&quot;,&quot;order&quot;:&quot;995&quot;}},&quot;2a188aa7-ef57-4beb-838a-bc1469aea1e4&quot;:{&quot;type&quot;:&quot;FIGURE_OBJECT&quot;,&quot;id&quot;:&quot;2a188aa7-ef57-4beb-838a-bc1469aea1e4&quot;,&quot;relativeTransform&quot;:{&quot;translate&quot;:{&quot;x&quot;:-0.00038727203936872456,&quot;y&quot;:21.482554876720855},&quot;rotate&quot;:0,&quot;skewX&quot;:0,&quot;scale&quot;:{&quot;x&quot;:1,&quot;y&quot;:1}},&quot;opacity&quot;:1,&quot;path&quot;:{&quot;type&quot;:&quot;POLY_LINE&quot;,&quot;points&quot;:[{&quot;x&quot;:-29.525802019376382,&quot;y&quot;:-183.1343062976413},{&quot;x&quot;:-29.525802019376382,&quot;y&quot;:-158.06646032723114}],&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997&quot;},&quot;connectorInfo&quot;:{&quot;type&quot;:&quot;LINE&quot;,&quot;offset&quot;:{&quot;x&quot;:0,&quot;y&quot;:0},&quot;bending&quot;:0.1,&quot;customized&quot;:true}},&quot;c083ba41-3f27-4e1a-a5a2-0468a1dc1b89&quot;:{&quot;type&quot;:&quot;FIGURE_OBJECT&quot;,&quot;id&quot;:&quot;c083ba41-3f27-4e1a-a5a2-0468a1dc1b89&quot;,&quot;relativeTransform&quot;:{&quot;translate&quot;:{&quot;x&quot;:-29.525253098378304,&quot;y&quot;:-119.36674792832274},&quot;rotate&quot;:0,&quot;skewX&quot;:0,&quot;scale&quot;:{&quot;x&quot;:1,&quot;y&quot;:1}},&quot;opacity&quot;:1,&quot;pathStyles&quot;:[{&quot;type&quot;:&quot;FILL&quot;,&quot;fillStyle&quot;:&quot;#232323&quot;}],&quot;text&quot;:{&quot;textData&quot;:{&quot;lineSpacing&quot;:&quot;normal&quot;,&quot;alignment&quot;:&quot;center&quot;,&quot;lines&quot;:[{&quot;runs&quot;:[{&quot;style&quot;:{&quot;fontFamily&quot;:&quot;Roboto&quot;,&quot;fontSize&quot;:22.041560733910483,&quot;color&quot;:&quot;#232323&quot;,&quot;fontWeight&quot;:&quot;normal&quot;,&quot;fontStyle&quot;:&quot;normal&quot;,&quot;decoration&quot;:&quot;none&quot;,&quot;script&quot;:&quot;none&quot;},&quot;range&quot;:[0,2]}],&quot;text&quot;:&quot;F6P&quot;}],&quot;verticalAlign&quot;:&quot;TOP&quot;,&quot;_lastCaretLocation&quot;:{&quot;lineIndex&quot;:0,&quot;runIndex&quot;:-1,&quot;charIndex&quot;:-1,&quot;endOfLine&quot;:true}},&quot;size&quot;:{&quot;x&quot;:132.92536752076546,&quot;y&quot;:27.05100635525378},&quot;targetSize&quot;:{&quot;x&quot;:132.92536752076546,&quot;y&quot;:27.05100635525378},&quot;format&quot;:&quot;BETTER_TEXT&quot;,&quot;verticalAlign&quot;:&quot;TOP&quot;},&quot;isLocked&quot;:false,&quot;parent&quot;:{&quot;type&quot;:&quot;CHILD&quot;,&quot;parentId&quot;:&quot;ee3d0625-db7c-4ee7-aa2f-38d9da3bc7db&quot;,&quot;order&quot;:&quot;998&quot;}},&quot;00deab47-81b7-4dc9-b4b2-e7ba15fbf5ae&quot;:{&quot;type&quot;:&quot;FIGURE_OBJECT&quot;,&quot;id&quot;:&quot;00deab47-81b7-4dc9-b4b2-e7ba15fbf5ae&quot;,&quot;relativeTransform&quot;:{&quot;translate&quot;:{&quot;x&quot;:7.123466443530063,&quot;y&quot;:0.20994685984805983},&quot;rotate&quot;:0,&quot;skewX&quot;:0,&quot;scale&quot;:{&quot;x&quot;:1,&quot;y&quot;:1}},&quot;opacity&quot;:1,&quot;path&quot;:{&quot;type&quot;:&quot;POLY_LINE&quot;,&quot;points&quot;:[{&quot;x&quot;:-8.026698315322733,&quot;y&quot;:-180.08920965301982},{&quot;x&quot;:93.3708446419857,&quot;y&quot;:-154.97238238644695},{&quot;x&quot;:-4.858691913251391,&quot;y&quot;:-118.56538533185483}],&quot;closed&quot;:false},&quot;pathStyles&quot;:[{&quot;type&quot;:&quot;FILL&quot;,&quot;fillStyle&quot;:&quot;rgba(0,0,0,0)&quot;},{&quot;type&quot;:&quot;STROKE&quot;,&quot;strokeStyle&quot;:&quot;#232323&quot;,&quot;lineWidth&quot;:2,&quot;lineJoin&quot;:&quot;round&quot;}],&quot;pathSmoothing&quot;:{&quot;type&quot;:&quot;CATMULL_SMOOTHING&quot;,&quot;smoothing&quot;:0.2},&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999&quot;},&quot;connectorInfo&quot;:{&quot;type&quot;:&quot;QUADRATIC&quot;,&quot;offset&quot;:{&quot;x&quot;:0,&quot;y&quot;:0},&quot;bending&quot;:0.1,&quot;customized&quot;:true}},&quot;7a1e8ef8-30e4-4303-9af9-f3ea957a0a01&quot;:{&quot;type&quot;:&quot;FIGURE_OBJECT&quot;,&quot;id&quot;:&quot;7a1e8ef8-30e4-4303-9af9-f3ea957a0a01&quot;,&quot;relativeTransform&quot;:{&quot;translate&quot;:{&quot;x&quot;:0.40958561914704816,&quot;y&quot;:-5.683531321282473},&quot;rotate&quot;:0,&quot;skewX&quot;:0,&quot;scale&quot;:{&quot;x&quot;:1,&quot;y&quot;:1}},&quot;opacity&quot;:1,&quot;path&quot;:{&quot;type&quot;:&quot;POLY_LINE&quot;,&quot;points&quot;:[{&quot;x&quot;:-29.525802019376382,&quot;y&quot;:-210.18531265289508},{&quot;x&quot;:-29.525802019376385,&quot;y&quot;:-186.82430688060975}],&quot;closed&quot;:false},&quot;pathStyles&quot;:[{&quot;type&quot;:&quot;FILL&quot;,&quot;fillStyle&quot;:&quot;transparent&quot;},{&quot;type&quot;:&quot;STROKE&quot;,&quot;strokeStyle&quot;:&quot;#232323&quot;,&quot;lineWidth&quot;:1.5028336864029872,&quot;lineJoin&quot;:&quot;round&quot;,&quot;dashArray&quot;:[0,0]}],&quot;pathMarkers&quot;:{&quot;markerEnd&quot;:{&quot;type&quot;:&quot;PATH&quot;,&quot;units&quot;:{&quot;type&quot;:&quot;STROKE_WIDTH&quot;,&quot;scale&quot;:1.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ee3d0625-db7c-4ee7-aa2f-38d9da3bc7db&quot;,&quot;order&quot;:&quot;9995&quot;},&quot;connectorInfo&quot;:{&quot;type&quot;:&quot;LINE&quot;,&quot;offset&quot;:{&quot;x&quot;:0,&quot;y&quot;:0},&quot;bending&quot;:0.1,&quot;customized&quot;:true}},&quot;15f9f6d6-a468-4b67-ba2c-625537de03ae&quot;:{&quot;type&quot;:&quot;FIGURE_OBJECT&quot;,&quot;id&quot;:&quot;15f9f6d6-a468-4b67-ba2c-625537de03ae&quot;,&quot;relativeTransform&quot;:{&quot;translate&quot;:{&quot;x&quot;:118.92393179175366,&quot;y&quot;:-141.8095987973717},&quot;rotate&quot;:0,&quot;skewX&quot;:0,&quot;scale&quot;:{&quot;x&quot;:1,&quot;y&quot;:1}},&quot;opacity&quot;:1,&quot;pathStyles&quot;:[{&quot;type&quot;:&quot;FILL&quot;,&quot;fillStyle&quot;:&quot;rgba(148,32,30,1)&quot;}],&quot;text&quot;:{&quot;textData&quot;:{&quot;lineSpacing&quot;:&quot;normal&quot;,&quot;alignment&quot;:&quot;center&quot;,&quot;lines&quot;:[{&quot;runs&quot;:[{&quot;style&quot;:{&quot;fontFamily&quot;:&quot;Roboto&quot;,&quot;fontSize&quot;:20.03778248537316,&quot;color&quot;:&quot;rgba(148,32,30,1)&quot;,&quot;fontWeight&quot;:&quot;bold&quot;,&quot;fontStyle&quot;:&quot;normal&quot;,&quot;decoration&quot;:&quot;none&quot;,&quot;script&quot;:&quot;none&quot;},&quot;range&quot;:[0,2]}],&quot;text&quot;:&quot;PPP&quot;}],&quot;verticalAlign&quot;:&quot;TOP&quot;,&quot;_lastCaretLocation&quot;:{&quot;lineIndex&quot;:0,&quot;runIndex&quot;:-1,&quot;charIndex&quot;:-1,&quot;endOfLine&quot;:true}},&quot;size&quot;:{&quot;x&quot;:143.02859784953793,&quot;y&quot;:48.908219490298826},&quot;targetSize&quot;:{&quot;x&quot;:143.02859784953793,&quot;y&quot;:48.908219490298826},&quot;format&quot;:&quot;BETTER_TEXT&quot;,&quot;verticalAlign&quot;:&quot;TOP&quot;},&quot;isLocked&quot;:false,&quot;parent&quot;:{&quot;type&quot;:&quot;CHILD&quot;,&quot;parentId&quot;:&quot;ee3d0625-db7c-4ee7-aa2f-38d9da3bc7db&quot;,&quot;order&quot;:&quot;9997&quot;}},&quot;5bfa2dfd-154f-4c8c-a84c-774dcebddc12&quot;:{&quot;id&quot;:&quot;5bfa2dfd-154f-4c8c-a84c-774dcebddc12&quot;,&quot;type&quot;:&quot;FIGURE_OBJECT&quot;,&quot;document&quot;:{&quot;type&quot;:&quot;FIGURE&quot;,&quot;canvasType&quot;:&quot;FIGURE&quot;,&quot;units&quot;:&quot;in&quot;},&quot;parent&quot;:{&quot;parentId&quot;:&quot;e0195f8e-a525-4ed8-ac28-9d1abe7a01b1&quot;,&quot;type&quot;:&quot;DOCUMENT&quot;,&quot;order&quot;:&quot;5&quot;}},&quot;e0195f8e-a525-4ed8-ac28-9d1abe7a01b1&quot;:{&quot;id&quot;:&quot;e0195f8e-a525-4ed8-ac28-9d1abe7a01b1&quot;,&quot;type&quot;:&quot;FIGURE_OBJECT&quot;,&quot;document&quot;:{&quot;type&quot;:&quot;DOCUMENT_GROUP&quot;,&quot;canvasType&quot;:&quot;FIGURE&quot;,&quot;units&quot;:&quot;in&quot;}}}}"/>
</p:tagLst>
</file>

<file path=ppt/tags/tag10.xml><?xml version="1.0" encoding="utf-8"?>
<p:tagLst xmlns:a="http://schemas.openxmlformats.org/drawingml/2006/main" xmlns:r="http://schemas.openxmlformats.org/officeDocument/2006/relationships" xmlns:p="http://schemas.openxmlformats.org/presentationml/2006/main">
  <p:tag name="ID" val="6a8d72224c1b23430a15d6e7"/>
  <p:tag name="FIGURESLIDEID" val="5bfa2dfd-154f-4c8c-a84c-774dcebddc12"/>
  <p:tag name="SELECTIONIDS" val="a2b730c6-f089-4d1e-8a66-3b1cfbb0767f"/>
  <p:tag name="TRANSPARENTBACKGROUND" val="true"/>
  <p:tag name="VERSION" val="1787655856646"/>
  <p:tag name="TITLE" val="Untitled"/>
  <p:tag name="CREATORNAME" val="Mingjia Zhang"/>
  <p:tag name="DATEINSERTED" val="1787655856884"/>
  <p:tag name="DPI" val="300"/>
  <p:tag name="BIOJSON" val="{&quot;id&quot;:&quot;e0195f8e-a525-4ed8-ac28-9d1abe7a01b1&quot;,&quot;objects&quot;:{&quot;a2b730c6-f089-4d1e-8a66-3b1cfbb0767f&quot;:{&quot;type&quot;:&quot;FIGURE_OBJECT&quot;,&quot;id&quot;:&quot;a2b730c6-f089-4d1e-8a66-3b1cfbb0767f&quot;,&quot;relativeTransform&quot;:{&quot;translate&quot;:{&quot;x&quot;:10.402497080944272,&quot;y&quot;:-33.00194044183223},&quot;rotate&quot;:0,&quot;skewX&quot;:0,&quot;scale&quot;:{&quot;x&quot;:1,&quot;y&quot;:1}},&quot;opacity&quot;:1,&quot;path&quot;:{&quot;type&quot;:&quot;POLY_LINE&quot;,&quot;points&quot;:[{&quot;x&quot;:0,&quot;y&quot;:17.35537190082644},{&quot;x&quot;:0,&quot;y&quot;:-17.35537190082644}],&quot;closed&quot;:false},&quot;pathStyles&quot;:[{&quot;type&quot;:&quot;FILL&quot;,&quot;fillStyle&quot;:&quot;rgba(0,0,0,0)&quot;},{&quot;type&quot;:&quot;STROKE&quot;,&quot;strokeStyle&quot;:{&quot;units&quot;:&quot;PATH_LENGTH&quot;,&quot;stops&quot;:{&quot;0&quot;:&quot;#C0383000&quot;,&quot;1&quot;:&quot;#C03830&quot;,&quot;0.45&quot;:&quot;#C03830&quot;}},&quot;lineWidth&quot;:6,&quot;lineJoin&quot;:&quot;round&quot;}],&quot;pathMarkers&quot;:{&quot;markerEnd&quot;:{&quot;type&quot;:&quot;PATH&quot;,&quot;units&quot;:{&quot;type&quot;:&quot;STROKE_WIDTH&quot;,&quot;scale&quot;:0.600000000000000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5bfa2dfd-154f-4c8c-a84c-774dcebddc12&quot;,&quot;order&quot;:&quot;6&quot;},&quot;connectorInfo&quot;:{&quot;type&quot;:&quot;LINE&quot;,&quot;offset&quot;:{&quot;x&quot;:0,&quot;y&quot;:0},&quot;bending&quot;:0.1,&quot;customized&quot;:false}},&quot;5bfa2dfd-154f-4c8c-a84c-774dcebddc12&quot;:{&quot;id&quot;:&quot;5bfa2dfd-154f-4c8c-a84c-774dcebddc12&quot;,&quot;type&quot;:&quot;FIGURE_OBJECT&quot;,&quot;document&quot;:{&quot;type&quot;:&quot;FIGURE&quot;,&quot;canvasType&quot;:&quot;FIGURE&quot;,&quot;units&quot;:&quot;in&quot;},&quot;parent&quot;:{&quot;parentId&quot;:&quot;e0195f8e-a525-4ed8-ac28-9d1abe7a01b1&quot;,&quot;type&quot;:&quot;DOCUMENT&quot;,&quot;order&quot;:&quot;5&quot;}},&quot;e0195f8e-a525-4ed8-ac28-9d1abe7a01b1&quot;:{&quot;id&quot;:&quot;e0195f8e-a525-4ed8-ac28-9d1abe7a01b1&quot;,&quot;type&quot;:&quot;FIGURE_OBJECT&quot;,&quot;document&quot;:{&quot;type&quot;:&quot;DOCUMENT_GROUP&quot;,&quot;canvasType&quot;:&quot;FIGURE&quot;,&quot;units&quot;:&quot;in&quot;}}}}"/>
</p:tagLst>
</file>

<file path=ppt/tags/tag11.xml><?xml version="1.0" encoding="utf-8"?>
<p:tagLst xmlns:a="http://schemas.openxmlformats.org/drawingml/2006/main" xmlns:r="http://schemas.openxmlformats.org/officeDocument/2006/relationships" xmlns:p="http://schemas.openxmlformats.org/presentationml/2006/main">
  <p:tag name="ID" val="6a8d72224c1b23430a15d6e7"/>
  <p:tag name="FIGURESLIDEID" val="5bfa2dfd-154f-4c8c-a84c-774dcebddc12"/>
  <p:tag name="SELECTIONIDS" val="ff243e29-e91b-4bd2-bc95-3e7f4138f582"/>
  <p:tag name="TRANSPARENTBACKGROUND" val="true"/>
  <p:tag name="VERSION" val="1787655856646"/>
  <p:tag name="TITLE" val="Untitled"/>
  <p:tag name="CREATORNAME" val="Mingjia Zhang"/>
  <p:tag name="DATEINSERTED" val="1787655856884"/>
  <p:tag name="DPI" val="300"/>
  <p:tag name="BIOJSON" val="{&quot;id&quot;:&quot;e0195f8e-a525-4ed8-ac28-9d1abe7a01b1&quot;,&quot;objects&quot;:{&quot;ff243e29-e91b-4bd2-bc95-3e7f4138f582&quot;:{&quot;type&quot;:&quot;FIGURE_OBJECT&quot;,&quot;id&quot;:&quot;ff243e29-e91b-4bd2-bc95-3e7f4138f582&quot;,&quot;relativeTransform&quot;:{&quot;translate&quot;:{&quot;x&quot;:176.11530712857416,&quot;y&quot;:55.427811624283436},&quot;rotate&quot;:0,&quot;skewX&quot;:0,&quot;scale&quot;:{&quot;x&quot;:1,&quot;y&quot;:1}},&quot;opacity&quot;:1,&quot;path&quot;:{&quot;type&quot;:&quot;POLY_LINE&quot;,&quot;points&quot;:[{&quot;x&quot;:0,&quot;y&quot;:17.35537190082644},{&quot;x&quot;:0,&quot;y&quot;:-17.35537190082644}],&quot;closed&quot;:false},&quot;pathStyles&quot;:[{&quot;type&quot;:&quot;FILL&quot;,&quot;fillStyle&quot;:&quot;rgba(0,0,0,0)&quot;},{&quot;type&quot;:&quot;STROKE&quot;,&quot;strokeStyle&quot;:{&quot;units&quot;:&quot;PATH_LENGTH&quot;,&quot;stops&quot;:{&quot;0&quot;:&quot;#C0383000&quot;,&quot;1&quot;:&quot;#C03830&quot;,&quot;0.45&quot;:&quot;#C03830&quot;}},&quot;lineWidth&quot;:6,&quot;lineJoin&quot;:&quot;round&quot;}],&quot;pathMarkers&quot;:{&quot;markerEnd&quot;:{&quot;type&quot;:&quot;PATH&quot;,&quot;units&quot;:{&quot;type&quot;:&quot;STROKE_WIDTH&quot;,&quot;scale&quot;:0.600000000000000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5bfa2dfd-154f-4c8c-a84c-774dcebddc12&quot;,&quot;order&quot;:&quot;8&quot;},&quot;connectorInfo&quot;:{&quot;type&quot;:&quot;LINE&quot;,&quot;offset&quot;:{&quot;x&quot;:0,&quot;y&quot;:0},&quot;bending&quot;:0.1,&quot;customized&quot;:false}},&quot;5bfa2dfd-154f-4c8c-a84c-774dcebddc12&quot;:{&quot;id&quot;:&quot;5bfa2dfd-154f-4c8c-a84c-774dcebddc12&quot;,&quot;type&quot;:&quot;FIGURE_OBJECT&quot;,&quot;document&quot;:{&quot;type&quot;:&quot;FIGURE&quot;,&quot;canvasType&quot;:&quot;FIGURE&quot;,&quot;units&quot;:&quot;in&quot;},&quot;parent&quot;:{&quot;parentId&quot;:&quot;e0195f8e-a525-4ed8-ac28-9d1abe7a01b1&quot;,&quot;type&quot;:&quot;DOCUMENT&quot;,&quot;order&quot;:&quot;5&quot;}},&quot;e0195f8e-a525-4ed8-ac28-9d1abe7a01b1&quot;:{&quot;id&quot;:&quot;e0195f8e-a525-4ed8-ac28-9d1abe7a01b1&quot;,&quot;type&quot;:&quot;FIGURE_OBJECT&quot;,&quot;document&quot;:{&quot;type&quot;:&quot;DOCUMENT_GROUP&quot;,&quot;canvasType&quot;:&quot;FIGURE&quot;,&quot;units&quot;:&quot;in&quot;}}}}"/>
</p:tagLst>
</file>

<file path=ppt/tags/tag12.xml><?xml version="1.0" encoding="utf-8"?>
<p:tagLst xmlns:a="http://schemas.openxmlformats.org/drawingml/2006/main" xmlns:r="http://schemas.openxmlformats.org/officeDocument/2006/relationships" xmlns:p="http://schemas.openxmlformats.org/presentationml/2006/main">
  <p:tag name="ISLIDE.ICON" val="#43869;"/>
</p:tagLst>
</file>

<file path=ppt/theme/theme1.xml><?xml version="1.0" encoding="utf-8"?>
<a:theme xmlns:a="http://schemas.openxmlformats.org/drawingml/2006/main" name="umcg">
  <a:themeElements>
    <a:clrScheme name="UMCG-2025">
      <a:dk1>
        <a:srgbClr val="003083"/>
      </a:dk1>
      <a:lt1>
        <a:srgbClr val="FFFFFF"/>
      </a:lt1>
      <a:dk2>
        <a:srgbClr val="003083"/>
      </a:dk2>
      <a:lt2>
        <a:srgbClr val="E8E8E8"/>
      </a:lt2>
      <a:accent1>
        <a:srgbClr val="003083"/>
      </a:accent1>
      <a:accent2>
        <a:srgbClr val="EEF7FB"/>
      </a:accent2>
      <a:accent3>
        <a:srgbClr val="FFF2E3"/>
      </a:accent3>
      <a:accent4>
        <a:srgbClr val="FF7D00"/>
      </a:accent4>
      <a:accent5>
        <a:srgbClr val="3079B7"/>
      </a:accent5>
      <a:accent6>
        <a:srgbClr val="A6DAE8"/>
      </a:accent6>
      <a:hlink>
        <a:srgbClr val="D9F3F9"/>
      </a:hlink>
      <a:folHlink>
        <a:srgbClr val="FFAD5D"/>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mcg" id="{6374EE94-8A3B-154C-92C3-F66970662455}" vid="{EE20F86C-3C80-704B-81E0-FC1DB4820435}"/>
    </a:ext>
  </a:extLst>
</a:theme>
</file>

<file path=ppt/theme/theme2.xml><?xml version="1.0" encoding="utf-8"?>
<a:theme xmlns:a="http://schemas.openxmlformats.org/drawingml/2006/main" name="Slides zonder logo">
  <a:themeElements>
    <a:clrScheme name="UMCG-2025">
      <a:dk1>
        <a:srgbClr val="003083"/>
      </a:dk1>
      <a:lt1>
        <a:srgbClr val="FFFFFF"/>
      </a:lt1>
      <a:dk2>
        <a:srgbClr val="003083"/>
      </a:dk2>
      <a:lt2>
        <a:srgbClr val="E8E8E8"/>
      </a:lt2>
      <a:accent1>
        <a:srgbClr val="003083"/>
      </a:accent1>
      <a:accent2>
        <a:srgbClr val="EEF7FB"/>
      </a:accent2>
      <a:accent3>
        <a:srgbClr val="FFF2E3"/>
      </a:accent3>
      <a:accent4>
        <a:srgbClr val="FF7D00"/>
      </a:accent4>
      <a:accent5>
        <a:srgbClr val="3079B7"/>
      </a:accent5>
      <a:accent6>
        <a:srgbClr val="A6DAE8"/>
      </a:accent6>
      <a:hlink>
        <a:srgbClr val="D9F3F9"/>
      </a:hlink>
      <a:folHlink>
        <a:srgbClr val="FFAD5D"/>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e1" id="{F5140F23-2562-974C-8E4F-A6FB74221F8C}" vid="{CCED5FA2-879F-6A40-86F1-92D7BA99BF8B}"/>
    </a:ext>
  </a:extLst>
</a:theme>
</file>

<file path=ppt/theme/theme3.xml><?xml version="1.0" encoding="utf-8"?>
<a:theme xmlns:a="http://schemas.openxmlformats.org/drawingml/2006/main" name="Titelslide donkerblauw">
  <a:themeElements>
    <a:clrScheme name="UMCG 25">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e1" id="{F5140F23-2562-974C-8E4F-A6FB74221F8C}" vid="{E46A5632-ABD2-1245-B0A4-C00D47170EBA}"/>
    </a:ext>
  </a:extLst>
</a:theme>
</file>

<file path=ppt/theme/theme4.xml><?xml version="1.0" encoding="utf-8"?>
<a:theme xmlns:a="http://schemas.openxmlformats.org/drawingml/2006/main" name="Titelslide lichtblauw">
  <a:themeElements>
    <a:clrScheme name="UMCG 25">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e1" id="{F5140F23-2562-974C-8E4F-A6FB74221F8C}" vid="{5053DCAA-B647-7C40-87FA-61DBB512A1E4}"/>
    </a:ext>
  </a:extLst>
</a:theme>
</file>

<file path=ppt/theme/theme5.xml><?xml version="1.0" encoding="utf-8"?>
<a:theme xmlns:a="http://schemas.openxmlformats.org/drawingml/2006/main" name="Titelslide lichtoranje">
  <a:themeElements>
    <a:clrScheme name="UMCG 25">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e1" id="{F5140F23-2562-974C-8E4F-A6FB74221F8C}" vid="{5C031B27-AC0C-5144-941E-34F570697BFF}"/>
    </a:ext>
  </a:extLst>
</a:theme>
</file>

<file path=ppt/theme/theme6.xml><?xml version="1.0" encoding="utf-8"?>
<a:theme xmlns:a="http://schemas.openxmlformats.org/drawingml/2006/main" name="Titelslides met beeld">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e1" id="{F5140F23-2562-974C-8E4F-A6FB74221F8C}" vid="{E7572597-980D-A947-8568-9BDB07B3A1EF}"/>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D97C894-4F8A-3F48-BA63-2E1780E06AD5}">
  <we:reference id="wa200006038" version="1.0.0.5" store="en-US" storeType="OMEX"/>
  <we:alternateReferences>
    <we:reference id="wa200006038" version="1.0.0.5" store="en-US" storeType="OMEX"/>
  </we:alternateReferences>
  <we:properties>
    <we:property name="pptx_export_from_biorender" value="false"/>
    <we:property name="has-user-completed-add" value="true"/>
  </we:properties>
  <we:bindings/>
  <we:snapshot xmlns:r="http://schemas.openxmlformats.org/officeDocument/2006/relationships"/>
  <we:extLst>
    <a:ext xmlns:a="http://schemas.openxmlformats.org/drawingml/2006/main" uri="{0858819E-0033-43BF-8937-05EC82904868}">
      <we:backgroundApp state="1" runtimeId="Taskpane.Url"/>
    </a:ext>
  </we:extLst>
</we:webextension>
</file>

<file path=docProps/app.xml><?xml version="1.0" encoding="utf-8"?>
<Properties xmlns="http://schemas.openxmlformats.org/officeDocument/2006/extended-properties" xmlns:vt="http://schemas.openxmlformats.org/officeDocument/2006/docPropsVTypes">
  <Template>umcg</Template>
  <TotalTime>18318</TotalTime>
  <Words>3739</Words>
  <Application>Microsoft Macintosh PowerPoint</Application>
  <PresentationFormat>Widescreen</PresentationFormat>
  <Paragraphs>643</Paragraphs>
  <Slides>102</Slides>
  <Notes>38</Notes>
  <HiddenSlides>0</HiddenSlides>
  <MMClips>0</MMClips>
  <ScaleCrop>false</ScaleCrop>
  <HeadingPairs>
    <vt:vector size="8" baseType="variant">
      <vt:variant>
        <vt:lpstr>Fonts Used</vt:lpstr>
      </vt:variant>
      <vt:variant>
        <vt:i4>15</vt:i4>
      </vt:variant>
      <vt:variant>
        <vt:lpstr>Theme</vt:lpstr>
      </vt:variant>
      <vt:variant>
        <vt:i4>6</vt:i4>
      </vt:variant>
      <vt:variant>
        <vt:lpstr>Embedded OLE Servers</vt:lpstr>
      </vt:variant>
      <vt:variant>
        <vt:i4>4</vt:i4>
      </vt:variant>
      <vt:variant>
        <vt:lpstr>Slide Titles</vt:lpstr>
      </vt:variant>
      <vt:variant>
        <vt:i4>102</vt:i4>
      </vt:variant>
    </vt:vector>
  </HeadingPairs>
  <TitlesOfParts>
    <vt:vector size="127" baseType="lpstr">
      <vt:lpstr>-apple-system</vt:lpstr>
      <vt:lpstr>custom</vt:lpstr>
      <vt:lpstr>微软雅黑</vt:lpstr>
      <vt:lpstr>Outfit</vt:lpstr>
      <vt:lpstr>Outfit Medium</vt:lpstr>
      <vt:lpstr>Segoe UI Web (West European)</vt:lpstr>
      <vt:lpstr>Aptos</vt:lpstr>
      <vt:lpstr>Arial</vt:lpstr>
      <vt:lpstr>Arial</vt:lpstr>
      <vt:lpstr>Calibri</vt:lpstr>
      <vt:lpstr>Cambria</vt:lpstr>
      <vt:lpstr>Helvetica Neue</vt:lpstr>
      <vt:lpstr>Roboto</vt:lpstr>
      <vt:lpstr>Segoe UI Black</vt:lpstr>
      <vt:lpstr>Wingdings</vt:lpstr>
      <vt:lpstr>umcg</vt:lpstr>
      <vt:lpstr>Slides zonder logo</vt:lpstr>
      <vt:lpstr>Titelslide donkerblauw</vt:lpstr>
      <vt:lpstr>Titelslide lichtblauw</vt:lpstr>
      <vt:lpstr>Titelslide lichtoranje</vt:lpstr>
      <vt:lpstr>Titelslides met beeld</vt:lpstr>
      <vt:lpstr>Prism 10</vt:lpstr>
      <vt:lpstr>CS ChemDraw Drawing</vt:lpstr>
      <vt:lpstr>Worksheet</vt:lpstr>
      <vt:lpstr>Equation</vt:lpstr>
      <vt:lpstr>Understanding effectivity of metabolic interventions in melanoma</vt:lpstr>
      <vt:lpstr>Contents</vt:lpstr>
      <vt:lpstr>1. Background</vt:lpstr>
      <vt:lpstr>PowerPoint Presentation</vt:lpstr>
      <vt:lpstr>PowerPoint Presentation</vt:lpstr>
      <vt:lpstr>PowerPoint Presentation</vt:lpstr>
      <vt:lpstr>1.4 Repurposing an old drug</vt:lpstr>
      <vt:lpstr>2. Project aims and Approach </vt:lpstr>
      <vt:lpstr>Main Aim</vt:lpstr>
      <vt:lpstr>PowerPoint Presentation</vt:lpstr>
      <vt:lpstr>3. Current Result       </vt:lpstr>
      <vt:lpstr>Methods </vt:lpstr>
      <vt:lpstr>Public metabolism database PCA analysis</vt:lpstr>
      <vt:lpstr>A375 and SK-MEL-2 show most difference DCA sensitivity</vt:lpstr>
      <vt:lpstr>Metabolic phenotype of different melanoma cell lines</vt:lpstr>
      <vt:lpstr>Enzymes’ Vmax in glycolysis pathway</vt:lpstr>
      <vt:lpstr>Flux omics---Steady state</vt:lpstr>
      <vt:lpstr>PowerPoint Presentation</vt:lpstr>
      <vt:lpstr>Time course experiment</vt:lpstr>
      <vt:lpstr>Glycolysis and PPP flux measurement</vt:lpstr>
      <vt:lpstr>Glycolysis flux comparison in A375 and SK-MEL-2 control</vt:lpstr>
      <vt:lpstr>Glutamine uptake flux</vt:lpstr>
      <vt:lpstr>PowerPoint Presentation</vt:lpstr>
      <vt:lpstr>TCA cycle flux comparison between  cell lines</vt:lpstr>
      <vt:lpstr>PowerPoint Presentation</vt:lpstr>
      <vt:lpstr>Glucose and lactate flux Control vs. DCA</vt:lpstr>
      <vt:lpstr>PowerPoint Presentation</vt:lpstr>
      <vt:lpstr>PowerPoint Presentation</vt:lpstr>
      <vt:lpstr>A375 cell line Vmax change in Glycolysis after DCA treatment</vt:lpstr>
      <vt:lpstr>Glycolysis Flux comparision control vs. DCA</vt:lpstr>
      <vt:lpstr>S7P’s labelling pattern and concentration</vt:lpstr>
      <vt:lpstr>PowerPoint Presentation</vt:lpstr>
      <vt:lpstr>PowerPoint Presentation</vt:lpstr>
      <vt:lpstr>4. Future Plan</vt:lpstr>
      <vt:lpstr>Acknowledgement</vt:lpstr>
      <vt:lpstr>PowerPoint Presentation</vt:lpstr>
      <vt:lpstr>Control</vt:lpstr>
      <vt:lpstr>25mg DCA</vt:lpstr>
      <vt:lpstr>75mg DCA</vt:lpstr>
      <vt:lpstr>PD-L1</vt:lpstr>
      <vt:lpstr>Does DCA changed the TCA intermediates concentration?</vt:lpstr>
      <vt:lpstr>Concentration change in cell lines</vt:lpstr>
      <vt:lpstr>PowerPoint Presentation</vt:lpstr>
      <vt:lpstr>Concentration change in cells</vt:lpstr>
      <vt:lpstr>A375</vt:lpstr>
      <vt:lpstr>SK-MEL-2 Control vs. DCA</vt:lpstr>
      <vt:lpstr>G6P-6PG</vt:lpstr>
      <vt:lpstr>G6P-F6P</vt:lpstr>
      <vt:lpstr>F6P-FBP</vt:lpstr>
      <vt:lpstr>PowerPoint Presentation</vt:lpstr>
      <vt:lpstr>The metabolic phenotype of two cell lines after treatment by DCA</vt:lpstr>
      <vt:lpstr>Vmax of G6PDH in A375 up regulated</vt:lpstr>
      <vt:lpstr>A375 Control vs. A375 DCA treat group</vt:lpstr>
      <vt:lpstr>Glucose to G6P</vt:lpstr>
      <vt:lpstr>G6P-6PG</vt:lpstr>
      <vt:lpstr>G6P-F6P</vt:lpstr>
      <vt:lpstr>F6P-FBP</vt:lpstr>
      <vt:lpstr>4. Future Plan</vt:lpstr>
      <vt:lpstr>PowerPoint Presentation</vt:lpstr>
      <vt:lpstr>Estimated CAC fluxes at 8 h after addition of [U-13C] glucose by INCA for A375 and SK-MEL-2 cells.</vt:lpstr>
      <vt:lpstr>PowerPoint Presentation</vt:lpstr>
      <vt:lpstr>PowerPoint Presentation</vt:lpstr>
      <vt:lpstr>PowerPoint Presentation</vt:lpstr>
      <vt:lpstr>A375 TCA flux</vt:lpstr>
      <vt:lpstr>SK-MEL-2 TCA flux</vt:lpstr>
      <vt:lpstr>PowerPoint Presentation</vt:lpstr>
      <vt:lpstr>PowerPoint Presentation</vt:lpstr>
      <vt:lpstr>DCA potentiates inhibitory effects of CD8+ T cells on melanoma cells</vt:lpstr>
      <vt:lpstr>2. Project aims and Approach </vt:lpstr>
      <vt:lpstr>PowerPoint Presentation</vt:lpstr>
      <vt:lpstr>PowerPoint Presentation</vt:lpstr>
      <vt:lpstr>Checklist for method establishment</vt:lpstr>
      <vt:lpstr>PowerPoint Presentation</vt:lpstr>
      <vt:lpstr>Checklist for method establishment</vt:lpstr>
      <vt:lpstr>PowerPoint Presentation</vt:lpstr>
      <vt:lpstr>PowerPoint Presentation</vt:lpstr>
      <vt:lpstr>PowerPoint Presentation</vt:lpstr>
      <vt:lpstr>Matrix(sample) effect</vt:lpstr>
      <vt:lpstr>PowerPoint Presentation</vt:lpstr>
      <vt:lpstr>PowerPoint Presentation</vt:lpstr>
      <vt:lpstr>PowerPoint Presentation</vt:lpstr>
      <vt:lpstr>PowerPoint Presentation</vt:lpstr>
      <vt:lpstr>PowerPoint Presentation</vt:lpstr>
      <vt:lpstr>Cell-line-specific computational models</vt:lpstr>
      <vt:lpstr>Establish Model</vt:lpstr>
      <vt:lpstr>PowerPoint Presentation</vt:lpstr>
      <vt:lpstr>PowerPoint Presentation</vt:lpstr>
      <vt:lpstr>Flux simulate in COPASI</vt:lpstr>
      <vt:lpstr>Conclusion</vt:lpstr>
      <vt:lpstr>4. Future Plan</vt:lpstr>
      <vt:lpstr>Safety moment</vt:lpstr>
      <vt:lpstr>Reimbursement of cost in Insite</vt:lpstr>
      <vt:lpstr>PowerPoint Presentation</vt:lpstr>
      <vt:lpstr>Question 4: Cells behave different in patients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effectivity of metabolic interventions in melanoma, by integrating metabolomics, stable-isotope  fluxomics, and proteomics</dc:title>
  <dc:creator>Zhang, M (bkk)</dc:creator>
  <cp:lastModifiedBy>zhangmingjia</cp:lastModifiedBy>
  <cp:revision>56</cp:revision>
  <dcterms:created xsi:type="dcterms:W3CDTF">2024-05-15T12:38:29Z</dcterms:created>
  <dcterms:modified xsi:type="dcterms:W3CDTF">2026-09-09T04:58:59Z</dcterms:modified>
</cp:coreProperties>
</file>